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 id="2147483751" r:id="rId5"/>
  </p:sldMasterIdLst>
  <p:notesMasterIdLst>
    <p:notesMasterId r:id="rId18"/>
  </p:notesMasterIdLst>
  <p:sldIdLst>
    <p:sldId id="256" r:id="rId6"/>
    <p:sldId id="402" r:id="rId7"/>
    <p:sldId id="403" r:id="rId8"/>
    <p:sldId id="275" r:id="rId9"/>
    <p:sldId id="404" r:id="rId10"/>
    <p:sldId id="276" r:id="rId11"/>
    <p:sldId id="409" r:id="rId12"/>
    <p:sldId id="277" r:id="rId13"/>
    <p:sldId id="406" r:id="rId14"/>
    <p:sldId id="407" r:id="rId15"/>
    <p:sldId id="408" r:id="rId16"/>
    <p:sldId id="289" r:id="rId17"/>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78"/>
    <a:srgbClr val="FF780F"/>
    <a:srgbClr val="8D1645"/>
    <a:srgbClr val="DC0032"/>
    <a:srgbClr val="870A3C"/>
    <a:srgbClr val="F52D28"/>
    <a:srgbClr val="0E9E9E"/>
    <a:srgbClr val="015083"/>
    <a:srgbClr val="006241"/>
    <a:srgbClr val="BB8C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varScale="1">
        <p:scale>
          <a:sx n="103" d="100"/>
          <a:sy n="103" d="100"/>
        </p:scale>
        <p:origin x="72" y="1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atin typeface="Arial" panose="020B0604020202020204" pitchFamily="34" charset="0"/>
              </a:defRPr>
            </a:lvl1pPr>
          </a:lstStyle>
          <a:p>
            <a:fld id="{EC2AF175-A368-4FEE-9EC5-3EB609A727C3}" type="datetimeFigureOut">
              <a:rPr lang="en-GB" smtClean="0"/>
              <a:pPr/>
              <a:t>01/08/2018</a:t>
            </a:fld>
            <a:endParaRPr lang="en-GB" dirty="0"/>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77D5F9-D050-4DB1-A3D6-D58924ABD864}" type="slidenum">
              <a:rPr lang="en-GB" smtClean="0"/>
              <a:pPr/>
              <a:t>‹#›</a:t>
            </a:fld>
            <a:endParaRPr lang="en-GB" dirty="0"/>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 white">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0751D7-21B4-427C-964E-AC2C0CD87B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48575" y="1520825"/>
            <a:ext cx="3894851" cy="3810079"/>
          </a:xfrm>
          <a:prstGeom prst="rect">
            <a:avLst/>
          </a:prstGeom>
        </p:spPr>
      </p:pic>
      <p:sp>
        <p:nvSpPr>
          <p:cNvPr id="32" name="Text Placeholder 5">
            <a:extLst>
              <a:ext uri="{FF2B5EF4-FFF2-40B4-BE49-F238E27FC236}">
                <a16:creationId xmlns:a16="http://schemas.microsoft.com/office/drawing/2014/main" id="{75165ABD-DA59-43E8-B75E-7DAD51434995}"/>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accent1"/>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22890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on red">
    <p:bg>
      <p:bgPr>
        <a:solidFill>
          <a:schemeClr val="accent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A9BB90F-B29C-4CA6-8A79-ABFA45FF9FA9}"/>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4F6556E1-26D3-4635-B9FE-591097252A11}"/>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418253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on yellow">
    <p:bg>
      <p:bgPr>
        <a:solidFill>
          <a:schemeClr val="accent2"/>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AAA1BD8-C6B1-4CB0-9DFB-2843B9197074}"/>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51685E76-4AAB-40D6-87DF-449D41B7C901}"/>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293326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on orange">
    <p:bg>
      <p:bgPr>
        <a:solidFill>
          <a:schemeClr val="accent3"/>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71099A8-DE03-4E8D-BF7E-90D156E1D720}"/>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81B0B9B5-E98B-44E8-A2CA-DCC3F4A5ED41}"/>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158861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on pink">
    <p:bg>
      <p:bgPr>
        <a:solidFill>
          <a:schemeClr val="accent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48403EA-A1C8-4D83-80E3-72146752402D}"/>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E373A5AA-21ED-4958-A70D-F8AFFC3BB1FA}"/>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2822561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on plum">
    <p:bg>
      <p:bgPr>
        <a:solidFill>
          <a:schemeClr val="accent5"/>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0D7B175-CB64-4476-B200-4DEC1EECA3F5}"/>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ED622B88-C9FC-4B1B-873C-53FA653F103A}"/>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367277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lcome on dark plum">
    <p:bg>
      <p:bgPr>
        <a:solidFill>
          <a:schemeClr val="accent6"/>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0F72321-32C2-4C42-B7F5-D6A9E88FC2D5}"/>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2" name="Text Placeholder 5">
            <a:extLst>
              <a:ext uri="{FF2B5EF4-FFF2-40B4-BE49-F238E27FC236}">
                <a16:creationId xmlns:a16="http://schemas.microsoft.com/office/drawing/2014/main" id="{DEBFB27B-6861-45C7-8C6A-BFBC3DB767A5}"/>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186361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lcome on image">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FABB003-C294-4B0B-9C93-02517CC25860}"/>
              </a:ext>
            </a:extLst>
          </p:cNvPr>
          <p:cNvPicPr>
            <a:picLocks noChangeAspect="1"/>
          </p:cNvPicPr>
          <p:nvPr userDrawn="1"/>
        </p:nvPicPr>
        <p:blipFill>
          <a:blip r:embed="rId2"/>
          <a:stretch>
            <a:fillRect/>
          </a:stretch>
        </p:blipFill>
        <p:spPr>
          <a:xfrm>
            <a:off x="1772156" y="1023781"/>
            <a:ext cx="8647689" cy="4810438"/>
          </a:xfrm>
          <a:prstGeom prst="rect">
            <a:avLst/>
          </a:prstGeom>
        </p:spPr>
      </p:pic>
      <p:sp>
        <p:nvSpPr>
          <p:cNvPr id="31" name="Text Placeholder 5">
            <a:extLst>
              <a:ext uri="{FF2B5EF4-FFF2-40B4-BE49-F238E27FC236}">
                <a16:creationId xmlns:a16="http://schemas.microsoft.com/office/drawing/2014/main" id="{2BAC7702-5E65-4EDB-8265-9DA9A46759F5}"/>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8" name="Callout: Line 7">
            <a:extLst>
              <a:ext uri="{FF2B5EF4-FFF2-40B4-BE49-F238E27FC236}">
                <a16:creationId xmlns:a16="http://schemas.microsoft.com/office/drawing/2014/main" id="{C54DC228-D03A-4019-B8DF-3DAD0C437B3B}"/>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88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accent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accent1"/>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accent1"/>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38" name="Picture 37">
            <a:extLst>
              <a:ext uri="{FF2B5EF4-FFF2-40B4-BE49-F238E27FC236}">
                <a16:creationId xmlns:a16="http://schemas.microsoft.com/office/drawing/2014/main" id="{5BE95350-3536-4019-9595-2B716E16A64C}"/>
              </a:ext>
            </a:extLst>
          </p:cNvPr>
          <p:cNvPicPr>
            <a:picLocks noChangeAspect="1"/>
          </p:cNvPicPr>
          <p:nvPr userDrawn="1"/>
        </p:nvPicPr>
        <p:blipFill>
          <a:blip r:embed="rId2"/>
          <a:stretch>
            <a:fillRect/>
          </a:stretch>
        </p:blipFill>
        <p:spPr>
          <a:xfrm>
            <a:off x="10098593" y="91025"/>
            <a:ext cx="1889091" cy="1847974"/>
          </a:xfrm>
          <a:prstGeom prst="rect">
            <a:avLst/>
          </a:prstGeom>
        </p:spPr>
      </p:pic>
      <p:sp>
        <p:nvSpPr>
          <p:cNvPr id="39" name="Text Placeholder 5">
            <a:extLst>
              <a:ext uri="{FF2B5EF4-FFF2-40B4-BE49-F238E27FC236}">
                <a16:creationId xmlns:a16="http://schemas.microsoft.com/office/drawing/2014/main" id="{E24AF64D-F578-4193-95E2-BB473F64C420}"/>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accent1"/>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1234077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ite_cobra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accent1"/>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accent1"/>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accent1"/>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38" name="Picture 37">
            <a:extLst>
              <a:ext uri="{FF2B5EF4-FFF2-40B4-BE49-F238E27FC236}">
                <a16:creationId xmlns:a16="http://schemas.microsoft.com/office/drawing/2014/main" id="{5BE95350-3536-4019-9595-2B716E16A64C}"/>
              </a:ext>
            </a:extLst>
          </p:cNvPr>
          <p:cNvPicPr>
            <a:picLocks noChangeAspect="1"/>
          </p:cNvPicPr>
          <p:nvPr userDrawn="1"/>
        </p:nvPicPr>
        <p:blipFill>
          <a:blip r:embed="rId2"/>
          <a:stretch>
            <a:fillRect/>
          </a:stretch>
        </p:blipFill>
        <p:spPr>
          <a:xfrm>
            <a:off x="10098593" y="91025"/>
            <a:ext cx="1889091" cy="1847974"/>
          </a:xfrm>
          <a:prstGeom prst="rect">
            <a:avLst/>
          </a:prstGeom>
        </p:spPr>
      </p:pic>
      <p:sp>
        <p:nvSpPr>
          <p:cNvPr id="39" name="Text Placeholder 5">
            <a:extLst>
              <a:ext uri="{FF2B5EF4-FFF2-40B4-BE49-F238E27FC236}">
                <a16:creationId xmlns:a16="http://schemas.microsoft.com/office/drawing/2014/main" id="{E24AF64D-F578-4193-95E2-BB473F64C420}"/>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accent1"/>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7" name="Text Placeholder 6">
            <a:extLst>
              <a:ext uri="{FF2B5EF4-FFF2-40B4-BE49-F238E27FC236}">
                <a16:creationId xmlns:a16="http://schemas.microsoft.com/office/drawing/2014/main" id="{A6C725A8-685C-4247-9B92-D53F69053616}"/>
              </a:ext>
            </a:extLst>
          </p:cNvPr>
          <p:cNvSpPr>
            <a:spLocks noGrp="1"/>
          </p:cNvSpPr>
          <p:nvPr>
            <p:ph type="body" sz="quarter" idx="13" hasCustomPrompt="1"/>
          </p:nvPr>
        </p:nvSpPr>
        <p:spPr>
          <a:xfrm>
            <a:off x="1323038" y="5118847"/>
            <a:ext cx="907362" cy="769270"/>
          </a:xfrm>
          <a:solidFill>
            <a:schemeClr val="tx1">
              <a:lumMod val="20000"/>
              <a:lumOff val="80000"/>
            </a:schemeClr>
          </a:solidFill>
        </p:spPr>
        <p:txBody>
          <a:bodyPr anchor="ctr">
            <a:normAutofit/>
          </a:bodyPr>
          <a:lstStyle>
            <a:lvl1pPr marL="0" indent="0" algn="ctr">
              <a:buNone/>
              <a:defRPr sz="1200"/>
            </a:lvl1pPr>
          </a:lstStyle>
          <a:p>
            <a:pPr lvl="0"/>
            <a:r>
              <a:rPr lang="en-US" dirty="0"/>
              <a:t>Add cobrand logo 1</a:t>
            </a:r>
            <a:endParaRPr lang="en-GB" dirty="0"/>
          </a:p>
        </p:txBody>
      </p:sp>
      <p:sp>
        <p:nvSpPr>
          <p:cNvPr id="33" name="Text Placeholder 6">
            <a:extLst>
              <a:ext uri="{FF2B5EF4-FFF2-40B4-BE49-F238E27FC236}">
                <a16:creationId xmlns:a16="http://schemas.microsoft.com/office/drawing/2014/main" id="{064986E6-A23F-4AA9-874C-3AD76ABF0AA5}"/>
              </a:ext>
            </a:extLst>
          </p:cNvPr>
          <p:cNvSpPr>
            <a:spLocks noGrp="1"/>
          </p:cNvSpPr>
          <p:nvPr>
            <p:ph type="body" sz="quarter" idx="14" hasCustomPrompt="1"/>
          </p:nvPr>
        </p:nvSpPr>
        <p:spPr>
          <a:xfrm>
            <a:off x="2618438" y="5118847"/>
            <a:ext cx="907362" cy="769270"/>
          </a:xfrm>
          <a:solidFill>
            <a:schemeClr val="tx1">
              <a:lumMod val="20000"/>
              <a:lumOff val="80000"/>
            </a:schemeClr>
          </a:solidFill>
        </p:spPr>
        <p:txBody>
          <a:bodyPr anchor="ctr">
            <a:normAutofit/>
          </a:bodyPr>
          <a:lstStyle>
            <a:lvl1pPr marL="0" indent="0" algn="ctr">
              <a:buNone/>
              <a:defRPr sz="1200"/>
            </a:lvl1pPr>
          </a:lstStyle>
          <a:p>
            <a:pPr lvl="0"/>
            <a:r>
              <a:rPr lang="en-US" dirty="0"/>
              <a:t>Add cobrand logo 2</a:t>
            </a:r>
            <a:endParaRPr lang="en-GB" dirty="0"/>
          </a:p>
        </p:txBody>
      </p:sp>
      <p:sp>
        <p:nvSpPr>
          <p:cNvPr id="36" name="Text Placeholder 6">
            <a:extLst>
              <a:ext uri="{FF2B5EF4-FFF2-40B4-BE49-F238E27FC236}">
                <a16:creationId xmlns:a16="http://schemas.microsoft.com/office/drawing/2014/main" id="{24CB8F9C-49AA-4300-8B42-5984CB52BE7F}"/>
              </a:ext>
            </a:extLst>
          </p:cNvPr>
          <p:cNvSpPr>
            <a:spLocks noGrp="1"/>
          </p:cNvSpPr>
          <p:nvPr>
            <p:ph type="body" sz="quarter" idx="15" hasCustomPrompt="1"/>
          </p:nvPr>
        </p:nvSpPr>
        <p:spPr>
          <a:xfrm>
            <a:off x="3913837" y="5118847"/>
            <a:ext cx="907362" cy="769270"/>
          </a:xfrm>
          <a:solidFill>
            <a:schemeClr val="tx1">
              <a:lumMod val="20000"/>
              <a:lumOff val="80000"/>
            </a:schemeClr>
          </a:solidFill>
        </p:spPr>
        <p:txBody>
          <a:bodyPr anchor="ctr">
            <a:normAutofit/>
          </a:bodyPr>
          <a:lstStyle>
            <a:lvl1pPr marL="0" indent="0" algn="ctr">
              <a:buNone/>
              <a:defRPr sz="1200"/>
            </a:lvl1pPr>
          </a:lstStyle>
          <a:p>
            <a:pPr lvl="0"/>
            <a:r>
              <a:rPr lang="en-US" dirty="0"/>
              <a:t>Add cobrand logo 3</a:t>
            </a:r>
            <a:endParaRPr lang="en-GB" dirty="0"/>
          </a:p>
        </p:txBody>
      </p:sp>
    </p:spTree>
    <p:extLst>
      <p:ext uri="{BB962C8B-B14F-4D97-AF65-F5344CB8AC3E}">
        <p14:creationId xmlns:p14="http://schemas.microsoft.com/office/powerpoint/2010/main" val="30889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38" name="Picture 37">
            <a:extLst>
              <a:ext uri="{FF2B5EF4-FFF2-40B4-BE49-F238E27FC236}">
                <a16:creationId xmlns:a16="http://schemas.microsoft.com/office/drawing/2014/main" id="{5BE95350-3536-4019-9595-2B716E16A64C}"/>
              </a:ext>
            </a:extLst>
          </p:cNvPr>
          <p:cNvPicPr>
            <a:picLocks noChangeAspect="1"/>
          </p:cNvPicPr>
          <p:nvPr userDrawn="1"/>
        </p:nvPicPr>
        <p:blipFill>
          <a:blip r:embed="rId2"/>
          <a:stretch>
            <a:fillRect/>
          </a:stretch>
        </p:blipFill>
        <p:spPr>
          <a:xfrm>
            <a:off x="10098982" y="91025"/>
            <a:ext cx="1888312" cy="1847974"/>
          </a:xfrm>
          <a:prstGeom prst="rect">
            <a:avLst/>
          </a:prstGeom>
        </p:spPr>
      </p:pic>
      <p:sp>
        <p:nvSpPr>
          <p:cNvPr id="27" name="Text Placeholder 5">
            <a:extLst>
              <a:ext uri="{FF2B5EF4-FFF2-40B4-BE49-F238E27FC236}">
                <a16:creationId xmlns:a16="http://schemas.microsoft.com/office/drawing/2014/main" id="{D23128A1-EDC7-4680-BB6B-7CB3E9740500}"/>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293470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 red">
    <p:bg>
      <p:bgPr>
        <a:solidFill>
          <a:schemeClr val="accent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0" name="Text Placeholder 5">
            <a:extLst>
              <a:ext uri="{FF2B5EF4-FFF2-40B4-BE49-F238E27FC236}">
                <a16:creationId xmlns:a16="http://schemas.microsoft.com/office/drawing/2014/main" id="{8DC2B06C-F2D2-4BB1-ABBB-C1365B4CFAC4}"/>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78509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
        <p:nvSpPr>
          <p:cNvPr id="28" name="Text Placeholder 5">
            <a:extLst>
              <a:ext uri="{FF2B5EF4-FFF2-40B4-BE49-F238E27FC236}">
                <a16:creationId xmlns:a16="http://schemas.microsoft.com/office/drawing/2014/main" id="{D6783A12-C2E3-445B-A54D-6980960317F8}"/>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329562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29" name="Text Placeholder 5">
            <a:extLst>
              <a:ext uri="{FF2B5EF4-FFF2-40B4-BE49-F238E27FC236}">
                <a16:creationId xmlns:a16="http://schemas.microsoft.com/office/drawing/2014/main" id="{7200D456-A243-45F2-9216-DF8585E26C1E}"/>
              </a:ext>
            </a:extLst>
          </p:cNvPr>
          <p:cNvSpPr>
            <a:spLocks noGrp="1"/>
          </p:cNvSpPr>
          <p:nvPr>
            <p:ph type="body" sz="quarter" idx="10" hasCustomPrompt="1"/>
          </p:nvPr>
        </p:nvSpPr>
        <p:spPr>
          <a:xfrm>
            <a:off x="1323036" y="6129338"/>
            <a:ext cx="7167600"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Tree>
    <p:extLst>
      <p:ext uri="{BB962C8B-B14F-4D97-AF65-F5344CB8AC3E}">
        <p14:creationId xmlns:p14="http://schemas.microsoft.com/office/powerpoint/2010/main" val="2647247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n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29" name="Text Placeholder 5">
            <a:extLst>
              <a:ext uri="{FF2B5EF4-FFF2-40B4-BE49-F238E27FC236}">
                <a16:creationId xmlns:a16="http://schemas.microsoft.com/office/drawing/2014/main" id="{7200D456-A243-45F2-9216-DF8585E26C1E}"/>
              </a:ext>
            </a:extLst>
          </p:cNvPr>
          <p:cNvSpPr>
            <a:spLocks noGrp="1"/>
          </p:cNvSpPr>
          <p:nvPr>
            <p:ph type="body" sz="quarter" idx="10" hasCustomPrompt="1"/>
          </p:nvPr>
        </p:nvSpPr>
        <p:spPr>
          <a:xfrm>
            <a:off x="1323036" y="6129338"/>
            <a:ext cx="7178400"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Tree>
    <p:extLst>
      <p:ext uri="{BB962C8B-B14F-4D97-AF65-F5344CB8AC3E}">
        <p14:creationId xmlns:p14="http://schemas.microsoft.com/office/powerpoint/2010/main" val="205308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lum">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29" name="Text Placeholder 5">
            <a:extLst>
              <a:ext uri="{FF2B5EF4-FFF2-40B4-BE49-F238E27FC236}">
                <a16:creationId xmlns:a16="http://schemas.microsoft.com/office/drawing/2014/main" id="{7200D456-A243-45F2-9216-DF8585E26C1E}"/>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Tree>
    <p:extLst>
      <p:ext uri="{BB962C8B-B14F-4D97-AF65-F5344CB8AC3E}">
        <p14:creationId xmlns:p14="http://schemas.microsoft.com/office/powerpoint/2010/main" val="2692488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dark plum">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29" name="Text Placeholder 5">
            <a:extLst>
              <a:ext uri="{FF2B5EF4-FFF2-40B4-BE49-F238E27FC236}">
                <a16:creationId xmlns:a16="http://schemas.microsoft.com/office/drawing/2014/main" id="{7200D456-A243-45F2-9216-DF8585E26C1E}"/>
              </a:ext>
            </a:extLst>
          </p:cNvPr>
          <p:cNvSpPr>
            <a:spLocks noGrp="1"/>
          </p:cNvSpPr>
          <p:nvPr>
            <p:ph type="body" sz="quarter" idx="10" hasCustomPrompt="1"/>
          </p:nvPr>
        </p:nvSpPr>
        <p:spPr>
          <a:xfrm>
            <a:off x="1323036" y="6129338"/>
            <a:ext cx="7167600"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Tree>
    <p:extLst>
      <p:ext uri="{BB962C8B-B14F-4D97-AF65-F5344CB8AC3E}">
        <p14:creationId xmlns:p14="http://schemas.microsoft.com/office/powerpoint/2010/main" val="715534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icture">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1520905"/>
            <a:ext cx="7166539" cy="1637364"/>
          </a:xfrm>
          <a:prstGeom prst="rect">
            <a:avLst/>
          </a:prstGeom>
        </p:spPr>
        <p:txBody>
          <a:bodyPr lIns="0" tIns="36000" rIns="36000" bIns="36000" anchor="b">
            <a:noAutofit/>
          </a:bodyPr>
          <a:lstStyle>
            <a:lvl1pPr algn="l">
              <a:defRPr sz="4400" b="1">
                <a:solidFill>
                  <a:schemeClr val="bg2"/>
                </a:solidFill>
                <a:latin typeface="Arial" panose="020B0604020202020204" pitchFamily="34" charset="0"/>
                <a:cs typeface="Arial" panose="020B0604020202020204" pitchFamily="34" charset="0"/>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3176198"/>
            <a:ext cx="7166539" cy="732413"/>
          </a:xfrm>
          <a:prstGeom prst="rect">
            <a:avLst/>
          </a:prstGeom>
        </p:spPr>
        <p:txBody>
          <a:bodyPr lIns="0" tIns="36000" rIns="36000" bIns="36000">
            <a:noAutofit/>
          </a:bodyPr>
          <a:lstStyle>
            <a:lvl1pPr marL="0" indent="0" algn="l">
              <a:lnSpc>
                <a:spcPct val="90000"/>
              </a:lnSpc>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29" name="Text Placeholder 5">
            <a:extLst>
              <a:ext uri="{FF2B5EF4-FFF2-40B4-BE49-F238E27FC236}">
                <a16:creationId xmlns:a16="http://schemas.microsoft.com/office/drawing/2014/main" id="{7200D456-A243-45F2-9216-DF8585E26C1E}"/>
              </a:ext>
            </a:extLst>
          </p:cNvPr>
          <p:cNvSpPr>
            <a:spLocks noGrp="1"/>
          </p:cNvSpPr>
          <p:nvPr>
            <p:ph type="body" sz="quarter" idx="10" hasCustomPrompt="1"/>
          </p:nvPr>
        </p:nvSpPr>
        <p:spPr>
          <a:xfrm>
            <a:off x="1323036" y="6129338"/>
            <a:ext cx="7167600"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34" name="Text Placeholder 33">
            <a:extLst>
              <a:ext uri="{FF2B5EF4-FFF2-40B4-BE49-F238E27FC236}">
                <a16:creationId xmlns:a16="http://schemas.microsoft.com/office/drawing/2014/main" id="{E3DFAA06-BCA8-4754-92E2-D4CD6336640A}"/>
              </a:ext>
            </a:extLst>
          </p:cNvPr>
          <p:cNvSpPr>
            <a:spLocks noGrp="1"/>
          </p:cNvSpPr>
          <p:nvPr>
            <p:ph type="body" sz="quarter" idx="11" hasCustomPrompt="1"/>
          </p:nvPr>
        </p:nvSpPr>
        <p:spPr>
          <a:xfrm>
            <a:off x="1323037" y="4273068"/>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date</a:t>
            </a:r>
            <a:endParaRPr lang="en-GB" dirty="0"/>
          </a:p>
        </p:txBody>
      </p:sp>
      <p:sp>
        <p:nvSpPr>
          <p:cNvPr id="35" name="Text Placeholder 33">
            <a:extLst>
              <a:ext uri="{FF2B5EF4-FFF2-40B4-BE49-F238E27FC236}">
                <a16:creationId xmlns:a16="http://schemas.microsoft.com/office/drawing/2014/main" id="{99D270A3-CD1B-4C74-9532-388A93562569}"/>
              </a:ext>
            </a:extLst>
          </p:cNvPr>
          <p:cNvSpPr>
            <a:spLocks noGrp="1"/>
          </p:cNvSpPr>
          <p:nvPr>
            <p:ph type="body" sz="quarter" idx="12" hasCustomPrompt="1"/>
          </p:nvPr>
        </p:nvSpPr>
        <p:spPr>
          <a:xfrm>
            <a:off x="1323037" y="4514289"/>
            <a:ext cx="7166539" cy="216000"/>
          </a:xfrm>
        </p:spPr>
        <p:txBody>
          <a:bodyPr lIns="0" tIns="0" rIns="0" bIns="0">
            <a:noAutofit/>
          </a:bodyPr>
          <a:lstStyle>
            <a:lvl1pPr marL="0" indent="0">
              <a:buNone/>
              <a:defRPr sz="1400">
                <a:solidFill>
                  <a:schemeClr val="bg2"/>
                </a:solidFill>
                <a:latin typeface="+mj-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name and surname of presenter</a:t>
            </a:r>
            <a:endParaRPr lang="en-GB" dirty="0"/>
          </a:p>
        </p:txBody>
      </p:sp>
      <p:pic>
        <p:nvPicPr>
          <p:cNvPr id="27" name="Picture 26">
            <a:extLst>
              <a:ext uri="{FF2B5EF4-FFF2-40B4-BE49-F238E27FC236}">
                <a16:creationId xmlns:a16="http://schemas.microsoft.com/office/drawing/2014/main" id="{46DA9D6C-9ED9-4AC5-BA48-6944457E654D}"/>
              </a:ext>
            </a:extLst>
          </p:cNvPr>
          <p:cNvPicPr>
            <a:picLocks noChangeAspect="1"/>
          </p:cNvPicPr>
          <p:nvPr userDrawn="1"/>
        </p:nvPicPr>
        <p:blipFill>
          <a:blip r:embed="rId2"/>
          <a:stretch>
            <a:fillRect/>
          </a:stretch>
        </p:blipFill>
        <p:spPr>
          <a:xfrm>
            <a:off x="10098982" y="91025"/>
            <a:ext cx="1888312" cy="1847974"/>
          </a:xfrm>
          <a:prstGeom prst="rect">
            <a:avLst/>
          </a:prstGeom>
        </p:spPr>
      </p:pic>
      <p:sp>
        <p:nvSpPr>
          <p:cNvPr id="12" name="Callout: Line 11">
            <a:extLst>
              <a:ext uri="{FF2B5EF4-FFF2-40B4-BE49-F238E27FC236}">
                <a16:creationId xmlns:a16="http://schemas.microsoft.com/office/drawing/2014/main" id="{B2B3AB3A-956C-400C-8EC1-40131D6442E6}"/>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3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white_#_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pic>
        <p:nvPicPr>
          <p:cNvPr id="36" name="Picture 35">
            <a:extLst>
              <a:ext uri="{FF2B5EF4-FFF2-40B4-BE49-F238E27FC236}">
                <a16:creationId xmlns:a16="http://schemas.microsoft.com/office/drawing/2014/main" id="{E489B54B-7193-4CFC-A69B-CC135969E161}"/>
              </a:ext>
            </a:extLst>
          </p:cNvPr>
          <p:cNvPicPr>
            <a:picLocks noChangeAspect="1"/>
          </p:cNvPicPr>
          <p:nvPr userDrawn="1"/>
        </p:nvPicPr>
        <p:blipFill rotWithShape="1">
          <a:blip r:embed="rId2"/>
          <a:srcRect l="60294" t="22177" r="9338" b="33379"/>
          <a:stretch/>
        </p:blipFill>
        <p:spPr>
          <a:xfrm>
            <a:off x="7351058" y="1520825"/>
            <a:ext cx="3702423" cy="3048080"/>
          </a:xfrm>
          <a:prstGeom prst="rect">
            <a:avLst/>
          </a:prstGeom>
        </p:spPr>
      </p:pic>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accent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161722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red_#_1">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4283595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yellow_#_1">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697895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orange_#_1">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19693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on yellow">
    <p:bg>
      <p:bgPr>
        <a:solidFill>
          <a:schemeClr val="accent2"/>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0" name="Text Placeholder 5">
            <a:extLst>
              <a:ext uri="{FF2B5EF4-FFF2-40B4-BE49-F238E27FC236}">
                <a16:creationId xmlns:a16="http://schemas.microsoft.com/office/drawing/2014/main" id="{AE5BC313-32D1-436C-8952-207862F80069}"/>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3052564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ink_#_1">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1244494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lum_#_1">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1623425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dark plum_#_1">
    <p:bg>
      <p:bgPr>
        <a:solidFill>
          <a:schemeClr val="accent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3015767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image_#_1">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7F8FE-17A3-46C6-8E23-99B08D1E4C89}"/>
              </a:ext>
            </a:extLst>
          </p:cNvPr>
          <p:cNvPicPr>
            <a:picLocks noChangeAspect="1"/>
          </p:cNvPicPr>
          <p:nvPr userDrawn="1"/>
        </p:nvPicPr>
        <p:blipFill>
          <a:blip r:embed="rId2"/>
          <a:stretch>
            <a:fillRect/>
          </a:stretch>
        </p:blipFill>
        <p:spPr>
          <a:xfrm>
            <a:off x="6457101" y="1347665"/>
            <a:ext cx="4965239" cy="3439487"/>
          </a:xfrm>
          <a:prstGeom prst="rect">
            <a:avLst/>
          </a:prstGeom>
          <a:noFill/>
        </p:spPr>
      </p:pic>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34143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10447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7861768" y="2169251"/>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9" name="Callout: Line 8">
            <a:extLst>
              <a:ext uri="{FF2B5EF4-FFF2-40B4-BE49-F238E27FC236}">
                <a16:creationId xmlns:a16="http://schemas.microsoft.com/office/drawing/2014/main" id="{CF204DF2-7FD0-478F-980D-A07EB0101292}"/>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93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white_#_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accent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pic>
        <p:nvPicPr>
          <p:cNvPr id="36" name="Picture 35">
            <a:extLst>
              <a:ext uri="{FF2B5EF4-FFF2-40B4-BE49-F238E27FC236}">
                <a16:creationId xmlns:a16="http://schemas.microsoft.com/office/drawing/2014/main" id="{E489B54B-7193-4CFC-A69B-CC135969E161}"/>
              </a:ext>
            </a:extLst>
          </p:cNvPr>
          <p:cNvPicPr>
            <a:picLocks noChangeAspect="1"/>
          </p:cNvPicPr>
          <p:nvPr userDrawn="1"/>
        </p:nvPicPr>
        <p:blipFill rotWithShape="1">
          <a:blip r:embed="rId2"/>
          <a:srcRect l="60294" t="22177" r="9338" b="33379"/>
          <a:stretch/>
        </p:blipFill>
        <p:spPr>
          <a:xfrm>
            <a:off x="1165411" y="911223"/>
            <a:ext cx="3702423" cy="3048080"/>
          </a:xfrm>
          <a:prstGeom prst="rect">
            <a:avLst/>
          </a:prstGeom>
        </p:spPr>
      </p:pic>
      <p:sp>
        <p:nvSpPr>
          <p:cNvPr id="41" name="Text Placeholder 40">
            <a:extLst>
              <a:ext uri="{FF2B5EF4-FFF2-40B4-BE49-F238E27FC236}">
                <a16:creationId xmlns:a16="http://schemas.microsoft.com/office/drawing/2014/main" id="{19163576-E8E1-4806-B23A-BE97EF09C47A}"/>
              </a:ext>
            </a:extLst>
          </p:cNvPr>
          <p:cNvSpPr>
            <a:spLocks noGrp="1"/>
          </p:cNvSpPr>
          <p:nvPr>
            <p:ph type="body" sz="quarter" idx="10" hasCustomPrompt="1"/>
          </p:nvPr>
        </p:nvSpPr>
        <p:spPr>
          <a:xfrm>
            <a:off x="1676121" y="1559649"/>
            <a:ext cx="2519362" cy="1595919"/>
          </a:xfrm>
        </p:spPr>
        <p:txBody>
          <a:bodyPr anchor="ctr">
            <a:noAutofit/>
          </a:bodyPr>
          <a:lstStyle>
            <a:lvl1pPr marL="0" indent="0" algn="ctr">
              <a:buNone/>
              <a:defRPr sz="12000" b="1">
                <a:solidFill>
                  <a:schemeClr val="accent1"/>
                </a:solidFill>
                <a:latin typeface="Arial" panose="020B0604020202020204" pitchFamily="34" charset="0"/>
                <a:cs typeface="Arial" panose="020B0604020202020204" pitchFamily="34" charset="0"/>
              </a:defRPr>
            </a:lvl1pPr>
          </a:lstStyle>
          <a:p>
            <a:pPr lvl="0"/>
            <a:r>
              <a:rPr lang="en-US" dirty="0"/>
              <a:t>00</a:t>
            </a:r>
            <a:endParaRPr lang="en-GB" dirty="0"/>
          </a:p>
        </p:txBody>
      </p:sp>
    </p:spTree>
    <p:extLst>
      <p:ext uri="{BB962C8B-B14F-4D97-AF65-F5344CB8AC3E}">
        <p14:creationId xmlns:p14="http://schemas.microsoft.com/office/powerpoint/2010/main" val="1170883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yellow_#_2">
    <p:bg>
      <p:bgPr>
        <a:solidFill>
          <a:schemeClr val="accent2"/>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487329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orange_#_2">
    <p:bg>
      <p:bgPr>
        <a:solidFill>
          <a:schemeClr val="accent3"/>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300137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ink_#_2">
    <p:bg>
      <p:bgPr>
        <a:solidFill>
          <a:schemeClr val="accent4"/>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2701032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plum_#_2">
    <p:bg>
      <p:bgPr>
        <a:solidFill>
          <a:schemeClr val="accent5"/>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3199334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dark plum_#_2">
    <p:bg>
      <p:bgPr>
        <a:solidFill>
          <a:schemeClr val="accent6"/>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1">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72306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on orange">
    <p:bg>
      <p:bgPr>
        <a:solidFill>
          <a:schemeClr val="accent3"/>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1" name="Text Placeholder 5">
            <a:extLst>
              <a:ext uri="{FF2B5EF4-FFF2-40B4-BE49-F238E27FC236}">
                <a16:creationId xmlns:a16="http://schemas.microsoft.com/office/drawing/2014/main" id="{6719D381-09F4-4A49-98C5-EB6F9556698A}"/>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1905518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image_#_2">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9784982-D915-4281-8B9B-A7D6715DBB04}"/>
              </a:ext>
            </a:extLst>
          </p:cNvPr>
          <p:cNvPicPr>
            <a:picLocks noChangeAspect="1"/>
          </p:cNvPicPr>
          <p:nvPr userDrawn="1"/>
        </p:nvPicPr>
        <p:blipFill>
          <a:blip r:embed="rId2"/>
          <a:stretch>
            <a:fillRect/>
          </a:stretch>
        </p:blipFill>
        <p:spPr>
          <a:xfrm>
            <a:off x="267316" y="738369"/>
            <a:ext cx="4965239" cy="3439487"/>
          </a:xfrm>
          <a:prstGeom prst="rect">
            <a:avLst/>
          </a:prstGeom>
          <a:noFill/>
        </p:spPr>
      </p:pic>
      <p:sp>
        <p:nvSpPr>
          <p:cNvPr id="28" name="Text Placeholder 40">
            <a:extLst>
              <a:ext uri="{FF2B5EF4-FFF2-40B4-BE49-F238E27FC236}">
                <a16:creationId xmlns:a16="http://schemas.microsoft.com/office/drawing/2014/main" id="{DA78036A-3996-49A3-A390-73E198A66E21}"/>
              </a:ext>
            </a:extLst>
          </p:cNvPr>
          <p:cNvSpPr>
            <a:spLocks noGrp="1"/>
          </p:cNvSpPr>
          <p:nvPr>
            <p:ph type="body" sz="quarter" idx="11" hasCustomPrompt="1"/>
          </p:nvPr>
        </p:nvSpPr>
        <p:spPr>
          <a:xfrm>
            <a:off x="1671983" y="1559955"/>
            <a:ext cx="2519362" cy="1595919"/>
          </a:xfrm>
        </p:spPr>
        <p:txBody>
          <a:bodyPr anchor="ctr">
            <a:noAutofit/>
          </a:bodyPr>
          <a:lstStyle>
            <a:lvl1pPr marL="0" indent="0" algn="ctr">
              <a:buNone/>
              <a:defRPr sz="12000" b="1">
                <a:solidFill>
                  <a:schemeClr val="bg1"/>
                </a:solidFill>
                <a:latin typeface="Arial" panose="020B0604020202020204" pitchFamily="34" charset="0"/>
                <a:cs typeface="Arial" panose="020B0604020202020204" pitchFamily="34" charset="0"/>
              </a:defRPr>
            </a:lvl1pPr>
          </a:lstStyle>
          <a:p>
            <a:pPr lvl="0"/>
            <a:r>
              <a:rPr lang="en-US" dirty="0"/>
              <a:t>00</a:t>
            </a:r>
            <a:endParaRPr lang="en-GB" dirty="0"/>
          </a:p>
        </p:txBody>
      </p:sp>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7" y="4823012"/>
            <a:ext cx="7041033" cy="507892"/>
          </a:xfrm>
          <a:prstGeom prst="rect">
            <a:avLst/>
          </a:prstGeom>
        </p:spPr>
        <p:txBody>
          <a:bodyPr lIns="0" tIns="0" rIns="0" bIns="0" anchor="b">
            <a:noAutofit/>
          </a:bodyPr>
          <a:lstStyle>
            <a:lvl1pPr algn="l">
              <a:defRPr sz="2800" b="0">
                <a:solidFill>
                  <a:schemeClr val="bg1"/>
                </a:solidFill>
                <a:latin typeface="+mj-lt"/>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7" y="5348834"/>
            <a:ext cx="7041033" cy="281002"/>
          </a:xfrm>
          <a:prstGeom prst="rect">
            <a:avLst/>
          </a:prstGeom>
        </p:spPr>
        <p:txBody>
          <a:bodyPr lIns="0" tIns="0" rIns="0" bIns="0">
            <a:noAutofit/>
          </a:bodyPr>
          <a:lstStyle>
            <a:lvl1pPr marL="0" indent="0" algn="l">
              <a:lnSpc>
                <a:spcPct val="90000"/>
              </a:lnSpc>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9" name="Callout: Line 8">
            <a:extLst>
              <a:ext uri="{FF2B5EF4-FFF2-40B4-BE49-F238E27FC236}">
                <a16:creationId xmlns:a16="http://schemas.microsoft.com/office/drawing/2014/main" id="{29D97716-E4A9-4B0C-B27E-A052426CCE71}"/>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918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accent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3345172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1413781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3682192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4010965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ink">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252444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lum">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Tree>
    <p:extLst>
      <p:ext uri="{BB962C8B-B14F-4D97-AF65-F5344CB8AC3E}">
        <p14:creationId xmlns:p14="http://schemas.microsoft.com/office/powerpoint/2010/main" val="7937949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dark plum">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grpSp>
        <p:nvGrpSpPr>
          <p:cNvPr id="8" name="Group 7">
            <a:extLst>
              <a:ext uri="{FF2B5EF4-FFF2-40B4-BE49-F238E27FC236}">
                <a16:creationId xmlns:a16="http://schemas.microsoft.com/office/drawing/2014/main" id="{5F0BBB6B-44CC-4E98-BE0F-71A3D8455335}"/>
              </a:ext>
            </a:extLst>
          </p:cNvPr>
          <p:cNvGrpSpPr/>
          <p:nvPr userDrawn="1"/>
        </p:nvGrpSpPr>
        <p:grpSpPr>
          <a:xfrm>
            <a:off x="12073965" y="-3096"/>
            <a:ext cx="127000" cy="6858000"/>
            <a:chOff x="12061904" y="-3096"/>
            <a:chExt cx="127000" cy="6858000"/>
          </a:xfrm>
        </p:grpSpPr>
        <p:sp>
          <p:nvSpPr>
            <p:cNvPr id="9" name="Freeform: Shape 8">
              <a:extLst>
                <a:ext uri="{FF2B5EF4-FFF2-40B4-BE49-F238E27FC236}">
                  <a16:creationId xmlns:a16="http://schemas.microsoft.com/office/drawing/2014/main" id="{A7F4D043-1FE5-4ED9-9932-3CEED06E6E97}"/>
                </a:ext>
              </a:extLst>
            </p:cNvPr>
            <p:cNvSpPr/>
            <p:nvPr/>
          </p:nvSpPr>
          <p:spPr>
            <a:xfrm>
              <a:off x="12061904" y="-3096"/>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99CF8AB0-367A-401F-B098-7A0A7413D4E4}"/>
                </a:ext>
              </a:extLst>
            </p:cNvPr>
            <p:cNvSpPr/>
            <p:nvPr/>
          </p:nvSpPr>
          <p:spPr>
            <a:xfrm>
              <a:off x="12061904" y="75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C408E18-984C-416C-B657-99E4A61B9D8A}"/>
                </a:ext>
              </a:extLst>
            </p:cNvPr>
            <p:cNvSpPr/>
            <p:nvPr/>
          </p:nvSpPr>
          <p:spPr>
            <a:xfrm>
              <a:off x="12061904" y="37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B07E4C3-8213-49FF-B059-2AD5E0D213F1}"/>
                </a:ext>
              </a:extLst>
            </p:cNvPr>
            <p:cNvSpPr/>
            <p:nvPr/>
          </p:nvSpPr>
          <p:spPr>
            <a:xfrm>
              <a:off x="12061904" y="113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FF29EFF2-F833-4CD2-8D64-9B9F79A3E72A}"/>
                </a:ext>
              </a:extLst>
            </p:cNvPr>
            <p:cNvSpPr/>
            <p:nvPr/>
          </p:nvSpPr>
          <p:spPr>
            <a:xfrm>
              <a:off x="12061904" y="3044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30A60626-F264-4A07-8AEA-1B531EA93739}"/>
                </a:ext>
              </a:extLst>
            </p:cNvPr>
            <p:cNvSpPr/>
            <p:nvPr/>
          </p:nvSpPr>
          <p:spPr>
            <a:xfrm>
              <a:off x="12061904" y="3806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6062C71-59DE-4B7C-8CDA-75A52C6715CC}"/>
                </a:ext>
              </a:extLst>
            </p:cNvPr>
            <p:cNvSpPr/>
            <p:nvPr/>
          </p:nvSpPr>
          <p:spPr>
            <a:xfrm>
              <a:off x="12061904" y="3425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ED3BFF26-ACF4-4536-BB0A-04020518E929}"/>
                </a:ext>
              </a:extLst>
            </p:cNvPr>
            <p:cNvSpPr/>
            <p:nvPr/>
          </p:nvSpPr>
          <p:spPr>
            <a:xfrm>
              <a:off x="12061904" y="418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C25D427-E911-4D63-9695-D7CB94E38D8D}"/>
                </a:ext>
              </a:extLst>
            </p:cNvPr>
            <p:cNvSpPr/>
            <p:nvPr/>
          </p:nvSpPr>
          <p:spPr>
            <a:xfrm>
              <a:off x="12061904" y="152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BE172B"/>
            </a:solidFill>
            <a:ln w="6191"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14425B1-15FF-4367-B235-AF4B487E6454}"/>
                </a:ext>
              </a:extLst>
            </p:cNvPr>
            <p:cNvSpPr/>
            <p:nvPr/>
          </p:nvSpPr>
          <p:spPr>
            <a:xfrm>
              <a:off x="12061904" y="2282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F7721"/>
            </a:solidFill>
            <a:ln w="619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A2E21AC-1D97-4320-B403-CEC21CCBCC89}"/>
                </a:ext>
              </a:extLst>
            </p:cNvPr>
            <p:cNvSpPr/>
            <p:nvPr/>
          </p:nvSpPr>
          <p:spPr>
            <a:xfrm>
              <a:off x="12061904" y="190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DC0A34"/>
            </a:solidFill>
            <a:ln w="619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DDA2300-9120-4B99-9C1A-6EB500012861}"/>
                </a:ext>
              </a:extLst>
            </p:cNvPr>
            <p:cNvSpPr/>
            <p:nvPr/>
          </p:nvSpPr>
          <p:spPr>
            <a:xfrm>
              <a:off x="12061904" y="2663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A5728"/>
            </a:solidFill>
            <a:ln w="619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DCBD1235-7E1C-41DC-A47C-34E6C75ABCB8}"/>
                </a:ext>
              </a:extLst>
            </p:cNvPr>
            <p:cNvSpPr/>
            <p:nvPr/>
          </p:nvSpPr>
          <p:spPr>
            <a:xfrm>
              <a:off x="12061904" y="456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88133E"/>
            </a:solidFill>
            <a:ln w="619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6ADC9D7-9A83-40C0-894F-363AACBDE232}"/>
                </a:ext>
              </a:extLst>
            </p:cNvPr>
            <p:cNvSpPr/>
            <p:nvPr/>
          </p:nvSpPr>
          <p:spPr>
            <a:xfrm>
              <a:off x="12061904" y="533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8365C"/>
            </a:solidFill>
            <a:ln w="619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C7991A2-0FD4-445F-9A6A-E9C09D9AF1FD}"/>
                </a:ext>
              </a:extLst>
            </p:cNvPr>
            <p:cNvSpPr/>
            <p:nvPr/>
          </p:nvSpPr>
          <p:spPr>
            <a:xfrm>
              <a:off x="12061904" y="494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F184C"/>
            </a:solidFill>
            <a:ln w="619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CAEAAE3-6C13-42F0-AA1C-DB5A8EB2C8CD}"/>
                </a:ext>
              </a:extLst>
            </p:cNvPr>
            <p:cNvSpPr/>
            <p:nvPr/>
          </p:nvSpPr>
          <p:spPr>
            <a:xfrm>
              <a:off x="12061904" y="571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B5A79"/>
            </a:solidFill>
            <a:ln w="619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E373FE7-DCCD-4300-B608-563FB652E79D}"/>
                </a:ext>
              </a:extLst>
            </p:cNvPr>
            <p:cNvSpPr/>
            <p:nvPr/>
          </p:nvSpPr>
          <p:spPr>
            <a:xfrm>
              <a:off x="12061904" y="6092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FFFFFF"/>
            </a:solidFill>
            <a:ln w="6191"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2108C68-A045-4F94-B6AB-F6908FC28282}"/>
                </a:ext>
              </a:extLst>
            </p:cNvPr>
            <p:cNvSpPr/>
            <p:nvPr/>
          </p:nvSpPr>
          <p:spPr>
            <a:xfrm>
              <a:off x="12061904" y="6473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B4C4C"/>
            </a:solidFill>
            <a:ln w="6191" cap="flat">
              <a:noFill/>
              <a:prstDash val="solid"/>
              <a:miter/>
            </a:ln>
          </p:spPr>
          <p:txBody>
            <a:bodyPr rtlCol="0" anchor="ctr"/>
            <a:lstStyle/>
            <a:p>
              <a:endParaRPr lang="en-GB"/>
            </a:p>
          </p:txBody>
        </p:sp>
      </p:grpSp>
    </p:spTree>
    <p:extLst>
      <p:ext uri="{BB962C8B-B14F-4D97-AF65-F5344CB8AC3E}">
        <p14:creationId xmlns:p14="http://schemas.microsoft.com/office/powerpoint/2010/main" val="1582195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image">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5ECA-5688-4A89-8C9A-A9AB33D211DF}"/>
              </a:ext>
            </a:extLst>
          </p:cNvPr>
          <p:cNvSpPr>
            <a:spLocks noGrp="1"/>
          </p:cNvSpPr>
          <p:nvPr>
            <p:ph type="ctrTitle" hasCustomPrompt="1"/>
          </p:nvPr>
        </p:nvSpPr>
        <p:spPr>
          <a:xfrm>
            <a:off x="1323038" y="1791348"/>
            <a:ext cx="5552892" cy="1745111"/>
          </a:xfrm>
          <a:prstGeom prst="rect">
            <a:avLst/>
          </a:prstGeom>
        </p:spPr>
        <p:txBody>
          <a:bodyPr lIns="0" tIns="0" rIns="0" bIns="0" anchor="b">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dirty="0"/>
              <a:t>Add divider title</a:t>
            </a:r>
            <a:endParaRPr lang="en-GB" dirty="0"/>
          </a:p>
        </p:txBody>
      </p:sp>
      <p:sp>
        <p:nvSpPr>
          <p:cNvPr id="3" name="Subtitle 2">
            <a:extLst>
              <a:ext uri="{FF2B5EF4-FFF2-40B4-BE49-F238E27FC236}">
                <a16:creationId xmlns:a16="http://schemas.microsoft.com/office/drawing/2014/main" id="{C7A7393E-2763-4FDE-8C90-450871B71FA6}"/>
              </a:ext>
            </a:extLst>
          </p:cNvPr>
          <p:cNvSpPr>
            <a:spLocks noGrp="1"/>
          </p:cNvSpPr>
          <p:nvPr>
            <p:ph type="subTitle" idx="1" hasCustomPrompt="1"/>
          </p:nvPr>
        </p:nvSpPr>
        <p:spPr>
          <a:xfrm>
            <a:off x="1323038" y="3554388"/>
            <a:ext cx="5552892" cy="732413"/>
          </a:xfrm>
          <a:prstGeom prst="rect">
            <a:avLst/>
          </a:prstGeom>
        </p:spPr>
        <p:txBody>
          <a:bodyPr lIns="0" tIns="0" rIns="0" bIns="0">
            <a:noAutofit/>
          </a:bodyPr>
          <a:lstStyle>
            <a:lvl1pPr marL="0" indent="0" algn="l">
              <a:lnSpc>
                <a:spcPct val="90000"/>
              </a:lnSpc>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p>
        </p:txBody>
      </p:sp>
      <p:sp>
        <p:nvSpPr>
          <p:cNvPr id="7" name="Callout: Line 6">
            <a:extLst>
              <a:ext uri="{FF2B5EF4-FFF2-40B4-BE49-F238E27FC236}">
                <a16:creationId xmlns:a16="http://schemas.microsoft.com/office/drawing/2014/main" id="{6F155DD9-CB8B-4439-AE36-6FEB37836676}"/>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398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52024-AB94-4C0E-BCE3-7CD7FB801B4A}"/>
              </a:ext>
            </a:extLst>
          </p:cNvPr>
          <p:cNvPicPr>
            <a:picLocks noChangeAspect="1"/>
          </p:cNvPicPr>
          <p:nvPr userDrawn="1"/>
        </p:nvPicPr>
        <p:blipFill rotWithShape="1">
          <a:blip r:embed="rId2"/>
          <a:srcRect l="12078" t="18689" r="9535" b="17057"/>
          <a:stretch/>
        </p:blipFill>
        <p:spPr>
          <a:xfrm>
            <a:off x="996696" y="1341438"/>
            <a:ext cx="10415016" cy="4236402"/>
          </a:xfrm>
          <a:prstGeom prst="rect">
            <a:avLst/>
          </a:prstGeom>
        </p:spPr>
      </p:pic>
    </p:spTree>
    <p:extLst>
      <p:ext uri="{BB962C8B-B14F-4D97-AF65-F5344CB8AC3E}">
        <p14:creationId xmlns:p14="http://schemas.microsoft.com/office/powerpoint/2010/main" val="97148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on pink">
    <p:bg>
      <p:bgPr>
        <a:solidFill>
          <a:schemeClr val="accent4"/>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1" name="Text Placeholder 5">
            <a:extLst>
              <a:ext uri="{FF2B5EF4-FFF2-40B4-BE49-F238E27FC236}">
                <a16:creationId xmlns:a16="http://schemas.microsoft.com/office/drawing/2014/main" id="{F07637D6-1707-4810-803C-DDB9DD7B7824}"/>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478160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image">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52024-AB94-4C0E-BCE3-7CD7FB801B4A}"/>
              </a:ext>
            </a:extLst>
          </p:cNvPr>
          <p:cNvPicPr>
            <a:picLocks noChangeAspect="1"/>
          </p:cNvPicPr>
          <p:nvPr userDrawn="1"/>
        </p:nvPicPr>
        <p:blipFill rotWithShape="1">
          <a:blip r:embed="rId2"/>
          <a:srcRect l="12078" t="18689" r="9535" b="17057"/>
          <a:stretch/>
        </p:blipFill>
        <p:spPr>
          <a:xfrm>
            <a:off x="996696" y="1341438"/>
            <a:ext cx="10415016" cy="4236402"/>
          </a:xfrm>
          <a:prstGeom prst="rect">
            <a:avLst/>
          </a:prstGeom>
        </p:spPr>
      </p:pic>
      <p:sp>
        <p:nvSpPr>
          <p:cNvPr id="7" name="Callout: Line 6">
            <a:extLst>
              <a:ext uri="{FF2B5EF4-FFF2-40B4-BE49-F238E27FC236}">
                <a16:creationId xmlns:a16="http://schemas.microsoft.com/office/drawing/2014/main" id="{C3359D9A-2124-40C4-8BC3-9E0A2A1A1FC7}"/>
              </a:ext>
            </a:extLst>
          </p:cNvPr>
          <p:cNvSpPr/>
          <p:nvPr userDrawn="1"/>
        </p:nvSpPr>
        <p:spPr bwMode="gray">
          <a:xfrm>
            <a:off x="12856683"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438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on red_end">
    <p:bg>
      <p:bgPr>
        <a:solidFill>
          <a:schemeClr val="accent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Tree>
    <p:extLst>
      <p:ext uri="{BB962C8B-B14F-4D97-AF65-F5344CB8AC3E}">
        <p14:creationId xmlns:p14="http://schemas.microsoft.com/office/powerpoint/2010/main" val="421780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922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696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p:txBody>
          <a:bodyPr anchor="b"/>
          <a:lstStyle>
            <a:lvl1pPr>
              <a:defRPr/>
            </a:lvl1pPr>
          </a:lstStyle>
          <a:p>
            <a:r>
              <a:rPr lang="en-US" dirty="0"/>
              <a:t>Add title</a:t>
            </a:r>
            <a:endParaRPr lang="en-GB" dirty="0"/>
          </a:p>
        </p:txBody>
      </p:sp>
    </p:spTree>
    <p:extLst>
      <p:ext uri="{BB962C8B-B14F-4D97-AF65-F5344CB8AC3E}">
        <p14:creationId xmlns:p14="http://schemas.microsoft.com/office/powerpoint/2010/main" val="2286608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5639" y="441325"/>
            <a:ext cx="11340000"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5639" y="1213249"/>
            <a:ext cx="11340000" cy="343161"/>
          </a:xfrm>
        </p:spPr>
        <p:txBody>
          <a:bodyPr lIns="0" tIns="0" rIns="0" bIns="0">
            <a:noAutofit/>
          </a:bodyPr>
          <a:lstStyle>
            <a:lvl1pPr marL="0" indent="0">
              <a:lnSpc>
                <a:spcPct val="100000"/>
              </a:lnSpc>
              <a:spcAft>
                <a:spcPts val="0"/>
              </a:spcAft>
              <a:buFont typeface="Arial" panose="020B0604020202020204" pitchFamily="34" charset="0"/>
              <a:buNone/>
              <a:defRPr sz="2000">
                <a:latin typeface="Arial" panose="020B0604020202020204" pitchFamily="34" charset="0"/>
                <a:cs typeface="Arial" panose="020B0604020202020204" pitchFamily="34" charset="0"/>
              </a:defRPr>
            </a:lvl1pPr>
          </a:lstStyle>
          <a:p>
            <a:pPr lvl="0"/>
            <a:r>
              <a:rPr lang="en-US" dirty="0"/>
              <a:t>Add subtitle</a:t>
            </a:r>
            <a:endParaRPr lang="en-GB" dirty="0"/>
          </a:p>
        </p:txBody>
      </p:sp>
    </p:spTree>
    <p:extLst>
      <p:ext uri="{BB962C8B-B14F-4D97-AF65-F5344CB8AC3E}">
        <p14:creationId xmlns:p14="http://schemas.microsoft.com/office/powerpoint/2010/main" val="252719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358775" y="1449388"/>
            <a:ext cx="11337925" cy="4679949"/>
          </a:xfrm>
        </p:spPr>
        <p:txBody>
          <a:bodyPr vert="horz" lIns="0" tIns="0" rIns="0" bIns="0" rtlCol="0">
            <a:noAutofit/>
          </a:bodyPr>
          <a:lstStyle>
            <a:lvl1pPr>
              <a:lnSpc>
                <a:spcPct val="120000"/>
              </a:lnSpc>
              <a:spcAft>
                <a:spcPts val="600"/>
              </a:spcAft>
              <a:defRPr lang="en-US" sz="1600" dirty="0" smtClean="0"/>
            </a:lvl1pPr>
            <a:lvl2pPr>
              <a:lnSpc>
                <a:spcPct val="120000"/>
              </a:lnSpc>
              <a:spcAft>
                <a:spcPts val="600"/>
              </a:spcAft>
              <a:defRPr lang="en-US" sz="1600" dirty="0" smtClean="0"/>
            </a:lvl2pPr>
            <a:lvl3pPr>
              <a:lnSpc>
                <a:spcPct val="120000"/>
              </a:lnSpc>
              <a:spcAft>
                <a:spcPts val="600"/>
              </a:spcAft>
              <a:defRPr lang="en-US" sz="1600" dirty="0" smtClean="0"/>
            </a:lvl3pPr>
            <a:lvl4pPr>
              <a:lnSpc>
                <a:spcPct val="120000"/>
              </a:lnSpc>
              <a:spcAft>
                <a:spcPts val="600"/>
              </a:spcAft>
              <a:defRPr lang="en-US" sz="1600" dirty="0" smtClean="0"/>
            </a:lvl4pPr>
            <a:lvl5pPr>
              <a:lnSpc>
                <a:spcPct val="120000"/>
              </a:lnSpc>
              <a:spcAft>
                <a:spcPts val="600"/>
              </a:spcAft>
              <a:defRPr lang="en-GB" sz="1600"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315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358775" y="1449388"/>
            <a:ext cx="11337925" cy="4400569"/>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358776" y="6024283"/>
            <a:ext cx="11337924"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183558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08"/>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5" y="1213249"/>
            <a:ext cx="11337924" cy="343161"/>
          </a:xfrm>
        </p:spPr>
        <p:txBody>
          <a:bodyPr vert="horz" lIns="0" tIns="0" rIns="0" bIns="0" rtlCol="0">
            <a:noAutofit/>
          </a:bodyPr>
          <a:lstStyle>
            <a:lvl1pPr marL="0" indent="0">
              <a:buFont typeface="Arial" panose="020B0604020202020204" pitchFamily="34" charset="0"/>
              <a:buNone/>
              <a:defRPr lang="en-GB" sz="200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5" y="1628774"/>
            <a:ext cx="11337925"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2555037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08"/>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5" y="1213249"/>
            <a:ext cx="11337924" cy="343161"/>
          </a:xfrm>
        </p:spPr>
        <p:txBody>
          <a:bodyPr vert="horz" lIns="0" tIns="0" rIns="0" bIns="0" rtlCol="0">
            <a:noAutofit/>
          </a:bodyPr>
          <a:lstStyle>
            <a:lvl1pPr marL="0" indent="0">
              <a:buNone/>
              <a:defRPr lang="en-GB" sz="200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5" y="1628775"/>
            <a:ext cx="11337925" cy="4232200"/>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358776" y="6024283"/>
            <a:ext cx="11337924"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9619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on plum">
    <p:bg>
      <p:bgPr>
        <a:solidFill>
          <a:schemeClr val="accent5"/>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1" name="Text Placeholder 5">
            <a:extLst>
              <a:ext uri="{FF2B5EF4-FFF2-40B4-BE49-F238E27FC236}">
                <a16:creationId xmlns:a16="http://schemas.microsoft.com/office/drawing/2014/main" id="{F339E9A1-E807-4C8A-8D51-FE1369288023}"/>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4599279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08"/>
            <a:ext cx="11337925" cy="710639"/>
          </a:xfrm>
        </p:spPr>
        <p:txBody>
          <a:bodyPr anchor="b"/>
          <a:lstStyle>
            <a:lvl1pPr>
              <a:defRPr/>
            </a:lvl1pPr>
          </a:lstStyle>
          <a:p>
            <a:r>
              <a:rPr lang="en-US" dirty="0"/>
              <a:t>Add title</a:t>
            </a:r>
            <a:endParaRPr lang="en-GB" dirty="0"/>
          </a:p>
        </p:txBody>
      </p:sp>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358775" y="1449388"/>
            <a:ext cx="11337924" cy="4190999"/>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358775" y="5640387"/>
            <a:ext cx="11337924" cy="488951"/>
          </a:xfrm>
          <a:solidFill>
            <a:srgbClr val="4D4D4D"/>
          </a:solidFill>
        </p:spPr>
        <p:txBody>
          <a:bodyPr lIns="108000" tIns="108000" rIns="108000" bIns="108000"/>
          <a:lstStyle>
            <a:lvl1pPr marL="0" inden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3649337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08"/>
            <a:ext cx="11337925" cy="710639"/>
          </a:xfrm>
        </p:spPr>
        <p:txBody>
          <a:bodyPr anchor="b"/>
          <a:lstStyle>
            <a:lvl1pPr>
              <a:defRPr/>
            </a:lvl1pPr>
          </a:lstStyle>
          <a:p>
            <a:r>
              <a:rPr lang="en-US" dirty="0"/>
              <a:t>Add title</a:t>
            </a:r>
            <a:endParaRPr lang="en-GB" dirty="0"/>
          </a:p>
        </p:txBody>
      </p:sp>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358775" y="1449388"/>
            <a:ext cx="548640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358775" y="3184525"/>
            <a:ext cx="548640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11" name="Picture Placeholder 7">
            <a:extLst>
              <a:ext uri="{FF2B5EF4-FFF2-40B4-BE49-F238E27FC236}">
                <a16:creationId xmlns:a16="http://schemas.microsoft.com/office/drawing/2014/main" id="{20808307-4B52-4775-B16F-1438C3DD8A81}"/>
              </a:ext>
            </a:extLst>
          </p:cNvPr>
          <p:cNvSpPr>
            <a:spLocks noGrp="1"/>
          </p:cNvSpPr>
          <p:nvPr>
            <p:ph type="pic" sz="quarter" idx="14" hasCustomPrompt="1"/>
          </p:nvPr>
        </p:nvSpPr>
        <p:spPr>
          <a:xfrm>
            <a:off x="358775" y="3905250"/>
            <a:ext cx="548640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2" name="Text Placeholder 9">
            <a:extLst>
              <a:ext uri="{FF2B5EF4-FFF2-40B4-BE49-F238E27FC236}">
                <a16:creationId xmlns:a16="http://schemas.microsoft.com/office/drawing/2014/main" id="{9B44C7F4-FBFC-4ABE-9663-0758653A2B1F}"/>
              </a:ext>
            </a:extLst>
          </p:cNvPr>
          <p:cNvSpPr>
            <a:spLocks noGrp="1"/>
          </p:cNvSpPr>
          <p:nvPr>
            <p:ph type="body" sz="quarter" idx="15" hasCustomPrompt="1"/>
          </p:nvPr>
        </p:nvSpPr>
        <p:spPr>
          <a:xfrm>
            <a:off x="358775" y="5640387"/>
            <a:ext cx="548640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13" name="Picture Placeholder 7">
            <a:extLst>
              <a:ext uri="{FF2B5EF4-FFF2-40B4-BE49-F238E27FC236}">
                <a16:creationId xmlns:a16="http://schemas.microsoft.com/office/drawing/2014/main" id="{AC1FF0E8-B389-485A-9664-2B27C4F12422}"/>
              </a:ext>
            </a:extLst>
          </p:cNvPr>
          <p:cNvSpPr>
            <a:spLocks noGrp="1"/>
          </p:cNvSpPr>
          <p:nvPr>
            <p:ph type="pic" sz="quarter" idx="16" hasCustomPrompt="1"/>
          </p:nvPr>
        </p:nvSpPr>
        <p:spPr>
          <a:xfrm>
            <a:off x="6210300" y="1449388"/>
            <a:ext cx="548640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4" name="Text Placeholder 9">
            <a:extLst>
              <a:ext uri="{FF2B5EF4-FFF2-40B4-BE49-F238E27FC236}">
                <a16:creationId xmlns:a16="http://schemas.microsoft.com/office/drawing/2014/main" id="{56107E15-62BB-43E5-A4C5-5177E6D4660F}"/>
              </a:ext>
            </a:extLst>
          </p:cNvPr>
          <p:cNvSpPr>
            <a:spLocks noGrp="1"/>
          </p:cNvSpPr>
          <p:nvPr>
            <p:ph type="body" sz="quarter" idx="17" hasCustomPrompt="1"/>
          </p:nvPr>
        </p:nvSpPr>
        <p:spPr>
          <a:xfrm>
            <a:off x="6210300" y="3184525"/>
            <a:ext cx="548640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15" name="Picture Placeholder 7">
            <a:extLst>
              <a:ext uri="{FF2B5EF4-FFF2-40B4-BE49-F238E27FC236}">
                <a16:creationId xmlns:a16="http://schemas.microsoft.com/office/drawing/2014/main" id="{80B95727-A744-4D5C-BFFA-489C9098B7A4}"/>
              </a:ext>
            </a:extLst>
          </p:cNvPr>
          <p:cNvSpPr>
            <a:spLocks noGrp="1"/>
          </p:cNvSpPr>
          <p:nvPr>
            <p:ph type="pic" sz="quarter" idx="18" hasCustomPrompt="1"/>
          </p:nvPr>
        </p:nvSpPr>
        <p:spPr>
          <a:xfrm>
            <a:off x="6210300" y="3905250"/>
            <a:ext cx="548640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6" name="Text Placeholder 9">
            <a:extLst>
              <a:ext uri="{FF2B5EF4-FFF2-40B4-BE49-F238E27FC236}">
                <a16:creationId xmlns:a16="http://schemas.microsoft.com/office/drawing/2014/main" id="{867AB062-BC9C-4B04-BA85-D3A8B1204D2C}"/>
              </a:ext>
            </a:extLst>
          </p:cNvPr>
          <p:cNvSpPr>
            <a:spLocks noGrp="1"/>
          </p:cNvSpPr>
          <p:nvPr>
            <p:ph type="body" sz="quarter" idx="19" hasCustomPrompt="1"/>
          </p:nvPr>
        </p:nvSpPr>
        <p:spPr>
          <a:xfrm>
            <a:off x="6210300" y="5640387"/>
            <a:ext cx="548640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1013211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08"/>
            <a:ext cx="11337925" cy="710639"/>
          </a:xfrm>
        </p:spPr>
        <p:txBody>
          <a:bodyPr anchor="b"/>
          <a:lstStyle>
            <a:lvl1pPr>
              <a:defRPr/>
            </a:lvl1pPr>
          </a:lstStyle>
          <a:p>
            <a:r>
              <a:rPr lang="en-US" dirty="0"/>
              <a:t>Add title</a:t>
            </a:r>
            <a:endParaRPr lang="en-GB" dirty="0"/>
          </a:p>
        </p:txBody>
      </p:sp>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358777" y="1449388"/>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358777" y="3184525"/>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11" name="Picture Placeholder 7">
            <a:extLst>
              <a:ext uri="{FF2B5EF4-FFF2-40B4-BE49-F238E27FC236}">
                <a16:creationId xmlns:a16="http://schemas.microsoft.com/office/drawing/2014/main" id="{20808307-4B52-4775-B16F-1438C3DD8A81}"/>
              </a:ext>
            </a:extLst>
          </p:cNvPr>
          <p:cNvSpPr>
            <a:spLocks noGrp="1"/>
          </p:cNvSpPr>
          <p:nvPr>
            <p:ph type="pic" sz="quarter" idx="14" hasCustomPrompt="1"/>
          </p:nvPr>
        </p:nvSpPr>
        <p:spPr>
          <a:xfrm>
            <a:off x="358777" y="3905250"/>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2" name="Text Placeholder 9">
            <a:extLst>
              <a:ext uri="{FF2B5EF4-FFF2-40B4-BE49-F238E27FC236}">
                <a16:creationId xmlns:a16="http://schemas.microsoft.com/office/drawing/2014/main" id="{9B44C7F4-FBFC-4ABE-9663-0758653A2B1F}"/>
              </a:ext>
            </a:extLst>
          </p:cNvPr>
          <p:cNvSpPr>
            <a:spLocks noGrp="1"/>
          </p:cNvSpPr>
          <p:nvPr>
            <p:ph type="body" sz="quarter" idx="15" hasCustomPrompt="1"/>
          </p:nvPr>
        </p:nvSpPr>
        <p:spPr>
          <a:xfrm>
            <a:off x="358777" y="5640387"/>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55" name="Picture Placeholder 7">
            <a:extLst>
              <a:ext uri="{FF2B5EF4-FFF2-40B4-BE49-F238E27FC236}">
                <a16:creationId xmlns:a16="http://schemas.microsoft.com/office/drawing/2014/main" id="{479FBAD6-4BFA-4431-8975-ADB4B71598D3}"/>
              </a:ext>
            </a:extLst>
          </p:cNvPr>
          <p:cNvSpPr>
            <a:spLocks noGrp="1"/>
          </p:cNvSpPr>
          <p:nvPr>
            <p:ph type="pic" sz="quarter" idx="16" hasCustomPrompt="1"/>
          </p:nvPr>
        </p:nvSpPr>
        <p:spPr>
          <a:xfrm>
            <a:off x="4253836" y="1449388"/>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56" name="Text Placeholder 9">
            <a:extLst>
              <a:ext uri="{FF2B5EF4-FFF2-40B4-BE49-F238E27FC236}">
                <a16:creationId xmlns:a16="http://schemas.microsoft.com/office/drawing/2014/main" id="{B55CAB97-B3BF-470D-9F6B-D5EDA04B22B3}"/>
              </a:ext>
            </a:extLst>
          </p:cNvPr>
          <p:cNvSpPr>
            <a:spLocks noGrp="1"/>
          </p:cNvSpPr>
          <p:nvPr>
            <p:ph type="body" sz="quarter" idx="17" hasCustomPrompt="1"/>
          </p:nvPr>
        </p:nvSpPr>
        <p:spPr>
          <a:xfrm>
            <a:off x="4253836" y="3184525"/>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57" name="Picture Placeholder 7">
            <a:extLst>
              <a:ext uri="{FF2B5EF4-FFF2-40B4-BE49-F238E27FC236}">
                <a16:creationId xmlns:a16="http://schemas.microsoft.com/office/drawing/2014/main" id="{5C9A712D-E437-4A25-960D-B27B8F34B691}"/>
              </a:ext>
            </a:extLst>
          </p:cNvPr>
          <p:cNvSpPr>
            <a:spLocks noGrp="1"/>
          </p:cNvSpPr>
          <p:nvPr>
            <p:ph type="pic" sz="quarter" idx="18" hasCustomPrompt="1"/>
          </p:nvPr>
        </p:nvSpPr>
        <p:spPr>
          <a:xfrm>
            <a:off x="4253836" y="3905250"/>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58" name="Text Placeholder 9">
            <a:extLst>
              <a:ext uri="{FF2B5EF4-FFF2-40B4-BE49-F238E27FC236}">
                <a16:creationId xmlns:a16="http://schemas.microsoft.com/office/drawing/2014/main" id="{4B9C6B14-0BAE-4417-A499-564B5A7A233F}"/>
              </a:ext>
            </a:extLst>
          </p:cNvPr>
          <p:cNvSpPr>
            <a:spLocks noGrp="1"/>
          </p:cNvSpPr>
          <p:nvPr>
            <p:ph type="body" sz="quarter" idx="19" hasCustomPrompt="1"/>
          </p:nvPr>
        </p:nvSpPr>
        <p:spPr>
          <a:xfrm>
            <a:off x="4253836" y="5640387"/>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60" name="Picture Placeholder 7">
            <a:extLst>
              <a:ext uri="{FF2B5EF4-FFF2-40B4-BE49-F238E27FC236}">
                <a16:creationId xmlns:a16="http://schemas.microsoft.com/office/drawing/2014/main" id="{E3523C2A-5621-4CFB-A631-36567F0B7E02}"/>
              </a:ext>
            </a:extLst>
          </p:cNvPr>
          <p:cNvSpPr>
            <a:spLocks noGrp="1"/>
          </p:cNvSpPr>
          <p:nvPr>
            <p:ph type="pic" sz="quarter" idx="20" hasCustomPrompt="1"/>
          </p:nvPr>
        </p:nvSpPr>
        <p:spPr>
          <a:xfrm>
            <a:off x="8148895" y="1449388"/>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61" name="Text Placeholder 9">
            <a:extLst>
              <a:ext uri="{FF2B5EF4-FFF2-40B4-BE49-F238E27FC236}">
                <a16:creationId xmlns:a16="http://schemas.microsoft.com/office/drawing/2014/main" id="{6CEBD3A7-807C-4C08-ACED-8976C990A863}"/>
              </a:ext>
            </a:extLst>
          </p:cNvPr>
          <p:cNvSpPr>
            <a:spLocks noGrp="1"/>
          </p:cNvSpPr>
          <p:nvPr>
            <p:ph type="body" sz="quarter" idx="21" hasCustomPrompt="1"/>
          </p:nvPr>
        </p:nvSpPr>
        <p:spPr>
          <a:xfrm>
            <a:off x="8148895" y="3184525"/>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62" name="Picture Placeholder 7">
            <a:extLst>
              <a:ext uri="{FF2B5EF4-FFF2-40B4-BE49-F238E27FC236}">
                <a16:creationId xmlns:a16="http://schemas.microsoft.com/office/drawing/2014/main" id="{DD460847-667B-4272-8519-83CFD44E4DCC}"/>
              </a:ext>
            </a:extLst>
          </p:cNvPr>
          <p:cNvSpPr>
            <a:spLocks noGrp="1"/>
          </p:cNvSpPr>
          <p:nvPr>
            <p:ph type="pic" sz="quarter" idx="22" hasCustomPrompt="1"/>
          </p:nvPr>
        </p:nvSpPr>
        <p:spPr>
          <a:xfrm>
            <a:off x="8148895" y="3905250"/>
            <a:ext cx="3550030" cy="1735137"/>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63" name="Text Placeholder 9">
            <a:extLst>
              <a:ext uri="{FF2B5EF4-FFF2-40B4-BE49-F238E27FC236}">
                <a16:creationId xmlns:a16="http://schemas.microsoft.com/office/drawing/2014/main" id="{4EDDB16E-EE3B-4791-B8C5-BDC6D8EB756E}"/>
              </a:ext>
            </a:extLst>
          </p:cNvPr>
          <p:cNvSpPr>
            <a:spLocks noGrp="1"/>
          </p:cNvSpPr>
          <p:nvPr>
            <p:ph type="body" sz="quarter" idx="23" hasCustomPrompt="1"/>
          </p:nvPr>
        </p:nvSpPr>
        <p:spPr>
          <a:xfrm>
            <a:off x="8148895" y="5640387"/>
            <a:ext cx="355003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2829969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3 pics with text &amp;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7990456"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1D0B4F-4C26-470A-9E53-C4AAD8791734}"/>
              </a:ext>
            </a:extLst>
          </p:cNvPr>
          <p:cNvCxnSpPr>
            <a:cxnSpLocks/>
          </p:cNvCxnSpPr>
          <p:nvPr userDrawn="1"/>
        </p:nvCxnSpPr>
        <p:spPr>
          <a:xfrm>
            <a:off x="4065028"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358774"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358774"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358775"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9" name="Picture Placeholder 7">
            <a:extLst>
              <a:ext uri="{FF2B5EF4-FFF2-40B4-BE49-F238E27FC236}">
                <a16:creationId xmlns:a16="http://schemas.microsoft.com/office/drawing/2014/main" id="{218343B1-3037-4A12-A5BE-29EE5D3DC7A4}"/>
              </a:ext>
            </a:extLst>
          </p:cNvPr>
          <p:cNvSpPr>
            <a:spLocks noGrp="1"/>
          </p:cNvSpPr>
          <p:nvPr>
            <p:ph type="pic" sz="quarter" idx="15" hasCustomPrompt="1"/>
          </p:nvPr>
        </p:nvSpPr>
        <p:spPr>
          <a:xfrm>
            <a:off x="4284202"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1" name="Text Placeholder 9">
            <a:extLst>
              <a:ext uri="{FF2B5EF4-FFF2-40B4-BE49-F238E27FC236}">
                <a16:creationId xmlns:a16="http://schemas.microsoft.com/office/drawing/2014/main" id="{4EBB779D-72A9-43C7-80DD-51EEA55402CB}"/>
              </a:ext>
            </a:extLst>
          </p:cNvPr>
          <p:cNvSpPr>
            <a:spLocks noGrp="1"/>
          </p:cNvSpPr>
          <p:nvPr>
            <p:ph type="body" sz="quarter" idx="16" hasCustomPrompt="1"/>
          </p:nvPr>
        </p:nvSpPr>
        <p:spPr>
          <a:xfrm>
            <a:off x="4284202"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22" name="Text Placeholder 3">
            <a:extLst>
              <a:ext uri="{FF2B5EF4-FFF2-40B4-BE49-F238E27FC236}">
                <a16:creationId xmlns:a16="http://schemas.microsoft.com/office/drawing/2014/main" id="{DA13352E-CE27-4FF2-91C6-83FA875FE862}"/>
              </a:ext>
            </a:extLst>
          </p:cNvPr>
          <p:cNvSpPr>
            <a:spLocks noGrp="1"/>
          </p:cNvSpPr>
          <p:nvPr>
            <p:ph type="body" sz="quarter" idx="17" hasCustomPrompt="1"/>
          </p:nvPr>
        </p:nvSpPr>
        <p:spPr>
          <a:xfrm>
            <a:off x="4284204"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28" name="Picture Placeholder 7">
            <a:extLst>
              <a:ext uri="{FF2B5EF4-FFF2-40B4-BE49-F238E27FC236}">
                <a16:creationId xmlns:a16="http://schemas.microsoft.com/office/drawing/2014/main" id="{F2D43E59-8578-4A9A-A0D9-5CABF288D6ED}"/>
              </a:ext>
            </a:extLst>
          </p:cNvPr>
          <p:cNvSpPr>
            <a:spLocks noGrp="1"/>
          </p:cNvSpPr>
          <p:nvPr>
            <p:ph type="pic" sz="quarter" idx="18" hasCustomPrompt="1"/>
          </p:nvPr>
        </p:nvSpPr>
        <p:spPr>
          <a:xfrm>
            <a:off x="8209631"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9" name="Text Placeholder 9">
            <a:extLst>
              <a:ext uri="{FF2B5EF4-FFF2-40B4-BE49-F238E27FC236}">
                <a16:creationId xmlns:a16="http://schemas.microsoft.com/office/drawing/2014/main" id="{6F1C555E-6E78-49F5-9389-58DCDEA69B3D}"/>
              </a:ext>
            </a:extLst>
          </p:cNvPr>
          <p:cNvSpPr>
            <a:spLocks noGrp="1"/>
          </p:cNvSpPr>
          <p:nvPr>
            <p:ph type="body" sz="quarter" idx="19" hasCustomPrompt="1"/>
          </p:nvPr>
        </p:nvSpPr>
        <p:spPr>
          <a:xfrm>
            <a:off x="8209631"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30" name="Text Placeholder 3">
            <a:extLst>
              <a:ext uri="{FF2B5EF4-FFF2-40B4-BE49-F238E27FC236}">
                <a16:creationId xmlns:a16="http://schemas.microsoft.com/office/drawing/2014/main" id="{F98BFE0C-8F77-42E9-8B1A-D00DC6B6BD8F}"/>
              </a:ext>
            </a:extLst>
          </p:cNvPr>
          <p:cNvSpPr>
            <a:spLocks noGrp="1"/>
          </p:cNvSpPr>
          <p:nvPr>
            <p:ph type="body" sz="quarter" idx="20" hasCustomPrompt="1"/>
          </p:nvPr>
        </p:nvSpPr>
        <p:spPr>
          <a:xfrm>
            <a:off x="8209632"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2187455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pics &amp; titles with text &amp;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7990456"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1D0B4F-4C26-470A-9E53-C4AAD8791734}"/>
              </a:ext>
            </a:extLst>
          </p:cNvPr>
          <p:cNvCxnSpPr>
            <a:cxnSpLocks/>
          </p:cNvCxnSpPr>
          <p:nvPr userDrawn="1"/>
        </p:nvCxnSpPr>
        <p:spPr>
          <a:xfrm>
            <a:off x="4065028"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358774" y="1449387"/>
            <a:ext cx="3487080"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358774" y="3308828"/>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358775" y="4433923"/>
            <a:ext cx="3487071"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9" name="Picture Placeholder 7">
            <a:extLst>
              <a:ext uri="{FF2B5EF4-FFF2-40B4-BE49-F238E27FC236}">
                <a16:creationId xmlns:a16="http://schemas.microsoft.com/office/drawing/2014/main" id="{218343B1-3037-4A12-A5BE-29EE5D3DC7A4}"/>
              </a:ext>
            </a:extLst>
          </p:cNvPr>
          <p:cNvSpPr>
            <a:spLocks noGrp="1"/>
          </p:cNvSpPr>
          <p:nvPr>
            <p:ph type="pic" sz="quarter" idx="15" hasCustomPrompt="1"/>
          </p:nvPr>
        </p:nvSpPr>
        <p:spPr>
          <a:xfrm>
            <a:off x="4284202" y="1449387"/>
            <a:ext cx="3487080"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1" name="Text Placeholder 9">
            <a:extLst>
              <a:ext uri="{FF2B5EF4-FFF2-40B4-BE49-F238E27FC236}">
                <a16:creationId xmlns:a16="http://schemas.microsoft.com/office/drawing/2014/main" id="{4EBB779D-72A9-43C7-80DD-51EEA55402CB}"/>
              </a:ext>
            </a:extLst>
          </p:cNvPr>
          <p:cNvSpPr>
            <a:spLocks noGrp="1"/>
          </p:cNvSpPr>
          <p:nvPr>
            <p:ph type="body" sz="quarter" idx="16" hasCustomPrompt="1"/>
          </p:nvPr>
        </p:nvSpPr>
        <p:spPr>
          <a:xfrm>
            <a:off x="4284202" y="3308828"/>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28" name="Picture Placeholder 7">
            <a:extLst>
              <a:ext uri="{FF2B5EF4-FFF2-40B4-BE49-F238E27FC236}">
                <a16:creationId xmlns:a16="http://schemas.microsoft.com/office/drawing/2014/main" id="{F2D43E59-8578-4A9A-A0D9-5CABF288D6ED}"/>
              </a:ext>
            </a:extLst>
          </p:cNvPr>
          <p:cNvSpPr>
            <a:spLocks noGrp="1"/>
          </p:cNvSpPr>
          <p:nvPr>
            <p:ph type="pic" sz="quarter" idx="18" hasCustomPrompt="1"/>
          </p:nvPr>
        </p:nvSpPr>
        <p:spPr>
          <a:xfrm>
            <a:off x="8209631" y="1449387"/>
            <a:ext cx="3487080"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9" name="Text Placeholder 9">
            <a:extLst>
              <a:ext uri="{FF2B5EF4-FFF2-40B4-BE49-F238E27FC236}">
                <a16:creationId xmlns:a16="http://schemas.microsoft.com/office/drawing/2014/main" id="{6F1C555E-6E78-49F5-9389-58DCDEA69B3D}"/>
              </a:ext>
            </a:extLst>
          </p:cNvPr>
          <p:cNvSpPr>
            <a:spLocks noGrp="1"/>
          </p:cNvSpPr>
          <p:nvPr>
            <p:ph type="body" sz="quarter" idx="19" hasCustomPrompt="1"/>
          </p:nvPr>
        </p:nvSpPr>
        <p:spPr>
          <a:xfrm>
            <a:off x="8209631" y="3308828"/>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358775" y="3994666"/>
            <a:ext cx="3487071"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
        <p:nvSpPr>
          <p:cNvPr id="17" name="Text Placeholder 3">
            <a:extLst>
              <a:ext uri="{FF2B5EF4-FFF2-40B4-BE49-F238E27FC236}">
                <a16:creationId xmlns:a16="http://schemas.microsoft.com/office/drawing/2014/main" id="{4F4624C7-390D-4449-BA41-775C5C594491}"/>
              </a:ext>
            </a:extLst>
          </p:cNvPr>
          <p:cNvSpPr>
            <a:spLocks noGrp="1"/>
          </p:cNvSpPr>
          <p:nvPr>
            <p:ph type="body" sz="quarter" idx="22" hasCustomPrompt="1"/>
          </p:nvPr>
        </p:nvSpPr>
        <p:spPr>
          <a:xfrm>
            <a:off x="4284202" y="4433923"/>
            <a:ext cx="3487071"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8" name="Text Placeholder 3">
            <a:extLst>
              <a:ext uri="{FF2B5EF4-FFF2-40B4-BE49-F238E27FC236}">
                <a16:creationId xmlns:a16="http://schemas.microsoft.com/office/drawing/2014/main" id="{366F731F-FCB4-4E7A-9C39-64619AD5CA80}"/>
              </a:ext>
            </a:extLst>
          </p:cNvPr>
          <p:cNvSpPr>
            <a:spLocks noGrp="1"/>
          </p:cNvSpPr>
          <p:nvPr>
            <p:ph type="body" sz="quarter" idx="23" hasCustomPrompt="1"/>
          </p:nvPr>
        </p:nvSpPr>
        <p:spPr>
          <a:xfrm>
            <a:off x="4284202" y="3994666"/>
            <a:ext cx="3487071"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
        <p:nvSpPr>
          <p:cNvPr id="20" name="Text Placeholder 3">
            <a:extLst>
              <a:ext uri="{FF2B5EF4-FFF2-40B4-BE49-F238E27FC236}">
                <a16:creationId xmlns:a16="http://schemas.microsoft.com/office/drawing/2014/main" id="{C028B7D4-141B-4249-829E-BD19C7CA232E}"/>
              </a:ext>
            </a:extLst>
          </p:cNvPr>
          <p:cNvSpPr>
            <a:spLocks noGrp="1"/>
          </p:cNvSpPr>
          <p:nvPr>
            <p:ph type="body" sz="quarter" idx="24" hasCustomPrompt="1"/>
          </p:nvPr>
        </p:nvSpPr>
        <p:spPr>
          <a:xfrm>
            <a:off x="8209631" y="4433923"/>
            <a:ext cx="3487071"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23" name="Text Placeholder 3">
            <a:extLst>
              <a:ext uri="{FF2B5EF4-FFF2-40B4-BE49-F238E27FC236}">
                <a16:creationId xmlns:a16="http://schemas.microsoft.com/office/drawing/2014/main" id="{7B38AE04-7720-43DB-9E97-01E1E2F10F52}"/>
              </a:ext>
            </a:extLst>
          </p:cNvPr>
          <p:cNvSpPr>
            <a:spLocks noGrp="1"/>
          </p:cNvSpPr>
          <p:nvPr>
            <p:ph type="body" sz="quarter" idx="25" hasCustomPrompt="1"/>
          </p:nvPr>
        </p:nvSpPr>
        <p:spPr>
          <a:xfrm>
            <a:off x="8209631" y="3994666"/>
            <a:ext cx="3487071"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Tree>
    <p:extLst>
      <p:ext uri="{BB962C8B-B14F-4D97-AF65-F5344CB8AC3E}">
        <p14:creationId xmlns:p14="http://schemas.microsoft.com/office/powerpoint/2010/main" val="4282680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amp;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2B1D0B4F-4C26-470A-9E53-C4AAD8791734}"/>
              </a:ext>
            </a:extLst>
          </p:cNvPr>
          <p:cNvCxnSpPr>
            <a:cxnSpLocks/>
          </p:cNvCxnSpPr>
          <p:nvPr userDrawn="1"/>
        </p:nvCxnSpPr>
        <p:spPr>
          <a:xfrm>
            <a:off x="6022710"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358773" y="1449387"/>
            <a:ext cx="5328592"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358773" y="3308828"/>
            <a:ext cx="532859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358774" y="4433923"/>
            <a:ext cx="5328579"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358774" y="3994666"/>
            <a:ext cx="5328579"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
        <p:nvSpPr>
          <p:cNvPr id="34" name="Picture Placeholder 7">
            <a:extLst>
              <a:ext uri="{FF2B5EF4-FFF2-40B4-BE49-F238E27FC236}">
                <a16:creationId xmlns:a16="http://schemas.microsoft.com/office/drawing/2014/main" id="{3BCE871C-67DF-40E4-8C58-AD24E23D7BC4}"/>
              </a:ext>
            </a:extLst>
          </p:cNvPr>
          <p:cNvSpPr>
            <a:spLocks noGrp="1"/>
          </p:cNvSpPr>
          <p:nvPr>
            <p:ph type="pic" sz="quarter" idx="22" hasCustomPrompt="1"/>
          </p:nvPr>
        </p:nvSpPr>
        <p:spPr>
          <a:xfrm>
            <a:off x="6369071" y="1449387"/>
            <a:ext cx="5328592"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35" name="Text Placeholder 9">
            <a:extLst>
              <a:ext uri="{FF2B5EF4-FFF2-40B4-BE49-F238E27FC236}">
                <a16:creationId xmlns:a16="http://schemas.microsoft.com/office/drawing/2014/main" id="{18BB8E70-12E9-4307-A0DF-7FE0646BCD92}"/>
              </a:ext>
            </a:extLst>
          </p:cNvPr>
          <p:cNvSpPr>
            <a:spLocks noGrp="1"/>
          </p:cNvSpPr>
          <p:nvPr>
            <p:ph type="body" sz="quarter" idx="23" hasCustomPrompt="1"/>
          </p:nvPr>
        </p:nvSpPr>
        <p:spPr>
          <a:xfrm>
            <a:off x="6369071" y="3308828"/>
            <a:ext cx="532859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36" name="Text Placeholder 3">
            <a:extLst>
              <a:ext uri="{FF2B5EF4-FFF2-40B4-BE49-F238E27FC236}">
                <a16:creationId xmlns:a16="http://schemas.microsoft.com/office/drawing/2014/main" id="{19811ED1-7222-4F49-8019-F2AE74AE56A7}"/>
              </a:ext>
            </a:extLst>
          </p:cNvPr>
          <p:cNvSpPr>
            <a:spLocks noGrp="1"/>
          </p:cNvSpPr>
          <p:nvPr>
            <p:ph type="body" sz="quarter" idx="24" hasCustomPrompt="1"/>
          </p:nvPr>
        </p:nvSpPr>
        <p:spPr>
          <a:xfrm>
            <a:off x="6369072" y="4433923"/>
            <a:ext cx="5328579"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37" name="Text Placeholder 3">
            <a:extLst>
              <a:ext uri="{FF2B5EF4-FFF2-40B4-BE49-F238E27FC236}">
                <a16:creationId xmlns:a16="http://schemas.microsoft.com/office/drawing/2014/main" id="{3E414756-6A96-4611-BC68-2A41F84A6737}"/>
              </a:ext>
            </a:extLst>
          </p:cNvPr>
          <p:cNvSpPr>
            <a:spLocks noGrp="1"/>
          </p:cNvSpPr>
          <p:nvPr>
            <p:ph type="body" sz="quarter" idx="25" hasCustomPrompt="1"/>
          </p:nvPr>
        </p:nvSpPr>
        <p:spPr>
          <a:xfrm>
            <a:off x="6369072" y="3994666"/>
            <a:ext cx="5328579"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Tree>
    <p:extLst>
      <p:ext uri="{BB962C8B-B14F-4D97-AF65-F5344CB8AC3E}">
        <p14:creationId xmlns:p14="http://schemas.microsoft.com/office/powerpoint/2010/main" val="1639691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358774"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358774"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358775"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9" name="Picture Placeholder 7">
            <a:extLst>
              <a:ext uri="{FF2B5EF4-FFF2-40B4-BE49-F238E27FC236}">
                <a16:creationId xmlns:a16="http://schemas.microsoft.com/office/drawing/2014/main" id="{218343B1-3037-4A12-A5BE-29EE5D3DC7A4}"/>
              </a:ext>
            </a:extLst>
          </p:cNvPr>
          <p:cNvSpPr>
            <a:spLocks noGrp="1"/>
          </p:cNvSpPr>
          <p:nvPr>
            <p:ph type="pic" sz="quarter" idx="15" hasCustomPrompt="1"/>
          </p:nvPr>
        </p:nvSpPr>
        <p:spPr>
          <a:xfrm>
            <a:off x="4284202"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1" name="Text Placeholder 9">
            <a:extLst>
              <a:ext uri="{FF2B5EF4-FFF2-40B4-BE49-F238E27FC236}">
                <a16:creationId xmlns:a16="http://schemas.microsoft.com/office/drawing/2014/main" id="{4EBB779D-72A9-43C7-80DD-51EEA55402CB}"/>
              </a:ext>
            </a:extLst>
          </p:cNvPr>
          <p:cNvSpPr>
            <a:spLocks noGrp="1"/>
          </p:cNvSpPr>
          <p:nvPr>
            <p:ph type="body" sz="quarter" idx="16" hasCustomPrompt="1"/>
          </p:nvPr>
        </p:nvSpPr>
        <p:spPr>
          <a:xfrm>
            <a:off x="4284202"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22" name="Text Placeholder 3">
            <a:extLst>
              <a:ext uri="{FF2B5EF4-FFF2-40B4-BE49-F238E27FC236}">
                <a16:creationId xmlns:a16="http://schemas.microsoft.com/office/drawing/2014/main" id="{DA13352E-CE27-4FF2-91C6-83FA875FE862}"/>
              </a:ext>
            </a:extLst>
          </p:cNvPr>
          <p:cNvSpPr>
            <a:spLocks noGrp="1"/>
          </p:cNvSpPr>
          <p:nvPr>
            <p:ph type="body" sz="quarter" idx="17" hasCustomPrompt="1"/>
          </p:nvPr>
        </p:nvSpPr>
        <p:spPr>
          <a:xfrm>
            <a:off x="4284204"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28" name="Picture Placeholder 7">
            <a:extLst>
              <a:ext uri="{FF2B5EF4-FFF2-40B4-BE49-F238E27FC236}">
                <a16:creationId xmlns:a16="http://schemas.microsoft.com/office/drawing/2014/main" id="{F2D43E59-8578-4A9A-A0D9-5CABF288D6ED}"/>
              </a:ext>
            </a:extLst>
          </p:cNvPr>
          <p:cNvSpPr>
            <a:spLocks noGrp="1"/>
          </p:cNvSpPr>
          <p:nvPr>
            <p:ph type="pic" sz="quarter" idx="18" hasCustomPrompt="1"/>
          </p:nvPr>
        </p:nvSpPr>
        <p:spPr>
          <a:xfrm>
            <a:off x="8209631" y="1449389"/>
            <a:ext cx="3487080" cy="216791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29" name="Text Placeholder 9">
            <a:extLst>
              <a:ext uri="{FF2B5EF4-FFF2-40B4-BE49-F238E27FC236}">
                <a16:creationId xmlns:a16="http://schemas.microsoft.com/office/drawing/2014/main" id="{6F1C555E-6E78-49F5-9389-58DCDEA69B3D}"/>
              </a:ext>
            </a:extLst>
          </p:cNvPr>
          <p:cNvSpPr>
            <a:spLocks noGrp="1"/>
          </p:cNvSpPr>
          <p:nvPr>
            <p:ph type="body" sz="quarter" idx="19" hasCustomPrompt="1"/>
          </p:nvPr>
        </p:nvSpPr>
        <p:spPr>
          <a:xfrm>
            <a:off x="8209631" y="3617300"/>
            <a:ext cx="3487080"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30" name="Text Placeholder 3">
            <a:extLst>
              <a:ext uri="{FF2B5EF4-FFF2-40B4-BE49-F238E27FC236}">
                <a16:creationId xmlns:a16="http://schemas.microsoft.com/office/drawing/2014/main" id="{F98BFE0C-8F77-42E9-8B1A-D00DC6B6BD8F}"/>
              </a:ext>
            </a:extLst>
          </p:cNvPr>
          <p:cNvSpPr>
            <a:spLocks noGrp="1"/>
          </p:cNvSpPr>
          <p:nvPr>
            <p:ph type="body" sz="quarter" idx="20" hasCustomPrompt="1"/>
          </p:nvPr>
        </p:nvSpPr>
        <p:spPr>
          <a:xfrm>
            <a:off x="8209632" y="4237037"/>
            <a:ext cx="3487071" cy="1892300"/>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314001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358773" y="1449387"/>
            <a:ext cx="5328592"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358773" y="3308828"/>
            <a:ext cx="532859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358774" y="4433923"/>
            <a:ext cx="5328579"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358774" y="3994666"/>
            <a:ext cx="5328579"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
        <p:nvSpPr>
          <p:cNvPr id="34" name="Picture Placeholder 7">
            <a:extLst>
              <a:ext uri="{FF2B5EF4-FFF2-40B4-BE49-F238E27FC236}">
                <a16:creationId xmlns:a16="http://schemas.microsoft.com/office/drawing/2014/main" id="{3BCE871C-67DF-40E4-8C58-AD24E23D7BC4}"/>
              </a:ext>
            </a:extLst>
          </p:cNvPr>
          <p:cNvSpPr>
            <a:spLocks noGrp="1"/>
          </p:cNvSpPr>
          <p:nvPr>
            <p:ph type="pic" sz="quarter" idx="22" hasCustomPrompt="1"/>
          </p:nvPr>
        </p:nvSpPr>
        <p:spPr>
          <a:xfrm>
            <a:off x="6369071" y="1449387"/>
            <a:ext cx="5328592" cy="1859441"/>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35" name="Text Placeholder 9">
            <a:extLst>
              <a:ext uri="{FF2B5EF4-FFF2-40B4-BE49-F238E27FC236}">
                <a16:creationId xmlns:a16="http://schemas.microsoft.com/office/drawing/2014/main" id="{18BB8E70-12E9-4307-A0DF-7FE0646BCD92}"/>
              </a:ext>
            </a:extLst>
          </p:cNvPr>
          <p:cNvSpPr>
            <a:spLocks noGrp="1"/>
          </p:cNvSpPr>
          <p:nvPr>
            <p:ph type="body" sz="quarter" idx="23" hasCustomPrompt="1"/>
          </p:nvPr>
        </p:nvSpPr>
        <p:spPr>
          <a:xfrm>
            <a:off x="6369071" y="3308828"/>
            <a:ext cx="532859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
        <p:nvSpPr>
          <p:cNvPr id="36" name="Text Placeholder 3">
            <a:extLst>
              <a:ext uri="{FF2B5EF4-FFF2-40B4-BE49-F238E27FC236}">
                <a16:creationId xmlns:a16="http://schemas.microsoft.com/office/drawing/2014/main" id="{19811ED1-7222-4F49-8019-F2AE74AE56A7}"/>
              </a:ext>
            </a:extLst>
          </p:cNvPr>
          <p:cNvSpPr>
            <a:spLocks noGrp="1"/>
          </p:cNvSpPr>
          <p:nvPr>
            <p:ph type="body" sz="quarter" idx="24" hasCustomPrompt="1"/>
          </p:nvPr>
        </p:nvSpPr>
        <p:spPr>
          <a:xfrm>
            <a:off x="6369072" y="4433923"/>
            <a:ext cx="5328579" cy="1695413"/>
          </a:xfr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GB" sz="14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37" name="Text Placeholder 3">
            <a:extLst>
              <a:ext uri="{FF2B5EF4-FFF2-40B4-BE49-F238E27FC236}">
                <a16:creationId xmlns:a16="http://schemas.microsoft.com/office/drawing/2014/main" id="{3E414756-6A96-4611-BC68-2A41F84A6737}"/>
              </a:ext>
            </a:extLst>
          </p:cNvPr>
          <p:cNvSpPr>
            <a:spLocks noGrp="1"/>
          </p:cNvSpPr>
          <p:nvPr>
            <p:ph type="body" sz="quarter" idx="25" hasCustomPrompt="1"/>
          </p:nvPr>
        </p:nvSpPr>
        <p:spPr>
          <a:xfrm>
            <a:off x="6369072" y="3994666"/>
            <a:ext cx="5328579"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dirty="0"/>
              <a:t>Add title</a:t>
            </a:r>
            <a:endParaRPr lang="en-GB" dirty="0"/>
          </a:p>
        </p:txBody>
      </p:sp>
    </p:spTree>
    <p:extLst>
      <p:ext uri="{BB962C8B-B14F-4D97-AF65-F5344CB8AC3E}">
        <p14:creationId xmlns:p14="http://schemas.microsoft.com/office/powerpoint/2010/main" val="1355567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5328591"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8" name="Content Placeholder 4">
            <a:extLst>
              <a:ext uri="{FF2B5EF4-FFF2-40B4-BE49-F238E27FC236}">
                <a16:creationId xmlns:a16="http://schemas.microsoft.com/office/drawing/2014/main" id="{FB985924-B690-4F6B-A059-A56784949324}"/>
              </a:ext>
            </a:extLst>
          </p:cNvPr>
          <p:cNvSpPr>
            <a:spLocks noGrp="1"/>
          </p:cNvSpPr>
          <p:nvPr>
            <p:ph sz="quarter" idx="12" hasCustomPrompt="1"/>
          </p:nvPr>
        </p:nvSpPr>
        <p:spPr>
          <a:xfrm>
            <a:off x="6358059" y="1628774"/>
            <a:ext cx="5328591"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696283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content &amp; grey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6416599"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6416598"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6416596"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6" name="Text Placeholder 3">
            <a:extLst>
              <a:ext uri="{FF2B5EF4-FFF2-40B4-BE49-F238E27FC236}">
                <a16:creationId xmlns:a16="http://schemas.microsoft.com/office/drawing/2014/main" id="{1E461228-2A69-42BE-A4E4-3FAE975C4EB7}"/>
              </a:ext>
            </a:extLst>
          </p:cNvPr>
          <p:cNvSpPr>
            <a:spLocks noGrp="1"/>
          </p:cNvSpPr>
          <p:nvPr>
            <p:ph type="body" sz="quarter" idx="14" hasCustomPrompt="1"/>
          </p:nvPr>
        </p:nvSpPr>
        <p:spPr>
          <a:xfrm>
            <a:off x="7227066" y="445811"/>
            <a:ext cx="4468550" cy="5683525"/>
          </a:xfrm>
          <a:noFill/>
          <a:ln w="19050">
            <a:solidFill>
              <a:schemeClr val="tx2"/>
            </a:solidFill>
          </a:ln>
        </p:spPr>
        <p:txBody>
          <a:bodyPr vert="horz" lIns="180000" tIns="180000" rIns="180000" bIns="180000" rtlCol="0">
            <a:noAutofit/>
          </a:bodyPr>
          <a:lstStyle>
            <a:lvl1pPr marL="0" indent="0">
              <a:buNone/>
              <a:defRPr lang="en-GB" sz="1800" dirty="0">
                <a:solidFill>
                  <a:schemeClr val="tx2"/>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Tree>
    <p:extLst>
      <p:ext uri="{BB962C8B-B14F-4D97-AF65-F5344CB8AC3E}">
        <p14:creationId xmlns:p14="http://schemas.microsoft.com/office/powerpoint/2010/main" val="153096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on dark plum">
    <p:bg>
      <p:bgPr>
        <a:solidFill>
          <a:schemeClr val="accent6"/>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0" name="Text Placeholder 5">
            <a:extLst>
              <a:ext uri="{FF2B5EF4-FFF2-40B4-BE49-F238E27FC236}">
                <a16:creationId xmlns:a16="http://schemas.microsoft.com/office/drawing/2014/main" id="{88E13ABF-265D-4F81-9B5C-C36A394A06CE}"/>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1744658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content, text box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6416599"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6416598" cy="343161"/>
          </a:xfrm>
        </p:spPr>
        <p:txBody>
          <a:bodyPr vert="horz" lIns="0" tIns="0" rIns="0" bIns="0" rtlCol="0">
            <a:noAutofit/>
          </a:bodyPr>
          <a:lstStyle>
            <a:lvl1pPr marL="0" indent="0">
              <a:buNone/>
              <a:defRPr lang="en-GB" sz="200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6416596"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6" name="Text Placeholder 3">
            <a:extLst>
              <a:ext uri="{FF2B5EF4-FFF2-40B4-BE49-F238E27FC236}">
                <a16:creationId xmlns:a16="http://schemas.microsoft.com/office/drawing/2014/main" id="{1E461228-2A69-42BE-A4E4-3FAE975C4EB7}"/>
              </a:ext>
            </a:extLst>
          </p:cNvPr>
          <p:cNvSpPr>
            <a:spLocks noGrp="1"/>
          </p:cNvSpPr>
          <p:nvPr>
            <p:ph type="body" sz="quarter" idx="14" hasCustomPrompt="1"/>
          </p:nvPr>
        </p:nvSpPr>
        <p:spPr>
          <a:xfrm>
            <a:off x="7227066" y="445812"/>
            <a:ext cx="4468550" cy="2693996"/>
          </a:xfrm>
          <a:noFill/>
          <a:ln w="19050">
            <a:solidFill>
              <a:schemeClr val="accent1"/>
            </a:solidFill>
          </a:ln>
        </p:spPr>
        <p:txBody>
          <a:bodyPr vert="horz" lIns="180000" tIns="180000" rIns="180000" bIns="180000" rtlCol="0">
            <a:noAutofit/>
          </a:bodyPr>
          <a:lstStyle>
            <a:lvl1pPr marL="0" indent="0">
              <a:buNone/>
              <a:defRPr lang="en-GB" dirty="0">
                <a:solidFill>
                  <a:schemeClr val="accent1"/>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3429001"/>
            <a:ext cx="4471859" cy="2211386"/>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640386"/>
            <a:ext cx="4471859"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1056775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content, solid red text box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6416599"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6416598" cy="343161"/>
          </a:xfrm>
        </p:spPr>
        <p:txBody>
          <a:bodyPr vert="horz" lIns="0" tIns="0" rIns="0" bIns="0" rtlCol="0">
            <a:noAutofit/>
          </a:bodyPr>
          <a:lstStyle>
            <a:lvl1pPr marL="0" indent="0">
              <a:buNone/>
              <a:defRPr lang="en-GB" sz="200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6416596"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6" name="Text Placeholder 3">
            <a:extLst>
              <a:ext uri="{FF2B5EF4-FFF2-40B4-BE49-F238E27FC236}">
                <a16:creationId xmlns:a16="http://schemas.microsoft.com/office/drawing/2014/main" id="{1E461228-2A69-42BE-A4E4-3FAE975C4EB7}"/>
              </a:ext>
            </a:extLst>
          </p:cNvPr>
          <p:cNvSpPr>
            <a:spLocks noGrp="1"/>
          </p:cNvSpPr>
          <p:nvPr>
            <p:ph type="body" sz="quarter" idx="14" hasCustomPrompt="1"/>
          </p:nvPr>
        </p:nvSpPr>
        <p:spPr>
          <a:xfrm>
            <a:off x="7227066" y="445812"/>
            <a:ext cx="4468550" cy="2693996"/>
          </a:xfrm>
          <a:solidFill>
            <a:schemeClr val="accent1"/>
          </a:solidFill>
          <a:ln w="19050">
            <a:solidFill>
              <a:schemeClr val="accent1"/>
            </a:solidFill>
          </a:ln>
        </p:spPr>
        <p:txBody>
          <a:bodyPr vert="horz" lIns="180000" tIns="180000" rIns="180000" bIns="180000" rtlCol="0">
            <a:noAutofit/>
          </a:bodyPr>
          <a:lstStyle>
            <a:lvl1pPr marL="0" indent="0">
              <a:buNone/>
              <a:defRPr lang="en-GB" dirty="0">
                <a:solidFill>
                  <a:schemeClr val="bg2"/>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3429001"/>
            <a:ext cx="4471859" cy="2211386"/>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640386"/>
            <a:ext cx="4471859"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21005062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6416599"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6416598" cy="343161"/>
          </a:xfrm>
        </p:spPr>
        <p:txBody>
          <a:bodyPr vert="horz" lIns="0" tIns="0" rIns="0" bIns="0" rtlCol="0">
            <a:noAutofit/>
          </a:bodyPr>
          <a:lstStyle>
            <a:lvl1pPr marL="0" indent="0">
              <a:buFont typeface="Arial" panose="020B0604020202020204" pitchFamily="34" charset="0"/>
              <a:buNone/>
              <a:defRPr lang="en-GB" sz="2000"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6416596"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441325"/>
            <a:ext cx="4471859" cy="5199062"/>
          </a:xfrm>
          <a:solidFill>
            <a:schemeClr val="bg2">
              <a:lumMod val="95000"/>
            </a:schemeClr>
          </a:solidFill>
        </p:spPr>
        <p:txBody>
          <a:bodyPr/>
          <a:lstStyle>
            <a:lvl1pPr marL="0" indent="0">
              <a:buFont typeface="Arial" panose="020B0604020202020204" pitchFamily="34" charset="0"/>
              <a:buNone/>
              <a:defRPr sz="1600"/>
            </a:lvl1pPr>
          </a:lstStyle>
          <a:p>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640386"/>
            <a:ext cx="4471859"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dirty="0"/>
              <a:t>Add picture caption</a:t>
            </a:r>
            <a:endParaRPr lang="en-GB" dirty="0"/>
          </a:p>
        </p:txBody>
      </p:sp>
    </p:spTree>
    <p:extLst>
      <p:ext uri="{BB962C8B-B14F-4D97-AF65-F5344CB8AC3E}">
        <p14:creationId xmlns:p14="http://schemas.microsoft.com/office/powerpoint/2010/main" val="2684690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divi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628774"/>
            <a:ext cx="5328591"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8" name="Content Placeholder 4">
            <a:extLst>
              <a:ext uri="{FF2B5EF4-FFF2-40B4-BE49-F238E27FC236}">
                <a16:creationId xmlns:a16="http://schemas.microsoft.com/office/drawing/2014/main" id="{FB985924-B690-4F6B-A059-A56784949324}"/>
              </a:ext>
            </a:extLst>
          </p:cNvPr>
          <p:cNvSpPr>
            <a:spLocks noGrp="1"/>
          </p:cNvSpPr>
          <p:nvPr>
            <p:ph sz="quarter" idx="12" hasCustomPrompt="1"/>
          </p:nvPr>
        </p:nvSpPr>
        <p:spPr>
          <a:xfrm>
            <a:off x="6358059" y="1628774"/>
            <a:ext cx="5328591" cy="4500563"/>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p:nvPr userDrawn="1"/>
        </p:nvCxnSpPr>
        <p:spPr>
          <a:xfrm>
            <a:off x="6022713"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80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red outline RH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45C0EDA6-30BF-40CD-8F70-325FE9113CD6}"/>
              </a:ext>
            </a:extLst>
          </p:cNvPr>
          <p:cNvSpPr>
            <a:spLocks noGrp="1"/>
          </p:cNvSpPr>
          <p:nvPr>
            <p:ph type="body" sz="quarter" idx="14" hasCustomPrompt="1"/>
          </p:nvPr>
        </p:nvSpPr>
        <p:spPr>
          <a:xfrm>
            <a:off x="9139518" y="1449387"/>
            <a:ext cx="2556097" cy="4679947"/>
          </a:xfrm>
          <a:noFill/>
          <a:ln w="19050">
            <a:solidFill>
              <a:schemeClr val="accent1"/>
            </a:solidFill>
          </a:ln>
        </p:spPr>
        <p:txBody>
          <a:bodyPr vert="horz" lIns="180000" tIns="180000" rIns="180000" bIns="180000" rtlCol="0">
            <a:noAutofit/>
          </a:bodyPr>
          <a:lstStyle>
            <a:lvl1pPr marL="0" indent="0">
              <a:buNone/>
              <a:defRPr lang="en-GB" dirty="0">
                <a:solidFill>
                  <a:schemeClr val="accent1"/>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449388"/>
            <a:ext cx="4007129" cy="4679949"/>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7" name="Content Placeholder 4">
            <a:extLst>
              <a:ext uri="{FF2B5EF4-FFF2-40B4-BE49-F238E27FC236}">
                <a16:creationId xmlns:a16="http://schemas.microsoft.com/office/drawing/2014/main" id="{C3891F6E-543C-4D7C-BBAA-7E44B1B53ED5}"/>
              </a:ext>
            </a:extLst>
          </p:cNvPr>
          <p:cNvSpPr>
            <a:spLocks noGrp="1"/>
          </p:cNvSpPr>
          <p:nvPr>
            <p:ph sz="quarter" idx="13" hasCustomPrompt="1"/>
          </p:nvPr>
        </p:nvSpPr>
        <p:spPr>
          <a:xfrm>
            <a:off x="4876894" y="1449388"/>
            <a:ext cx="4007129" cy="4679949"/>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9" name="Straight Connector 8">
            <a:extLst>
              <a:ext uri="{FF2B5EF4-FFF2-40B4-BE49-F238E27FC236}">
                <a16:creationId xmlns:a16="http://schemas.microsoft.com/office/drawing/2014/main" id="{6E2E842B-ECEA-499C-9002-362C557148D0}"/>
              </a:ext>
            </a:extLst>
          </p:cNvPr>
          <p:cNvCxnSpPr>
            <a:cxnSpLocks/>
          </p:cNvCxnSpPr>
          <p:nvPr userDrawn="1"/>
        </p:nvCxnSpPr>
        <p:spPr>
          <a:xfrm>
            <a:off x="4621400"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0642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red solid RH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E920C8B-DED1-4B6E-9C0F-FB38E253CA2C}"/>
              </a:ext>
            </a:extLst>
          </p:cNvPr>
          <p:cNvSpPr>
            <a:spLocks noGrp="1"/>
          </p:cNvSpPr>
          <p:nvPr>
            <p:ph type="body" sz="quarter" idx="14" hasCustomPrompt="1"/>
          </p:nvPr>
        </p:nvSpPr>
        <p:spPr>
          <a:xfrm>
            <a:off x="9139518" y="1449389"/>
            <a:ext cx="2556097" cy="4679946"/>
          </a:xfrm>
          <a:solidFill>
            <a:schemeClr val="accent1"/>
          </a:solidFill>
          <a:ln w="19050">
            <a:solidFill>
              <a:schemeClr val="accent1"/>
            </a:solidFill>
          </a:ln>
        </p:spPr>
        <p:txBody>
          <a:bodyPr vert="horz" lIns="180000" tIns="180000" rIns="180000" bIns="180000" rtlCol="0">
            <a:noAutofit/>
          </a:bodyPr>
          <a:lstStyle>
            <a:lvl1pPr marL="0" indent="0">
              <a:lnSpc>
                <a:spcPct val="120000"/>
              </a:lnSpc>
              <a:spcAft>
                <a:spcPts val="600"/>
              </a:spcAft>
              <a:buNone/>
              <a:defRPr lang="en-US" smtClean="0">
                <a:solidFill>
                  <a:schemeClr val="bg1"/>
                </a:solidFill>
                <a:latin typeface="Arial" panose="020B0604020202020204" pitchFamily="34" charset="0"/>
              </a:defRPr>
            </a:lvl1pPr>
            <a:lvl2pPr>
              <a:defRPr lang="en-US" smtClean="0"/>
            </a:lvl2pPr>
            <a:lvl3pPr>
              <a:defRPr lang="en-US" smtClean="0"/>
            </a:lvl3pPr>
            <a:lvl4pPr>
              <a:defRPr lang="en-US" smtClean="0"/>
            </a:lvl4pPr>
            <a:lvl5pPr>
              <a:defRPr lang="en-GB"/>
            </a:lvl5pPr>
          </a:lstStyle>
          <a:p>
            <a:pPr marL="228600" lvl="0" indent="-228600"/>
            <a:r>
              <a:rPr lang="en-US" dirty="0"/>
              <a:t>Add body copy</a:t>
            </a:r>
            <a:endParaRPr lang="en-GB" dirty="0"/>
          </a:p>
        </p:txBody>
      </p:sp>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449390"/>
            <a:ext cx="4007129" cy="4679948"/>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7" name="Content Placeholder 4">
            <a:extLst>
              <a:ext uri="{FF2B5EF4-FFF2-40B4-BE49-F238E27FC236}">
                <a16:creationId xmlns:a16="http://schemas.microsoft.com/office/drawing/2014/main" id="{C3891F6E-543C-4D7C-BBAA-7E44B1B53ED5}"/>
              </a:ext>
            </a:extLst>
          </p:cNvPr>
          <p:cNvSpPr>
            <a:spLocks noGrp="1"/>
          </p:cNvSpPr>
          <p:nvPr>
            <p:ph sz="quarter" idx="13" hasCustomPrompt="1"/>
          </p:nvPr>
        </p:nvSpPr>
        <p:spPr>
          <a:xfrm>
            <a:off x="4876894" y="1449390"/>
            <a:ext cx="4007129" cy="4679948"/>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9" name="Straight Connector 8">
            <a:extLst>
              <a:ext uri="{FF2B5EF4-FFF2-40B4-BE49-F238E27FC236}">
                <a16:creationId xmlns:a16="http://schemas.microsoft.com/office/drawing/2014/main" id="{6E2E842B-ECEA-499C-9002-362C557148D0}"/>
              </a:ext>
            </a:extLst>
          </p:cNvPr>
          <p:cNvCxnSpPr>
            <a:cxnSpLocks/>
          </p:cNvCxnSpPr>
          <p:nvPr userDrawn="1"/>
        </p:nvCxnSpPr>
        <p:spPr>
          <a:xfrm>
            <a:off x="4621400" y="1449389"/>
            <a:ext cx="0" cy="4679948"/>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5457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red outline LH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5456429-D2D5-4AC3-84BC-F74857CDDDA3}"/>
              </a:ext>
            </a:extLst>
          </p:cNvPr>
          <p:cNvSpPr>
            <a:spLocks noGrp="1"/>
          </p:cNvSpPr>
          <p:nvPr>
            <p:ph type="body" sz="quarter" idx="14" hasCustomPrompt="1"/>
          </p:nvPr>
        </p:nvSpPr>
        <p:spPr>
          <a:xfrm>
            <a:off x="358777" y="1449387"/>
            <a:ext cx="2556097" cy="4679947"/>
          </a:xfrm>
          <a:noFill/>
          <a:ln w="19050">
            <a:solidFill>
              <a:schemeClr val="accent1"/>
            </a:solidFill>
          </a:ln>
        </p:spPr>
        <p:txBody>
          <a:bodyPr vert="horz" lIns="180000" tIns="180000" rIns="180000" bIns="180000" rtlCol="0">
            <a:noAutofit/>
          </a:bodyPr>
          <a:lstStyle>
            <a:lvl1pPr marL="0" indent="0">
              <a:buNone/>
              <a:defRPr lang="en-GB" dirty="0">
                <a:solidFill>
                  <a:schemeClr val="accent1"/>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170730" y="1449388"/>
            <a:ext cx="4007129" cy="4679949"/>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7" name="Content Placeholder 4">
            <a:extLst>
              <a:ext uri="{FF2B5EF4-FFF2-40B4-BE49-F238E27FC236}">
                <a16:creationId xmlns:a16="http://schemas.microsoft.com/office/drawing/2014/main" id="{C3891F6E-543C-4D7C-BBAA-7E44B1B53ED5}"/>
              </a:ext>
            </a:extLst>
          </p:cNvPr>
          <p:cNvSpPr>
            <a:spLocks noGrp="1"/>
          </p:cNvSpPr>
          <p:nvPr>
            <p:ph sz="quarter" idx="13" hasCustomPrompt="1"/>
          </p:nvPr>
        </p:nvSpPr>
        <p:spPr>
          <a:xfrm>
            <a:off x="7689570" y="1449388"/>
            <a:ext cx="4007129" cy="4679949"/>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9" name="Straight Connector 8">
            <a:extLst>
              <a:ext uri="{FF2B5EF4-FFF2-40B4-BE49-F238E27FC236}">
                <a16:creationId xmlns:a16="http://schemas.microsoft.com/office/drawing/2014/main" id="{6E2E842B-ECEA-499C-9002-362C557148D0}"/>
              </a:ext>
            </a:extLst>
          </p:cNvPr>
          <p:cNvCxnSpPr>
            <a:cxnSpLocks/>
          </p:cNvCxnSpPr>
          <p:nvPr userDrawn="1"/>
        </p:nvCxnSpPr>
        <p:spPr>
          <a:xfrm>
            <a:off x="7433714"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6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red solid L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170730" y="1449390"/>
            <a:ext cx="4007129" cy="4679948"/>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7" name="Content Placeholder 4">
            <a:extLst>
              <a:ext uri="{FF2B5EF4-FFF2-40B4-BE49-F238E27FC236}">
                <a16:creationId xmlns:a16="http://schemas.microsoft.com/office/drawing/2014/main" id="{C3891F6E-543C-4D7C-BBAA-7E44B1B53ED5}"/>
              </a:ext>
            </a:extLst>
          </p:cNvPr>
          <p:cNvSpPr>
            <a:spLocks noGrp="1"/>
          </p:cNvSpPr>
          <p:nvPr>
            <p:ph sz="quarter" idx="13" hasCustomPrompt="1"/>
          </p:nvPr>
        </p:nvSpPr>
        <p:spPr>
          <a:xfrm>
            <a:off x="7689570" y="1449390"/>
            <a:ext cx="4007129" cy="4679948"/>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9" name="Straight Connector 8">
            <a:extLst>
              <a:ext uri="{FF2B5EF4-FFF2-40B4-BE49-F238E27FC236}">
                <a16:creationId xmlns:a16="http://schemas.microsoft.com/office/drawing/2014/main" id="{6E2E842B-ECEA-499C-9002-362C557148D0}"/>
              </a:ext>
            </a:extLst>
          </p:cNvPr>
          <p:cNvCxnSpPr>
            <a:cxnSpLocks/>
          </p:cNvCxnSpPr>
          <p:nvPr userDrawn="1"/>
        </p:nvCxnSpPr>
        <p:spPr>
          <a:xfrm>
            <a:off x="7433714" y="1449389"/>
            <a:ext cx="0" cy="4679948"/>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D66D40E-2B2C-466A-B2D7-1990CACF1CB5}"/>
              </a:ext>
            </a:extLst>
          </p:cNvPr>
          <p:cNvSpPr>
            <a:spLocks noGrp="1"/>
          </p:cNvSpPr>
          <p:nvPr>
            <p:ph type="body" sz="quarter" idx="14" hasCustomPrompt="1"/>
          </p:nvPr>
        </p:nvSpPr>
        <p:spPr>
          <a:xfrm>
            <a:off x="358776" y="1449389"/>
            <a:ext cx="2556097" cy="4679946"/>
          </a:xfrm>
          <a:solidFill>
            <a:schemeClr val="accent1"/>
          </a:solidFill>
          <a:ln w="19050">
            <a:solidFill>
              <a:schemeClr val="accent1"/>
            </a:solidFill>
          </a:ln>
        </p:spPr>
        <p:txBody>
          <a:bodyPr vert="horz" lIns="180000" tIns="180000" rIns="180000" bIns="180000" rtlCol="0">
            <a:noAutofit/>
          </a:bodyPr>
          <a:lstStyle>
            <a:lvl1pPr marL="0" indent="0">
              <a:buNone/>
              <a:defRPr lang="en-GB" dirty="0">
                <a:solidFill>
                  <a:schemeClr val="bg1"/>
                </a:solidFill>
                <a:latin typeface="Arial" panose="020B0604020202020204" pitchFamily="34" charset="0"/>
              </a:defRPr>
            </a:lvl1pPr>
          </a:lstStyle>
          <a:p>
            <a:pPr marL="228600" lvl="0" indent="-228600">
              <a:lnSpc>
                <a:spcPct val="120000"/>
              </a:lnSpc>
              <a:spcAft>
                <a:spcPts val="600"/>
              </a:spcAft>
            </a:pPr>
            <a:r>
              <a:rPr lang="en-US" dirty="0"/>
              <a:t>Add body copy</a:t>
            </a:r>
            <a:endParaRPr lang="en-GB" dirty="0"/>
          </a:p>
        </p:txBody>
      </p:sp>
    </p:spTree>
    <p:extLst>
      <p:ext uri="{BB962C8B-B14F-4D97-AF65-F5344CB8AC3E}">
        <p14:creationId xmlns:p14="http://schemas.microsoft.com/office/powerpoint/2010/main" val="11589685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457194"/>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854824"/>
          </a:xfrm>
          <a:solidFill>
            <a:schemeClr val="bg2">
              <a:lumMod val="95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6024283"/>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23912733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 graphs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6022713"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6"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358775" y="1999130"/>
            <a:ext cx="5327650" cy="3854824"/>
          </a:xfrm>
          <a:solidFill>
            <a:schemeClr val="bg2">
              <a:lumMod val="95000"/>
            </a:schemeClr>
          </a:solidFill>
        </p:spPr>
        <p:txBody>
          <a:bodyPr/>
          <a:lstStyle>
            <a:lvl1pPr marL="0" indent="0">
              <a:buNone/>
              <a:defRPr sz="1600"/>
            </a:lvl1pPr>
          </a:lstStyle>
          <a:p>
            <a:r>
              <a:rPr lang="en-GB" dirty="0"/>
              <a:t>Add graph</a:t>
            </a:r>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5327650" cy="3854824"/>
          </a:xfrm>
          <a:solidFill>
            <a:schemeClr val="bg2">
              <a:lumMod val="95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358776"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421627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on image">
    <p:bg>
      <p:bgPr>
        <a:solidFill>
          <a:schemeClr val="tx1">
            <a:lumMod val="40000"/>
            <a:lumOff val="60000"/>
          </a:schemeClr>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26AD0A-B2DA-4BA8-971E-89A9C370B04A}"/>
              </a:ext>
            </a:extLst>
          </p:cNvPr>
          <p:cNvPicPr>
            <a:picLocks noChangeAspect="1"/>
          </p:cNvPicPr>
          <p:nvPr userDrawn="1"/>
        </p:nvPicPr>
        <p:blipFill>
          <a:blip r:embed="rId2"/>
          <a:stretch>
            <a:fillRect/>
          </a:stretch>
        </p:blipFill>
        <p:spPr>
          <a:xfrm>
            <a:off x="4149377" y="1520825"/>
            <a:ext cx="3893247" cy="3810079"/>
          </a:xfrm>
          <a:prstGeom prst="rect">
            <a:avLst/>
          </a:prstGeom>
        </p:spPr>
      </p:pic>
      <p:sp>
        <p:nvSpPr>
          <p:cNvPr id="30" name="Text Placeholder 5">
            <a:extLst>
              <a:ext uri="{FF2B5EF4-FFF2-40B4-BE49-F238E27FC236}">
                <a16:creationId xmlns:a16="http://schemas.microsoft.com/office/drawing/2014/main" id="{ECEA45CE-9FBB-4092-B760-6394BC9DB745}"/>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bg2"/>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
        <p:nvSpPr>
          <p:cNvPr id="7" name="Callout: Line 6">
            <a:extLst>
              <a:ext uri="{FF2B5EF4-FFF2-40B4-BE49-F238E27FC236}">
                <a16:creationId xmlns:a16="http://schemas.microsoft.com/office/drawing/2014/main" id="{A6FF6F57-64A0-481E-B106-E7EF12554A98}"/>
              </a:ext>
            </a:extLst>
          </p:cNvPr>
          <p:cNvSpPr/>
          <p:nvPr userDrawn="1"/>
        </p:nvSpPr>
        <p:spPr bwMode="gray">
          <a:xfrm>
            <a:off x="12783531" y="0"/>
            <a:ext cx="2038121" cy="4617720"/>
          </a:xfrm>
          <a:prstGeom prst="borderCallout1">
            <a:avLst>
              <a:gd name="adj1" fmla="val 18750"/>
              <a:gd name="adj2" fmla="val -8333"/>
              <a:gd name="adj3" fmla="val 23170"/>
              <a:gd name="adj4" fmla="val -2319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How to change image</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‘Slide Master’ </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image and size to fit the page (make sure the coloured strip isn’t covered on the right hand side)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Right click on the image and choose ‘send to back’</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 View ‘normal’ to exit Slide Master Mode</a:t>
            </a: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3939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6022713"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6"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358775" y="1999130"/>
            <a:ext cx="5327650" cy="2411505"/>
          </a:xfrm>
          <a:solidFill>
            <a:schemeClr val="bg2">
              <a:lumMod val="95000"/>
            </a:schemeClr>
          </a:solidFill>
        </p:spPr>
        <p:txBody>
          <a:bodyPr/>
          <a:lstStyle>
            <a:lvl1pPr marL="0" indent="0">
              <a:buNone/>
              <a:defRPr sz="1600"/>
            </a:lvl1pPr>
          </a:lstStyle>
          <a:p>
            <a:r>
              <a:rPr lang="en-GB" dirty="0"/>
              <a:t>Add graph</a:t>
            </a:r>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5327650" cy="2411505"/>
          </a:xfrm>
          <a:solidFill>
            <a:schemeClr val="bg2">
              <a:lumMod val="95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358776"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358774" y="4544359"/>
            <a:ext cx="5327643" cy="1363382"/>
          </a:xfrm>
        </p:spPr>
        <p:txBody>
          <a:bodyPr/>
          <a:lstStyle>
            <a:lvl1pPr marL="134938" indent="-134938">
              <a:defRPr sz="1400"/>
            </a:lvl1pPr>
          </a:lstStyle>
          <a:p>
            <a:pPr lvl="0"/>
            <a:r>
              <a:rPr lang="en-US" dirty="0"/>
              <a:t>Add first level body copy</a:t>
            </a:r>
            <a:endParaRPr lang="en-GB" dirty="0"/>
          </a:p>
        </p:txBody>
      </p:sp>
      <p:sp>
        <p:nvSpPr>
          <p:cNvPr id="12" name="Text Placeholder 3">
            <a:extLst>
              <a:ext uri="{FF2B5EF4-FFF2-40B4-BE49-F238E27FC236}">
                <a16:creationId xmlns:a16="http://schemas.microsoft.com/office/drawing/2014/main" id="{5A5C67F9-AB20-4602-8838-A39953428D88}"/>
              </a:ext>
            </a:extLst>
          </p:cNvPr>
          <p:cNvSpPr>
            <a:spLocks noGrp="1"/>
          </p:cNvSpPr>
          <p:nvPr>
            <p:ph type="body" sz="quarter" idx="22" hasCustomPrompt="1"/>
          </p:nvPr>
        </p:nvSpPr>
        <p:spPr>
          <a:xfrm>
            <a:off x="6358059" y="4544359"/>
            <a:ext cx="5327643" cy="1363382"/>
          </a:xfrm>
        </p:spPr>
        <p:txBody>
          <a:bodyPr/>
          <a:lstStyle>
            <a:lvl1pPr marL="134938" indent="-134938">
              <a:defRPr sz="1400"/>
            </a:lvl1pPr>
          </a:lstStyle>
          <a:p>
            <a:pPr lvl="0"/>
            <a:r>
              <a:rPr lang="en-US" dirty="0"/>
              <a:t>Add first level body copy</a:t>
            </a:r>
            <a:endParaRPr lang="en-GB" dirty="0"/>
          </a:p>
        </p:txBody>
      </p:sp>
    </p:spTree>
    <p:extLst>
      <p:ext uri="{BB962C8B-B14F-4D97-AF65-F5344CB8AC3E}">
        <p14:creationId xmlns:p14="http://schemas.microsoft.com/office/powerpoint/2010/main" val="270870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2 graphs with titles n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6"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358775" y="1999130"/>
            <a:ext cx="5327650" cy="3854824"/>
          </a:xfrm>
          <a:solidFill>
            <a:schemeClr val="bg2">
              <a:lumMod val="95000"/>
            </a:schemeClr>
          </a:solidFill>
        </p:spPr>
        <p:txBody>
          <a:bodyPr/>
          <a:lstStyle>
            <a:lvl1pPr marL="0" indent="0">
              <a:buNone/>
              <a:defRPr sz="1600"/>
            </a:lvl1pPr>
          </a:lstStyle>
          <a:p>
            <a:r>
              <a:rPr lang="en-GB" dirty="0"/>
              <a:t>Add graph</a:t>
            </a:r>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5327650" cy="3854824"/>
          </a:xfrm>
          <a:solidFill>
            <a:schemeClr val="bg2">
              <a:lumMod val="95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358776"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969389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6022713"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6"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title</a:t>
            </a:r>
            <a:endParaRPr lang="en-GB" dirty="0"/>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457194"/>
            <a:ext cx="5328000"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5327650" cy="3854824"/>
          </a:xfrm>
          <a:solidFill>
            <a:schemeClr val="bg2">
              <a:lumMod val="95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6024283"/>
            <a:ext cx="5328000"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358776" y="1999130"/>
            <a:ext cx="5328591" cy="4130207"/>
          </a:xfrm>
        </p:spPr>
        <p:txBody>
          <a:bodyPr vert="horz" lIns="0" tIns="0" rIns="0" bIns="0" rtlCol="0">
            <a:noAutofit/>
          </a:bodyPr>
          <a:lstStyle>
            <a:lvl1pPr>
              <a:defRPr lang="en-US" sz="1800" dirty="0"/>
            </a:lvl1pPr>
            <a:lvl2pPr>
              <a:defRPr lang="en-US" sz="1800" dirty="0"/>
            </a:lvl2pPr>
            <a:lvl3pPr>
              <a:defRPr lang="en-US" sz="1800" dirty="0"/>
            </a:lvl3pPr>
            <a:lvl4pPr>
              <a:defRPr lang="en-US" sz="1800" dirty="0"/>
            </a:lvl4pPr>
            <a:lvl5pPr>
              <a:defRPr lang="en-GB" sz="18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31236244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3 graphs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7990390"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7"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358775" y="1999130"/>
            <a:ext cx="3487082" cy="3738282"/>
          </a:xfrm>
          <a:solidFill>
            <a:schemeClr val="bg2">
              <a:lumMod val="95000"/>
            </a:schemeClr>
          </a:solidFill>
        </p:spPr>
        <p:txBody>
          <a:bodyPr/>
          <a:lstStyle>
            <a:lvl1pPr marL="0" indent="0">
              <a:buNone/>
              <a:defRPr sz="1600"/>
            </a:lvl1pPr>
          </a:lstStyle>
          <a:p>
            <a:r>
              <a:rPr lang="en-GB" dirty="0"/>
              <a:t>Add graph</a:t>
            </a:r>
          </a:p>
        </p:txBody>
      </p:sp>
      <p:cxnSp>
        <p:nvCxnSpPr>
          <p:cNvPr id="8" name="Straight Connector 7">
            <a:extLst>
              <a:ext uri="{FF2B5EF4-FFF2-40B4-BE49-F238E27FC236}">
                <a16:creationId xmlns:a16="http://schemas.microsoft.com/office/drawing/2014/main" id="{2B1D0B4F-4C26-470A-9E53-C4AAD8791734}"/>
              </a:ext>
            </a:extLst>
          </p:cNvPr>
          <p:cNvCxnSpPr>
            <a:cxnSpLocks/>
          </p:cNvCxnSpPr>
          <p:nvPr userDrawn="1"/>
        </p:nvCxnSpPr>
        <p:spPr>
          <a:xfrm>
            <a:off x="4065085"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EBFDE300-6665-4B15-B788-A2FFCDB4D523}"/>
              </a:ext>
            </a:extLst>
          </p:cNvPr>
          <p:cNvSpPr>
            <a:spLocks noGrp="1"/>
          </p:cNvSpPr>
          <p:nvPr>
            <p:ph type="body" sz="quarter" idx="18" hasCustomPrompt="1"/>
          </p:nvPr>
        </p:nvSpPr>
        <p:spPr>
          <a:xfrm>
            <a:off x="4284081"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20" name="Text Placeholder 9">
            <a:extLst>
              <a:ext uri="{FF2B5EF4-FFF2-40B4-BE49-F238E27FC236}">
                <a16:creationId xmlns:a16="http://schemas.microsoft.com/office/drawing/2014/main" id="{1120989F-E7F9-408B-8E51-7D03D9500726}"/>
              </a:ext>
            </a:extLst>
          </p:cNvPr>
          <p:cNvSpPr>
            <a:spLocks noGrp="1"/>
          </p:cNvSpPr>
          <p:nvPr>
            <p:ph type="body" sz="quarter" idx="20" hasCustomPrompt="1"/>
          </p:nvPr>
        </p:nvSpPr>
        <p:spPr>
          <a:xfrm>
            <a:off x="8209387"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23" name="Text Placeholder 9">
            <a:extLst>
              <a:ext uri="{FF2B5EF4-FFF2-40B4-BE49-F238E27FC236}">
                <a16:creationId xmlns:a16="http://schemas.microsoft.com/office/drawing/2014/main" id="{8072778C-C677-44DC-9873-FB44EA96CED0}"/>
              </a:ext>
            </a:extLst>
          </p:cNvPr>
          <p:cNvSpPr>
            <a:spLocks noGrp="1"/>
          </p:cNvSpPr>
          <p:nvPr>
            <p:ph type="body" sz="quarter" idx="23" hasCustomPrompt="1"/>
          </p:nvPr>
        </p:nvSpPr>
        <p:spPr>
          <a:xfrm>
            <a:off x="358767"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24" name="Chart Placeholder 9">
            <a:extLst>
              <a:ext uri="{FF2B5EF4-FFF2-40B4-BE49-F238E27FC236}">
                <a16:creationId xmlns:a16="http://schemas.microsoft.com/office/drawing/2014/main" id="{1EE6656A-2C85-499A-AFED-D7DC8FCF3D1C}"/>
              </a:ext>
            </a:extLst>
          </p:cNvPr>
          <p:cNvSpPr>
            <a:spLocks noGrp="1"/>
          </p:cNvSpPr>
          <p:nvPr>
            <p:ph type="chart" sz="quarter" idx="24" hasCustomPrompt="1"/>
          </p:nvPr>
        </p:nvSpPr>
        <p:spPr>
          <a:xfrm>
            <a:off x="4284081" y="1999130"/>
            <a:ext cx="3487082" cy="3738282"/>
          </a:xfrm>
          <a:solidFill>
            <a:schemeClr val="bg2">
              <a:lumMod val="95000"/>
            </a:schemeClr>
          </a:solidFill>
        </p:spPr>
        <p:txBody>
          <a:bodyPr/>
          <a:lstStyle>
            <a:lvl1pPr marL="0" indent="0">
              <a:buNone/>
              <a:defRPr sz="1600"/>
            </a:lvl1pPr>
          </a:lstStyle>
          <a:p>
            <a:r>
              <a:rPr lang="en-GB" dirty="0"/>
              <a:t>Add graph</a:t>
            </a:r>
          </a:p>
        </p:txBody>
      </p:sp>
      <p:sp>
        <p:nvSpPr>
          <p:cNvPr id="25" name="Text Placeholder 9">
            <a:extLst>
              <a:ext uri="{FF2B5EF4-FFF2-40B4-BE49-F238E27FC236}">
                <a16:creationId xmlns:a16="http://schemas.microsoft.com/office/drawing/2014/main" id="{DA8C4FF2-1C15-49FF-A157-74FD4FCA1CE8}"/>
              </a:ext>
            </a:extLst>
          </p:cNvPr>
          <p:cNvSpPr>
            <a:spLocks noGrp="1"/>
          </p:cNvSpPr>
          <p:nvPr>
            <p:ph type="body" sz="quarter" idx="25" hasCustomPrompt="1"/>
          </p:nvPr>
        </p:nvSpPr>
        <p:spPr>
          <a:xfrm>
            <a:off x="4284081"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26" name="Chart Placeholder 9">
            <a:extLst>
              <a:ext uri="{FF2B5EF4-FFF2-40B4-BE49-F238E27FC236}">
                <a16:creationId xmlns:a16="http://schemas.microsoft.com/office/drawing/2014/main" id="{FE1E8916-5D47-4EC8-9B78-C50D26DEB07D}"/>
              </a:ext>
            </a:extLst>
          </p:cNvPr>
          <p:cNvSpPr>
            <a:spLocks noGrp="1"/>
          </p:cNvSpPr>
          <p:nvPr>
            <p:ph type="chart" sz="quarter" idx="26" hasCustomPrompt="1"/>
          </p:nvPr>
        </p:nvSpPr>
        <p:spPr>
          <a:xfrm>
            <a:off x="8209387" y="1999130"/>
            <a:ext cx="3487082" cy="3738282"/>
          </a:xfrm>
          <a:solidFill>
            <a:schemeClr val="bg2">
              <a:lumMod val="95000"/>
            </a:schemeClr>
          </a:solidFill>
        </p:spPr>
        <p:txBody>
          <a:bodyPr/>
          <a:lstStyle>
            <a:lvl1pPr marL="0" indent="0">
              <a:buNone/>
              <a:defRPr sz="1600"/>
            </a:lvl1pPr>
          </a:lstStyle>
          <a:p>
            <a:r>
              <a:rPr lang="en-GB" dirty="0"/>
              <a:t>Add graph</a:t>
            </a:r>
          </a:p>
        </p:txBody>
      </p:sp>
      <p:sp>
        <p:nvSpPr>
          <p:cNvPr id="27" name="Text Placeholder 9">
            <a:extLst>
              <a:ext uri="{FF2B5EF4-FFF2-40B4-BE49-F238E27FC236}">
                <a16:creationId xmlns:a16="http://schemas.microsoft.com/office/drawing/2014/main" id="{6BE42928-9224-4D02-8182-2E5B4D824B37}"/>
              </a:ext>
            </a:extLst>
          </p:cNvPr>
          <p:cNvSpPr>
            <a:spLocks noGrp="1"/>
          </p:cNvSpPr>
          <p:nvPr>
            <p:ph type="body" sz="quarter" idx="27" hasCustomPrompt="1"/>
          </p:nvPr>
        </p:nvSpPr>
        <p:spPr>
          <a:xfrm>
            <a:off x="8209387"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2282995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3 graphs with titles n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358777"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358775" y="1999130"/>
            <a:ext cx="3487082" cy="3738282"/>
          </a:xfrm>
          <a:solidFill>
            <a:schemeClr val="bg2">
              <a:lumMod val="95000"/>
            </a:schemeClr>
          </a:solidFill>
        </p:spPr>
        <p:txBody>
          <a:bodyPr/>
          <a:lstStyle>
            <a:lvl1pPr marL="0" indent="0">
              <a:buNone/>
              <a:defRPr sz="1600"/>
            </a:lvl1pPr>
          </a:lstStyle>
          <a:p>
            <a:r>
              <a:rPr lang="en-GB" dirty="0"/>
              <a:t>Add graph</a:t>
            </a:r>
          </a:p>
        </p:txBody>
      </p:sp>
      <p:sp>
        <p:nvSpPr>
          <p:cNvPr id="18" name="Text Placeholder 9">
            <a:extLst>
              <a:ext uri="{FF2B5EF4-FFF2-40B4-BE49-F238E27FC236}">
                <a16:creationId xmlns:a16="http://schemas.microsoft.com/office/drawing/2014/main" id="{EBFDE300-6665-4B15-B788-A2FFCDB4D523}"/>
              </a:ext>
            </a:extLst>
          </p:cNvPr>
          <p:cNvSpPr>
            <a:spLocks noGrp="1"/>
          </p:cNvSpPr>
          <p:nvPr>
            <p:ph type="body" sz="quarter" idx="18" hasCustomPrompt="1"/>
          </p:nvPr>
        </p:nvSpPr>
        <p:spPr>
          <a:xfrm>
            <a:off x="4284081"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20" name="Text Placeholder 9">
            <a:extLst>
              <a:ext uri="{FF2B5EF4-FFF2-40B4-BE49-F238E27FC236}">
                <a16:creationId xmlns:a16="http://schemas.microsoft.com/office/drawing/2014/main" id="{1120989F-E7F9-408B-8E51-7D03D9500726}"/>
              </a:ext>
            </a:extLst>
          </p:cNvPr>
          <p:cNvSpPr>
            <a:spLocks noGrp="1"/>
          </p:cNvSpPr>
          <p:nvPr>
            <p:ph type="body" sz="quarter" idx="20" hasCustomPrompt="1"/>
          </p:nvPr>
        </p:nvSpPr>
        <p:spPr>
          <a:xfrm>
            <a:off x="8209387" y="1457194"/>
            <a:ext cx="3487312"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dirty="0"/>
              <a:t>Add graph title</a:t>
            </a:r>
            <a:endParaRPr lang="en-GB" dirty="0"/>
          </a:p>
        </p:txBody>
      </p:sp>
      <p:sp>
        <p:nvSpPr>
          <p:cNvPr id="23" name="Text Placeholder 9">
            <a:extLst>
              <a:ext uri="{FF2B5EF4-FFF2-40B4-BE49-F238E27FC236}">
                <a16:creationId xmlns:a16="http://schemas.microsoft.com/office/drawing/2014/main" id="{8072778C-C677-44DC-9873-FB44EA96CED0}"/>
              </a:ext>
            </a:extLst>
          </p:cNvPr>
          <p:cNvSpPr>
            <a:spLocks noGrp="1"/>
          </p:cNvSpPr>
          <p:nvPr>
            <p:ph type="body" sz="quarter" idx="23" hasCustomPrompt="1"/>
          </p:nvPr>
        </p:nvSpPr>
        <p:spPr>
          <a:xfrm>
            <a:off x="358767"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24" name="Chart Placeholder 9">
            <a:extLst>
              <a:ext uri="{FF2B5EF4-FFF2-40B4-BE49-F238E27FC236}">
                <a16:creationId xmlns:a16="http://schemas.microsoft.com/office/drawing/2014/main" id="{1EE6656A-2C85-499A-AFED-D7DC8FCF3D1C}"/>
              </a:ext>
            </a:extLst>
          </p:cNvPr>
          <p:cNvSpPr>
            <a:spLocks noGrp="1"/>
          </p:cNvSpPr>
          <p:nvPr>
            <p:ph type="chart" sz="quarter" idx="24" hasCustomPrompt="1"/>
          </p:nvPr>
        </p:nvSpPr>
        <p:spPr>
          <a:xfrm>
            <a:off x="4284081" y="1999130"/>
            <a:ext cx="3487082" cy="3738282"/>
          </a:xfrm>
          <a:solidFill>
            <a:schemeClr val="bg2">
              <a:lumMod val="95000"/>
            </a:schemeClr>
          </a:solidFill>
        </p:spPr>
        <p:txBody>
          <a:bodyPr/>
          <a:lstStyle>
            <a:lvl1pPr marL="0" indent="0">
              <a:buNone/>
              <a:defRPr sz="1600"/>
            </a:lvl1pPr>
          </a:lstStyle>
          <a:p>
            <a:r>
              <a:rPr lang="en-GB" dirty="0"/>
              <a:t>Add graph</a:t>
            </a:r>
          </a:p>
        </p:txBody>
      </p:sp>
      <p:sp>
        <p:nvSpPr>
          <p:cNvPr id="25" name="Text Placeholder 9">
            <a:extLst>
              <a:ext uri="{FF2B5EF4-FFF2-40B4-BE49-F238E27FC236}">
                <a16:creationId xmlns:a16="http://schemas.microsoft.com/office/drawing/2014/main" id="{DA8C4FF2-1C15-49FF-A157-74FD4FCA1CE8}"/>
              </a:ext>
            </a:extLst>
          </p:cNvPr>
          <p:cNvSpPr>
            <a:spLocks noGrp="1"/>
          </p:cNvSpPr>
          <p:nvPr>
            <p:ph type="body" sz="quarter" idx="25" hasCustomPrompt="1"/>
          </p:nvPr>
        </p:nvSpPr>
        <p:spPr>
          <a:xfrm>
            <a:off x="4284081"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
        <p:nvSpPr>
          <p:cNvPr id="26" name="Chart Placeholder 9">
            <a:extLst>
              <a:ext uri="{FF2B5EF4-FFF2-40B4-BE49-F238E27FC236}">
                <a16:creationId xmlns:a16="http://schemas.microsoft.com/office/drawing/2014/main" id="{FE1E8916-5D47-4EC8-9B78-C50D26DEB07D}"/>
              </a:ext>
            </a:extLst>
          </p:cNvPr>
          <p:cNvSpPr>
            <a:spLocks noGrp="1"/>
          </p:cNvSpPr>
          <p:nvPr>
            <p:ph type="chart" sz="quarter" idx="26" hasCustomPrompt="1"/>
          </p:nvPr>
        </p:nvSpPr>
        <p:spPr>
          <a:xfrm>
            <a:off x="8209387" y="1999130"/>
            <a:ext cx="3487082" cy="3738282"/>
          </a:xfrm>
          <a:solidFill>
            <a:schemeClr val="bg2">
              <a:lumMod val="95000"/>
            </a:schemeClr>
          </a:solidFill>
        </p:spPr>
        <p:txBody>
          <a:bodyPr/>
          <a:lstStyle>
            <a:lvl1pPr marL="0" indent="0">
              <a:buNone/>
              <a:defRPr sz="1600"/>
            </a:lvl1pPr>
          </a:lstStyle>
          <a:p>
            <a:r>
              <a:rPr lang="en-GB" dirty="0"/>
              <a:t>Add graph</a:t>
            </a:r>
          </a:p>
        </p:txBody>
      </p:sp>
      <p:sp>
        <p:nvSpPr>
          <p:cNvPr id="27" name="Text Placeholder 9">
            <a:extLst>
              <a:ext uri="{FF2B5EF4-FFF2-40B4-BE49-F238E27FC236}">
                <a16:creationId xmlns:a16="http://schemas.microsoft.com/office/drawing/2014/main" id="{6BE42928-9224-4D02-8182-2E5B4D824B37}"/>
              </a:ext>
            </a:extLst>
          </p:cNvPr>
          <p:cNvSpPr>
            <a:spLocks noGrp="1"/>
          </p:cNvSpPr>
          <p:nvPr>
            <p:ph type="body" sz="quarter" idx="27" hasCustomPrompt="1"/>
          </p:nvPr>
        </p:nvSpPr>
        <p:spPr>
          <a:xfrm>
            <a:off x="8209387" y="5853954"/>
            <a:ext cx="3487073" cy="27538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footnote/source</a:t>
            </a:r>
            <a:endParaRPr lang="en-GB" dirty="0"/>
          </a:p>
        </p:txBody>
      </p:sp>
    </p:spTree>
    <p:extLst>
      <p:ext uri="{BB962C8B-B14F-4D97-AF65-F5344CB8AC3E}">
        <p14:creationId xmlns:p14="http://schemas.microsoft.com/office/powerpoint/2010/main" val="2137413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 content with titles &amp; divi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1897924"/>
            <a:ext cx="5328591" cy="423141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8" name="Content Placeholder 4">
            <a:extLst>
              <a:ext uri="{FF2B5EF4-FFF2-40B4-BE49-F238E27FC236}">
                <a16:creationId xmlns:a16="http://schemas.microsoft.com/office/drawing/2014/main" id="{FB985924-B690-4F6B-A059-A56784949324}"/>
              </a:ext>
            </a:extLst>
          </p:cNvPr>
          <p:cNvSpPr>
            <a:spLocks noGrp="1"/>
          </p:cNvSpPr>
          <p:nvPr>
            <p:ph sz="quarter" idx="12" hasCustomPrompt="1"/>
          </p:nvPr>
        </p:nvSpPr>
        <p:spPr>
          <a:xfrm>
            <a:off x="6358059" y="1897924"/>
            <a:ext cx="5328591" cy="423141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a:cxnSpLocks/>
          </p:cNvCxnSpPr>
          <p:nvPr userDrawn="1"/>
        </p:nvCxnSpPr>
        <p:spPr>
          <a:xfrm>
            <a:off x="6022713" y="1449388"/>
            <a:ext cx="0" cy="4679949"/>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0690AA-22AB-43BE-82E3-4352A408EF06}"/>
              </a:ext>
            </a:extLst>
          </p:cNvPr>
          <p:cNvSpPr>
            <a:spLocks noGrp="1"/>
          </p:cNvSpPr>
          <p:nvPr>
            <p:ph type="body" sz="quarter" idx="15" hasCustomPrompt="1"/>
          </p:nvPr>
        </p:nvSpPr>
        <p:spPr>
          <a:xfrm>
            <a:off x="358776" y="1463379"/>
            <a:ext cx="5328000" cy="343161"/>
          </a:xfrm>
        </p:spPr>
        <p:txBody>
          <a:bodyPr vert="horz" lIns="0" tIns="0" rIns="0" bIns="0" rtlCol="0">
            <a:noAutofit/>
          </a:bodyPr>
          <a:lstStyle>
            <a:lvl1pPr>
              <a:defRPr lang="en-GB" sz="1800" b="1"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title</a:t>
            </a:r>
            <a:endParaRPr lang="en-GB" dirty="0"/>
          </a:p>
        </p:txBody>
      </p:sp>
      <p:sp>
        <p:nvSpPr>
          <p:cNvPr id="11" name="Text Placeholder 9">
            <a:extLst>
              <a:ext uri="{FF2B5EF4-FFF2-40B4-BE49-F238E27FC236}">
                <a16:creationId xmlns:a16="http://schemas.microsoft.com/office/drawing/2014/main" id="{29321681-CA4A-4D99-BB69-D603568A6CBB}"/>
              </a:ext>
            </a:extLst>
          </p:cNvPr>
          <p:cNvSpPr>
            <a:spLocks noGrp="1"/>
          </p:cNvSpPr>
          <p:nvPr>
            <p:ph type="body" sz="quarter" idx="16" hasCustomPrompt="1"/>
          </p:nvPr>
        </p:nvSpPr>
        <p:spPr>
          <a:xfrm>
            <a:off x="6358059" y="1463379"/>
            <a:ext cx="5328000" cy="343161"/>
          </a:xfrm>
        </p:spPr>
        <p:txBody>
          <a:bodyPr vert="horz" lIns="0" tIns="0" rIns="0" bIns="0" rtlCol="0">
            <a:noAutofit/>
          </a:bodyPr>
          <a:lstStyle>
            <a:lvl1pPr>
              <a:defRPr lang="en-GB" sz="1800" b="1"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title</a:t>
            </a:r>
            <a:endParaRPr lang="en-GB" dirty="0"/>
          </a:p>
        </p:txBody>
      </p:sp>
    </p:spTree>
    <p:extLst>
      <p:ext uri="{BB962C8B-B14F-4D97-AF65-F5344CB8AC3E}">
        <p14:creationId xmlns:p14="http://schemas.microsoft.com/office/powerpoint/2010/main" val="19881122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subtitle &amp; 2 content with titles &amp; divi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lIns="0" tIns="0" rIns="0" bIns="0">
            <a:noAutofit/>
          </a:bodyPr>
          <a:lstStyle>
            <a:lvl1pPr marL="0" indent="0">
              <a:buFont typeface="Arial" panose="020B0604020202020204" pitchFamily="34" charset="0"/>
              <a:buNone/>
              <a:defRPr sz="2000">
                <a:latin typeface="Arial" panose="020B0604020202020204" pitchFamily="34" charset="0"/>
                <a:cs typeface="Arial" panose="020B0604020202020204" pitchFamily="34" charset="0"/>
              </a:defRPr>
            </a:lvl1pPr>
          </a:lstStyle>
          <a:p>
            <a:pPr lvl="0"/>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6" y="2008094"/>
            <a:ext cx="5328591" cy="412124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8" name="Content Placeholder 4">
            <a:extLst>
              <a:ext uri="{FF2B5EF4-FFF2-40B4-BE49-F238E27FC236}">
                <a16:creationId xmlns:a16="http://schemas.microsoft.com/office/drawing/2014/main" id="{FB985924-B690-4F6B-A059-A56784949324}"/>
              </a:ext>
            </a:extLst>
          </p:cNvPr>
          <p:cNvSpPr>
            <a:spLocks noGrp="1"/>
          </p:cNvSpPr>
          <p:nvPr>
            <p:ph sz="quarter" idx="12" hasCustomPrompt="1"/>
          </p:nvPr>
        </p:nvSpPr>
        <p:spPr>
          <a:xfrm>
            <a:off x="6358059" y="2008094"/>
            <a:ext cx="5328591" cy="412124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6" name="Straight Connector 5">
            <a:extLst>
              <a:ext uri="{FF2B5EF4-FFF2-40B4-BE49-F238E27FC236}">
                <a16:creationId xmlns:a16="http://schemas.microsoft.com/office/drawing/2014/main" id="{8DFD8DC6-333F-4D12-B2B1-E0CC8E63A54F}"/>
              </a:ext>
            </a:extLst>
          </p:cNvPr>
          <p:cNvCxnSpPr/>
          <p:nvPr userDrawn="1"/>
        </p:nvCxnSpPr>
        <p:spPr>
          <a:xfrm>
            <a:off x="6022713"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0690AA-22AB-43BE-82E3-4352A408EF06}"/>
              </a:ext>
            </a:extLst>
          </p:cNvPr>
          <p:cNvSpPr>
            <a:spLocks noGrp="1"/>
          </p:cNvSpPr>
          <p:nvPr>
            <p:ph type="body" sz="quarter" idx="15" hasCustomPrompt="1"/>
          </p:nvPr>
        </p:nvSpPr>
        <p:spPr>
          <a:xfrm>
            <a:off x="358776" y="1628775"/>
            <a:ext cx="5328000" cy="343161"/>
          </a:xfrm>
        </p:spPr>
        <p:txBody>
          <a:bodyPr vert="horz" lIns="0" tIns="0" rIns="0" bIns="0" rtlCol="0">
            <a:noAutofit/>
          </a:bodyPr>
          <a:lstStyle>
            <a:lvl1pPr>
              <a:defRPr lang="en-GB" sz="1800" b="1"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title</a:t>
            </a:r>
            <a:endParaRPr lang="en-GB" dirty="0"/>
          </a:p>
        </p:txBody>
      </p:sp>
      <p:sp>
        <p:nvSpPr>
          <p:cNvPr id="11" name="Text Placeholder 9">
            <a:extLst>
              <a:ext uri="{FF2B5EF4-FFF2-40B4-BE49-F238E27FC236}">
                <a16:creationId xmlns:a16="http://schemas.microsoft.com/office/drawing/2014/main" id="{29321681-CA4A-4D99-BB69-D603568A6CBB}"/>
              </a:ext>
            </a:extLst>
          </p:cNvPr>
          <p:cNvSpPr>
            <a:spLocks noGrp="1"/>
          </p:cNvSpPr>
          <p:nvPr>
            <p:ph type="body" sz="quarter" idx="16" hasCustomPrompt="1"/>
          </p:nvPr>
        </p:nvSpPr>
        <p:spPr>
          <a:xfrm>
            <a:off x="6358059" y="1628775"/>
            <a:ext cx="5328000" cy="343161"/>
          </a:xfrm>
        </p:spPr>
        <p:txBody>
          <a:bodyPr vert="horz" lIns="0" tIns="0" rIns="0" bIns="0" rtlCol="0">
            <a:noAutofit/>
          </a:bodyPr>
          <a:lstStyle>
            <a:lvl1pPr>
              <a:defRPr lang="en-GB" sz="1800" b="1"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title</a:t>
            </a:r>
            <a:endParaRPr lang="en-GB" dirty="0"/>
          </a:p>
        </p:txBody>
      </p:sp>
    </p:spTree>
    <p:extLst>
      <p:ext uri="{BB962C8B-B14F-4D97-AF65-F5344CB8AC3E}">
        <p14:creationId xmlns:p14="http://schemas.microsoft.com/office/powerpoint/2010/main" val="6365298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9" name="Content Placeholder 4">
            <a:extLst>
              <a:ext uri="{FF2B5EF4-FFF2-40B4-BE49-F238E27FC236}">
                <a16:creationId xmlns:a16="http://schemas.microsoft.com/office/drawing/2014/main" id="{51856C50-B020-4008-B65A-11A3AB5CAC31}"/>
              </a:ext>
            </a:extLst>
          </p:cNvPr>
          <p:cNvSpPr>
            <a:spLocks noGrp="1"/>
          </p:cNvSpPr>
          <p:nvPr>
            <p:ph sz="quarter" idx="12" hasCustomPrompt="1"/>
          </p:nvPr>
        </p:nvSpPr>
        <p:spPr>
          <a:xfrm>
            <a:off x="4267793"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0" name="Content Placeholder 4">
            <a:extLst>
              <a:ext uri="{FF2B5EF4-FFF2-40B4-BE49-F238E27FC236}">
                <a16:creationId xmlns:a16="http://schemas.microsoft.com/office/drawing/2014/main" id="{FFA9709D-8056-4926-A2FF-317C8EA457A4}"/>
              </a:ext>
            </a:extLst>
          </p:cNvPr>
          <p:cNvSpPr>
            <a:spLocks noGrp="1"/>
          </p:cNvSpPr>
          <p:nvPr>
            <p:ph sz="quarter" idx="13" hasCustomPrompt="1"/>
          </p:nvPr>
        </p:nvSpPr>
        <p:spPr>
          <a:xfrm>
            <a:off x="8176811"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Tree>
    <p:extLst>
      <p:ext uri="{BB962C8B-B14F-4D97-AF65-F5344CB8AC3E}">
        <p14:creationId xmlns:p14="http://schemas.microsoft.com/office/powerpoint/2010/main" val="3956537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628773"/>
            <a:ext cx="3519888" cy="450056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628775"/>
            <a:ext cx="7518400" cy="4500563"/>
          </a:xfrm>
          <a:solidFill>
            <a:schemeClr val="bg2">
              <a:lumMod val="95000"/>
            </a:schemeClr>
          </a:solidFill>
        </p:spPr>
        <p:txBody>
          <a:bodyPr/>
          <a:lstStyle>
            <a:lvl1pPr marL="0" indent="0">
              <a:buNone/>
              <a:defRPr sz="1600"/>
            </a:lvl1pPr>
          </a:lstStyle>
          <a:p>
            <a:r>
              <a:rPr lang="en-GB" dirty="0"/>
              <a:t>Add table</a:t>
            </a:r>
          </a:p>
        </p:txBody>
      </p:sp>
    </p:spTree>
    <p:extLst>
      <p:ext uri="{BB962C8B-B14F-4D97-AF65-F5344CB8AC3E}">
        <p14:creationId xmlns:p14="http://schemas.microsoft.com/office/powerpoint/2010/main" val="38441019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358774" y="1628775"/>
            <a:ext cx="11337926" cy="4500563"/>
          </a:xfrm>
          <a:solidFill>
            <a:schemeClr val="bg2">
              <a:lumMod val="95000"/>
            </a:schemeClr>
          </a:solidFill>
        </p:spPr>
        <p:txBody>
          <a:bodyPr/>
          <a:lstStyle>
            <a:lvl1pPr marL="0" indent="0">
              <a:buNone/>
              <a:defRPr sz="1600"/>
            </a:lvl1pPr>
          </a:lstStyle>
          <a:p>
            <a:r>
              <a:rPr lang="en-GB" dirty="0"/>
              <a:t>Add table</a:t>
            </a:r>
          </a:p>
        </p:txBody>
      </p:sp>
    </p:spTree>
    <p:extLst>
      <p:ext uri="{BB962C8B-B14F-4D97-AF65-F5344CB8AC3E}">
        <p14:creationId xmlns:p14="http://schemas.microsoft.com/office/powerpoint/2010/main" val="1403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lcome on whit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3428CF-B158-4BBE-BBB6-25EEAEE04240}"/>
              </a:ext>
            </a:extLst>
          </p:cNvPr>
          <p:cNvPicPr>
            <a:picLocks noChangeAspect="1"/>
          </p:cNvPicPr>
          <p:nvPr userDrawn="1"/>
        </p:nvPicPr>
        <p:blipFill>
          <a:blip r:embed="rId2"/>
          <a:stretch>
            <a:fillRect/>
          </a:stretch>
        </p:blipFill>
        <p:spPr>
          <a:xfrm>
            <a:off x="1772156" y="1022790"/>
            <a:ext cx="8647689" cy="4812420"/>
          </a:xfrm>
          <a:prstGeom prst="rect">
            <a:avLst/>
          </a:prstGeom>
        </p:spPr>
      </p:pic>
      <p:sp>
        <p:nvSpPr>
          <p:cNvPr id="28" name="Text Placeholder 5">
            <a:extLst>
              <a:ext uri="{FF2B5EF4-FFF2-40B4-BE49-F238E27FC236}">
                <a16:creationId xmlns:a16="http://schemas.microsoft.com/office/drawing/2014/main" id="{FA5E02CB-C8D8-4B09-9213-EAFF4F051606}"/>
              </a:ext>
            </a:extLst>
          </p:cNvPr>
          <p:cNvSpPr>
            <a:spLocks noGrp="1"/>
          </p:cNvSpPr>
          <p:nvPr>
            <p:ph type="body" sz="quarter" idx="10" hasCustomPrompt="1"/>
          </p:nvPr>
        </p:nvSpPr>
        <p:spPr>
          <a:xfrm>
            <a:off x="1323037" y="6129338"/>
            <a:ext cx="7166539" cy="381001"/>
          </a:xfrm>
          <a:noFill/>
        </p:spPr>
        <p:txBody>
          <a:bodyPr wrap="square" lIns="0" tIns="0" rIns="0" bIns="0" rtlCol="0" anchor="t">
            <a:noAutofit/>
          </a:bodyPr>
          <a:lstStyle>
            <a:lvl1pPr marL="0" indent="0">
              <a:buNone/>
              <a:defRPr lang="en-US" sz="850" b="0" smtClean="0">
                <a:solidFill>
                  <a:schemeClr val="accent1"/>
                </a:solidFill>
                <a:latin typeface="Arial" panose="020B0604020202020204" pitchFamily="34" charset="0"/>
                <a:cs typeface="Arial" panose="020B0604020202020204" pitchFamily="34" charset="0"/>
              </a:defRPr>
            </a:lvl1pPr>
            <a:lvl2pPr>
              <a:defRPr lang="en-US" sz="1800" smtClean="0">
                <a:solidFill>
                  <a:schemeClr val="tx1"/>
                </a:solidFill>
                <a:cs typeface="+mn-cs"/>
              </a:defRPr>
            </a:lvl2pPr>
            <a:lvl3pPr>
              <a:defRPr lang="en-US" sz="1800" smtClean="0">
                <a:solidFill>
                  <a:schemeClr val="tx1"/>
                </a:solidFill>
                <a:cs typeface="+mn-cs"/>
              </a:defRPr>
            </a:lvl3pPr>
            <a:lvl4pPr>
              <a:defRPr lang="en-US" sz="1800" smtClean="0">
                <a:solidFill>
                  <a:schemeClr val="tx1"/>
                </a:solidFill>
                <a:cs typeface="+mn-cs"/>
              </a:defRPr>
            </a:lvl4pPr>
            <a:lvl5pPr>
              <a:defRPr lang="en-GB" sz="1800">
                <a:solidFill>
                  <a:schemeClr val="tx1"/>
                </a:solidFill>
                <a:cs typeface="+mn-cs"/>
              </a:defRPr>
            </a:lvl5pPr>
          </a:lstStyle>
          <a:p>
            <a:pPr marL="228600" marR="0" lvl="0" indent="-228600" fontAlgn="auto">
              <a:spcAft>
                <a:spcPts val="0"/>
              </a:spcAft>
              <a:buClrTx/>
              <a:buSzTx/>
              <a:tabLst/>
            </a:pPr>
            <a:r>
              <a:rPr lang="en-GB" dirty="0"/>
              <a:t>[Add company classification and regulatory details] </a:t>
            </a:r>
          </a:p>
        </p:txBody>
      </p:sp>
    </p:spTree>
    <p:extLst>
      <p:ext uri="{BB962C8B-B14F-4D97-AF65-F5344CB8AC3E}">
        <p14:creationId xmlns:p14="http://schemas.microsoft.com/office/powerpoint/2010/main" val="2116080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9" name="Content Placeholder 4">
            <a:extLst>
              <a:ext uri="{FF2B5EF4-FFF2-40B4-BE49-F238E27FC236}">
                <a16:creationId xmlns:a16="http://schemas.microsoft.com/office/drawing/2014/main" id="{51856C50-B020-4008-B65A-11A3AB5CAC31}"/>
              </a:ext>
            </a:extLst>
          </p:cNvPr>
          <p:cNvSpPr>
            <a:spLocks noGrp="1"/>
          </p:cNvSpPr>
          <p:nvPr>
            <p:ph sz="quarter" idx="12" hasCustomPrompt="1"/>
          </p:nvPr>
        </p:nvSpPr>
        <p:spPr>
          <a:xfrm>
            <a:off x="4267793"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0" name="Content Placeholder 4">
            <a:extLst>
              <a:ext uri="{FF2B5EF4-FFF2-40B4-BE49-F238E27FC236}">
                <a16:creationId xmlns:a16="http://schemas.microsoft.com/office/drawing/2014/main" id="{FFA9709D-8056-4926-A2FF-317C8EA457A4}"/>
              </a:ext>
            </a:extLst>
          </p:cNvPr>
          <p:cNvSpPr>
            <a:spLocks noGrp="1"/>
          </p:cNvSpPr>
          <p:nvPr>
            <p:ph sz="quarter" idx="13" hasCustomPrompt="1"/>
          </p:nvPr>
        </p:nvSpPr>
        <p:spPr>
          <a:xfrm>
            <a:off x="8176811" y="1628773"/>
            <a:ext cx="3519888" cy="4500563"/>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11" name="Straight Connector 10">
            <a:extLst>
              <a:ext uri="{FF2B5EF4-FFF2-40B4-BE49-F238E27FC236}">
                <a16:creationId xmlns:a16="http://schemas.microsoft.com/office/drawing/2014/main" id="{9828F758-21A2-4FD1-860C-ECD2B79A8453}"/>
              </a:ext>
            </a:extLst>
          </p:cNvPr>
          <p:cNvCxnSpPr/>
          <p:nvPr userDrawn="1"/>
        </p:nvCxnSpPr>
        <p:spPr>
          <a:xfrm>
            <a:off x="4073229"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EDE509-68AA-40B1-9F83-E6D6304470E7}"/>
              </a:ext>
            </a:extLst>
          </p:cNvPr>
          <p:cNvCxnSpPr/>
          <p:nvPr userDrawn="1"/>
        </p:nvCxnSpPr>
        <p:spPr>
          <a:xfrm>
            <a:off x="7982246"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6093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titles &amp;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4" name="Text Placeholder 3">
            <a:extLst>
              <a:ext uri="{FF2B5EF4-FFF2-40B4-BE49-F238E27FC236}">
                <a16:creationId xmlns:a16="http://schemas.microsoft.com/office/drawing/2014/main" id="{815D3A4F-C11A-480D-B249-1B3A0A517FC3}"/>
              </a:ext>
            </a:extLst>
          </p:cNvPr>
          <p:cNvSpPr>
            <a:spLocks noGrp="1"/>
          </p:cNvSpPr>
          <p:nvPr>
            <p:ph type="body" sz="quarter" idx="10" hasCustomPrompt="1"/>
          </p:nvPr>
        </p:nvSpPr>
        <p:spPr>
          <a:xfrm>
            <a:off x="358774" y="1213249"/>
            <a:ext cx="11337924" cy="343161"/>
          </a:xfrm>
        </p:spPr>
        <p:txBody>
          <a:bodyPr vert="horz" lIns="0" tIns="0" rIns="0" bIns="0" rtlCol="0">
            <a:noAutofit/>
          </a:bodyPr>
          <a:lstStyle>
            <a:lvl1pPr>
              <a:defRPr lang="en-GB" sz="2000" dirty="0">
                <a:latin typeface="Arial" panose="020B0604020202020204" pitchFamily="34" charset="0"/>
                <a:cs typeface="Arial" panose="020B0604020202020204" pitchFamily="34" charset="0"/>
              </a:defRPr>
            </a:lvl1pPr>
          </a:lstStyle>
          <a:p>
            <a:pPr marL="0" lvl="0" indent="0">
              <a:lnSpc>
                <a:spcPct val="100000"/>
              </a:lnSpc>
              <a:spcAft>
                <a:spcPts val="0"/>
              </a:spcAft>
              <a:buNone/>
            </a:pPr>
            <a:r>
              <a:rPr lang="en-US" dirty="0"/>
              <a:t>Add subtitle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2044301"/>
            <a:ext cx="3519888" cy="4085035"/>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9" name="Content Placeholder 4">
            <a:extLst>
              <a:ext uri="{FF2B5EF4-FFF2-40B4-BE49-F238E27FC236}">
                <a16:creationId xmlns:a16="http://schemas.microsoft.com/office/drawing/2014/main" id="{51856C50-B020-4008-B65A-11A3AB5CAC31}"/>
              </a:ext>
            </a:extLst>
          </p:cNvPr>
          <p:cNvSpPr>
            <a:spLocks noGrp="1"/>
          </p:cNvSpPr>
          <p:nvPr>
            <p:ph sz="quarter" idx="12" hasCustomPrompt="1"/>
          </p:nvPr>
        </p:nvSpPr>
        <p:spPr>
          <a:xfrm>
            <a:off x="4267793" y="2044301"/>
            <a:ext cx="3519888" cy="4085035"/>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0" name="Content Placeholder 4">
            <a:extLst>
              <a:ext uri="{FF2B5EF4-FFF2-40B4-BE49-F238E27FC236}">
                <a16:creationId xmlns:a16="http://schemas.microsoft.com/office/drawing/2014/main" id="{FFA9709D-8056-4926-A2FF-317C8EA457A4}"/>
              </a:ext>
            </a:extLst>
          </p:cNvPr>
          <p:cNvSpPr>
            <a:spLocks noGrp="1"/>
          </p:cNvSpPr>
          <p:nvPr>
            <p:ph sz="quarter" idx="13" hasCustomPrompt="1"/>
          </p:nvPr>
        </p:nvSpPr>
        <p:spPr>
          <a:xfrm>
            <a:off x="8176811" y="2044301"/>
            <a:ext cx="3519888" cy="4085035"/>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11" name="Straight Connector 10">
            <a:extLst>
              <a:ext uri="{FF2B5EF4-FFF2-40B4-BE49-F238E27FC236}">
                <a16:creationId xmlns:a16="http://schemas.microsoft.com/office/drawing/2014/main" id="{9828F758-21A2-4FD1-860C-ECD2B79A8453}"/>
              </a:ext>
            </a:extLst>
          </p:cNvPr>
          <p:cNvCxnSpPr/>
          <p:nvPr userDrawn="1"/>
        </p:nvCxnSpPr>
        <p:spPr>
          <a:xfrm>
            <a:off x="4073229"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EDE509-68AA-40B1-9F83-E6D6304470E7}"/>
              </a:ext>
            </a:extLst>
          </p:cNvPr>
          <p:cNvCxnSpPr/>
          <p:nvPr userDrawn="1"/>
        </p:nvCxnSpPr>
        <p:spPr>
          <a:xfrm>
            <a:off x="7982246" y="1628775"/>
            <a:ext cx="0" cy="4500562"/>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F999E87B-8E6F-4BBA-94A0-ACEF604C30C3}"/>
              </a:ext>
            </a:extLst>
          </p:cNvPr>
          <p:cNvSpPr>
            <a:spLocks noGrp="1"/>
          </p:cNvSpPr>
          <p:nvPr>
            <p:ph type="body" sz="quarter" idx="15" hasCustomPrompt="1"/>
          </p:nvPr>
        </p:nvSpPr>
        <p:spPr>
          <a:xfrm>
            <a:off x="358776" y="1628775"/>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
        <p:nvSpPr>
          <p:cNvPr id="14" name="Text Placeholder 9">
            <a:extLst>
              <a:ext uri="{FF2B5EF4-FFF2-40B4-BE49-F238E27FC236}">
                <a16:creationId xmlns:a16="http://schemas.microsoft.com/office/drawing/2014/main" id="{B3B6B689-B2B2-4A64-8AAA-E2BB252A0B6C}"/>
              </a:ext>
            </a:extLst>
          </p:cNvPr>
          <p:cNvSpPr>
            <a:spLocks noGrp="1"/>
          </p:cNvSpPr>
          <p:nvPr>
            <p:ph type="body" sz="quarter" idx="16" hasCustomPrompt="1"/>
          </p:nvPr>
        </p:nvSpPr>
        <p:spPr>
          <a:xfrm>
            <a:off x="4267793" y="1628775"/>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
        <p:nvSpPr>
          <p:cNvPr id="15" name="Text Placeholder 9">
            <a:extLst>
              <a:ext uri="{FF2B5EF4-FFF2-40B4-BE49-F238E27FC236}">
                <a16:creationId xmlns:a16="http://schemas.microsoft.com/office/drawing/2014/main" id="{55C9CD3A-13C5-448A-B371-53B3D9B2280B}"/>
              </a:ext>
            </a:extLst>
          </p:cNvPr>
          <p:cNvSpPr>
            <a:spLocks noGrp="1"/>
          </p:cNvSpPr>
          <p:nvPr>
            <p:ph type="body" sz="quarter" idx="17" hasCustomPrompt="1"/>
          </p:nvPr>
        </p:nvSpPr>
        <p:spPr>
          <a:xfrm>
            <a:off x="8176811" y="1628775"/>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Tree>
    <p:extLst>
      <p:ext uri="{BB962C8B-B14F-4D97-AF65-F5344CB8AC3E}">
        <p14:creationId xmlns:p14="http://schemas.microsoft.com/office/powerpoint/2010/main" val="1873104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3 content with titles &amp; dividing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358774" y="445811"/>
            <a:ext cx="11337925" cy="710639"/>
          </a:xfrm>
        </p:spPr>
        <p:txBody>
          <a:bodyPr anchor="b"/>
          <a:lstStyle>
            <a:lvl1pPr>
              <a:defRPr/>
            </a:lvl1pPr>
          </a:lstStyle>
          <a:p>
            <a:r>
              <a:rPr lang="en-US" dirty="0"/>
              <a:t>Add title</a:t>
            </a:r>
            <a:endParaRPr lang="en-GB" dirty="0"/>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58777" y="1912097"/>
            <a:ext cx="3519888" cy="4217240"/>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9" name="Content Placeholder 4">
            <a:extLst>
              <a:ext uri="{FF2B5EF4-FFF2-40B4-BE49-F238E27FC236}">
                <a16:creationId xmlns:a16="http://schemas.microsoft.com/office/drawing/2014/main" id="{51856C50-B020-4008-B65A-11A3AB5CAC31}"/>
              </a:ext>
            </a:extLst>
          </p:cNvPr>
          <p:cNvSpPr>
            <a:spLocks noGrp="1"/>
          </p:cNvSpPr>
          <p:nvPr>
            <p:ph sz="quarter" idx="12" hasCustomPrompt="1"/>
          </p:nvPr>
        </p:nvSpPr>
        <p:spPr>
          <a:xfrm>
            <a:off x="4267793" y="1912097"/>
            <a:ext cx="3519888" cy="4217240"/>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sp>
        <p:nvSpPr>
          <p:cNvPr id="10" name="Content Placeholder 4">
            <a:extLst>
              <a:ext uri="{FF2B5EF4-FFF2-40B4-BE49-F238E27FC236}">
                <a16:creationId xmlns:a16="http://schemas.microsoft.com/office/drawing/2014/main" id="{FFA9709D-8056-4926-A2FF-317C8EA457A4}"/>
              </a:ext>
            </a:extLst>
          </p:cNvPr>
          <p:cNvSpPr>
            <a:spLocks noGrp="1"/>
          </p:cNvSpPr>
          <p:nvPr>
            <p:ph sz="quarter" idx="13" hasCustomPrompt="1"/>
          </p:nvPr>
        </p:nvSpPr>
        <p:spPr>
          <a:xfrm>
            <a:off x="8176811" y="1912097"/>
            <a:ext cx="3519888" cy="4217240"/>
          </a:xfrm>
        </p:spPr>
        <p:txBody>
          <a:bodyPr vert="horz" lIns="0" tIns="0" rIns="0" bIns="0" rtlCol="0">
            <a:noAutofit/>
          </a:bodyPr>
          <a:lstStyle>
            <a:lvl1pPr>
              <a:defRPr lang="en-US" sz="1600" dirty="0"/>
            </a:lvl1pPr>
            <a:lvl2pPr>
              <a:defRPr lang="en-US" sz="1600" dirty="0"/>
            </a:lvl2pPr>
            <a:lvl3pPr>
              <a:defRPr lang="en-US" sz="1600" dirty="0"/>
            </a:lvl3pPr>
            <a:lvl4pPr>
              <a:defRPr lang="en-US" sz="1600" dirty="0"/>
            </a:lvl4pPr>
            <a:lvl5pPr>
              <a:defRPr lang="en-GB" sz="1600" dirty="0"/>
            </a:lvl5pPr>
          </a:lstStyle>
          <a:p>
            <a:pPr lvl="0">
              <a:lnSpc>
                <a:spcPct val="120000"/>
              </a:lnSpc>
              <a:spcAft>
                <a:spcPts val="600"/>
              </a:spcAft>
            </a:pPr>
            <a:r>
              <a:rPr lang="en-US" dirty="0"/>
              <a:t>Add first level body copy</a:t>
            </a:r>
          </a:p>
          <a:p>
            <a:pPr lvl="1">
              <a:lnSpc>
                <a:spcPct val="120000"/>
              </a:lnSpc>
              <a:spcAft>
                <a:spcPts val="600"/>
              </a:spcAft>
            </a:pPr>
            <a:r>
              <a:rPr lang="en-US" dirty="0"/>
              <a:t>Second level</a:t>
            </a:r>
          </a:p>
          <a:p>
            <a:pPr lvl="2">
              <a:lnSpc>
                <a:spcPct val="120000"/>
              </a:lnSpc>
              <a:spcAft>
                <a:spcPts val="600"/>
              </a:spcAft>
            </a:pPr>
            <a:r>
              <a:rPr lang="en-US" dirty="0"/>
              <a:t>Third level</a:t>
            </a:r>
          </a:p>
          <a:p>
            <a:pPr lvl="3">
              <a:lnSpc>
                <a:spcPct val="120000"/>
              </a:lnSpc>
              <a:spcAft>
                <a:spcPts val="600"/>
              </a:spcAft>
            </a:pPr>
            <a:r>
              <a:rPr lang="en-US" dirty="0"/>
              <a:t>Fourth level</a:t>
            </a:r>
          </a:p>
          <a:p>
            <a:pPr lvl="4">
              <a:lnSpc>
                <a:spcPct val="120000"/>
              </a:lnSpc>
              <a:spcAft>
                <a:spcPts val="600"/>
              </a:spcAft>
            </a:pPr>
            <a:r>
              <a:rPr lang="en-US" dirty="0"/>
              <a:t>Fifth level</a:t>
            </a:r>
            <a:endParaRPr lang="en-GB" dirty="0"/>
          </a:p>
        </p:txBody>
      </p:sp>
      <p:cxnSp>
        <p:nvCxnSpPr>
          <p:cNvPr id="11" name="Straight Connector 10">
            <a:extLst>
              <a:ext uri="{FF2B5EF4-FFF2-40B4-BE49-F238E27FC236}">
                <a16:creationId xmlns:a16="http://schemas.microsoft.com/office/drawing/2014/main" id="{9828F758-21A2-4FD1-860C-ECD2B79A8453}"/>
              </a:ext>
            </a:extLst>
          </p:cNvPr>
          <p:cNvCxnSpPr>
            <a:cxnSpLocks/>
          </p:cNvCxnSpPr>
          <p:nvPr userDrawn="1"/>
        </p:nvCxnSpPr>
        <p:spPr>
          <a:xfrm>
            <a:off x="4073229" y="1463520"/>
            <a:ext cx="0" cy="4665817"/>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EDE509-68AA-40B1-9F83-E6D6304470E7}"/>
              </a:ext>
            </a:extLst>
          </p:cNvPr>
          <p:cNvCxnSpPr>
            <a:cxnSpLocks/>
          </p:cNvCxnSpPr>
          <p:nvPr userDrawn="1"/>
        </p:nvCxnSpPr>
        <p:spPr>
          <a:xfrm>
            <a:off x="7982246" y="1463520"/>
            <a:ext cx="0" cy="4665817"/>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F999E87B-8E6F-4BBA-94A0-ACEF604C30C3}"/>
              </a:ext>
            </a:extLst>
          </p:cNvPr>
          <p:cNvSpPr>
            <a:spLocks noGrp="1"/>
          </p:cNvSpPr>
          <p:nvPr>
            <p:ph type="body" sz="quarter" idx="15" hasCustomPrompt="1"/>
          </p:nvPr>
        </p:nvSpPr>
        <p:spPr>
          <a:xfrm>
            <a:off x="358776" y="1463520"/>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
        <p:nvSpPr>
          <p:cNvPr id="14" name="Text Placeholder 9">
            <a:extLst>
              <a:ext uri="{FF2B5EF4-FFF2-40B4-BE49-F238E27FC236}">
                <a16:creationId xmlns:a16="http://schemas.microsoft.com/office/drawing/2014/main" id="{B3B6B689-B2B2-4A64-8AAA-E2BB252A0B6C}"/>
              </a:ext>
            </a:extLst>
          </p:cNvPr>
          <p:cNvSpPr>
            <a:spLocks noGrp="1"/>
          </p:cNvSpPr>
          <p:nvPr>
            <p:ph type="body" sz="quarter" idx="16" hasCustomPrompt="1"/>
          </p:nvPr>
        </p:nvSpPr>
        <p:spPr>
          <a:xfrm>
            <a:off x="4267793" y="1463520"/>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
        <p:nvSpPr>
          <p:cNvPr id="15" name="Text Placeholder 9">
            <a:extLst>
              <a:ext uri="{FF2B5EF4-FFF2-40B4-BE49-F238E27FC236}">
                <a16:creationId xmlns:a16="http://schemas.microsoft.com/office/drawing/2014/main" id="{55C9CD3A-13C5-448A-B371-53B3D9B2280B}"/>
              </a:ext>
            </a:extLst>
          </p:cNvPr>
          <p:cNvSpPr>
            <a:spLocks noGrp="1"/>
          </p:cNvSpPr>
          <p:nvPr>
            <p:ph type="body" sz="quarter" idx="17" hasCustomPrompt="1"/>
          </p:nvPr>
        </p:nvSpPr>
        <p:spPr>
          <a:xfrm>
            <a:off x="8176811" y="1463520"/>
            <a:ext cx="3519887" cy="343161"/>
          </a:xfrm>
        </p:spPr>
        <p:txBody>
          <a:bodyPr vert="horz" lIns="0" tIns="0" rIns="0" bIns="0" rtlCol="0">
            <a:noAutofit/>
          </a:bodyPr>
          <a:lstStyle>
            <a:lvl1pPr marL="0" indent="0">
              <a:buFont typeface="Arial" panose="020B0604020202020204" pitchFamily="34" charset="0"/>
              <a:buNone/>
              <a:defRPr lang="en-US" sz="1800" b="1" smtClean="0">
                <a:solidFill>
                  <a:schemeClr val="tx2"/>
                </a:solidFill>
                <a:latin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dirty="0"/>
              <a:t>Add title</a:t>
            </a:r>
            <a:endParaRPr lang="en-GB" dirty="0"/>
          </a:p>
        </p:txBody>
      </p:sp>
    </p:spTree>
    <p:extLst>
      <p:ext uri="{BB962C8B-B14F-4D97-AF65-F5344CB8AC3E}">
        <p14:creationId xmlns:p14="http://schemas.microsoft.com/office/powerpoint/2010/main" val="39774044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theme" Target="../theme/theme2.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8" Type="http://schemas.openxmlformats.org/officeDocument/2006/relationships/slideLayout" Target="../slideLayouts/slideLayout59.xml"/><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358775" y="365126"/>
            <a:ext cx="11337925" cy="710639"/>
          </a:xfrm>
          <a:prstGeom prst="rect">
            <a:avLst/>
          </a:prstGeom>
        </p:spPr>
        <p:txBody>
          <a:bodyPr vert="horz" lIns="0" tIns="45720" rIns="91440" bIns="45720" rtlCol="0" anchor="ctr">
            <a:noAutofit/>
          </a:bodyPr>
          <a:lstStyle/>
          <a:p>
            <a:r>
              <a:rPr lang="en-US" dirty="0"/>
              <a:t>Add title</a:t>
            </a:r>
            <a:endParaRPr lang="en-GB" dirty="0"/>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349811" y="1520825"/>
            <a:ext cx="11337925" cy="4608513"/>
          </a:xfrm>
          <a:prstGeom prst="rect">
            <a:avLst/>
          </a:prstGeom>
        </p:spPr>
        <p:txBody>
          <a:bodyPr vert="horz" lIns="91440" tIns="45720" rIns="91440" bIns="45720" rtlCol="0">
            <a:norm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0" name="Group 29">
            <a:extLst>
              <a:ext uri="{FF2B5EF4-FFF2-40B4-BE49-F238E27FC236}">
                <a16:creationId xmlns:a16="http://schemas.microsoft.com/office/drawing/2014/main" id="{BE94BDCA-2536-4B88-8AFF-EA9D29B02A90}"/>
              </a:ext>
            </a:extLst>
          </p:cNvPr>
          <p:cNvGrpSpPr/>
          <p:nvPr userDrawn="1"/>
        </p:nvGrpSpPr>
        <p:grpSpPr>
          <a:xfrm>
            <a:off x="12073965" y="-3096"/>
            <a:ext cx="127000" cy="6858000"/>
            <a:chOff x="12073965" y="-3096"/>
            <a:chExt cx="127000" cy="6096000"/>
          </a:xfrm>
        </p:grpSpPr>
        <p:sp>
          <p:nvSpPr>
            <p:cNvPr id="31" name="Freeform: Shape 30">
              <a:extLst>
                <a:ext uri="{FF2B5EF4-FFF2-40B4-BE49-F238E27FC236}">
                  <a16:creationId xmlns:a16="http://schemas.microsoft.com/office/drawing/2014/main" id="{4B2B01A8-CAAB-4518-BE09-E624D27BF026}"/>
                </a:ext>
              </a:extLst>
            </p:cNvPr>
            <p:cNvSpPr/>
            <p:nvPr/>
          </p:nvSpPr>
          <p:spPr>
            <a:xfrm>
              <a:off x="12073965" y="-3096"/>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dirty="0">
                <a:latin typeface="Arial" panose="020B0604020202020204" pitchFamily="34" charset="0"/>
              </a:endParaRPr>
            </a:p>
          </p:txBody>
        </p:sp>
        <p:sp>
          <p:nvSpPr>
            <p:cNvPr id="32" name="Freeform: Shape 31">
              <a:extLst>
                <a:ext uri="{FF2B5EF4-FFF2-40B4-BE49-F238E27FC236}">
                  <a16:creationId xmlns:a16="http://schemas.microsoft.com/office/drawing/2014/main" id="{74C9E94D-1565-4686-817D-23CABE0CC112}"/>
                </a:ext>
              </a:extLst>
            </p:cNvPr>
            <p:cNvSpPr/>
            <p:nvPr/>
          </p:nvSpPr>
          <p:spPr>
            <a:xfrm>
              <a:off x="12073965" y="75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dirty="0">
                <a:latin typeface="Arial" panose="020B0604020202020204" pitchFamily="34" charset="0"/>
              </a:endParaRPr>
            </a:p>
          </p:txBody>
        </p:sp>
        <p:sp>
          <p:nvSpPr>
            <p:cNvPr id="33" name="Freeform: Shape 32">
              <a:extLst>
                <a:ext uri="{FF2B5EF4-FFF2-40B4-BE49-F238E27FC236}">
                  <a16:creationId xmlns:a16="http://schemas.microsoft.com/office/drawing/2014/main" id="{F3F77BBD-1B5B-40D7-B1E5-6219BFE27FE2}"/>
                </a:ext>
              </a:extLst>
            </p:cNvPr>
            <p:cNvSpPr/>
            <p:nvPr/>
          </p:nvSpPr>
          <p:spPr>
            <a:xfrm>
              <a:off x="12073965" y="37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dirty="0">
                <a:latin typeface="Arial" panose="020B0604020202020204" pitchFamily="34" charset="0"/>
              </a:endParaRPr>
            </a:p>
          </p:txBody>
        </p:sp>
        <p:sp>
          <p:nvSpPr>
            <p:cNvPr id="34" name="Freeform: Shape 33">
              <a:extLst>
                <a:ext uri="{FF2B5EF4-FFF2-40B4-BE49-F238E27FC236}">
                  <a16:creationId xmlns:a16="http://schemas.microsoft.com/office/drawing/2014/main" id="{7D3D6627-0EFC-4C39-8842-444911AE6E29}"/>
                </a:ext>
              </a:extLst>
            </p:cNvPr>
            <p:cNvSpPr/>
            <p:nvPr/>
          </p:nvSpPr>
          <p:spPr>
            <a:xfrm>
              <a:off x="12073965" y="113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dirty="0">
                <a:latin typeface="Arial" panose="020B0604020202020204" pitchFamily="34" charset="0"/>
              </a:endParaRPr>
            </a:p>
          </p:txBody>
        </p:sp>
        <p:sp>
          <p:nvSpPr>
            <p:cNvPr id="35" name="Freeform: Shape 34">
              <a:extLst>
                <a:ext uri="{FF2B5EF4-FFF2-40B4-BE49-F238E27FC236}">
                  <a16:creationId xmlns:a16="http://schemas.microsoft.com/office/drawing/2014/main" id="{1D130F3B-87FD-4758-AA23-7FBE6A43346C}"/>
                </a:ext>
              </a:extLst>
            </p:cNvPr>
            <p:cNvSpPr/>
            <p:nvPr/>
          </p:nvSpPr>
          <p:spPr>
            <a:xfrm>
              <a:off x="12073965" y="3044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dirty="0">
                <a:latin typeface="Arial" panose="020B0604020202020204" pitchFamily="34" charset="0"/>
              </a:endParaRPr>
            </a:p>
          </p:txBody>
        </p:sp>
        <p:sp>
          <p:nvSpPr>
            <p:cNvPr id="36" name="Freeform: Shape 35">
              <a:extLst>
                <a:ext uri="{FF2B5EF4-FFF2-40B4-BE49-F238E27FC236}">
                  <a16:creationId xmlns:a16="http://schemas.microsoft.com/office/drawing/2014/main" id="{EA45E26C-FFD1-46EC-9E53-5CEC439ACAAE}"/>
                </a:ext>
              </a:extLst>
            </p:cNvPr>
            <p:cNvSpPr/>
            <p:nvPr/>
          </p:nvSpPr>
          <p:spPr>
            <a:xfrm>
              <a:off x="12073965" y="3806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dirty="0">
                <a:latin typeface="Arial" panose="020B0604020202020204" pitchFamily="34" charset="0"/>
              </a:endParaRPr>
            </a:p>
          </p:txBody>
        </p:sp>
        <p:sp>
          <p:nvSpPr>
            <p:cNvPr id="37" name="Freeform: Shape 36">
              <a:extLst>
                <a:ext uri="{FF2B5EF4-FFF2-40B4-BE49-F238E27FC236}">
                  <a16:creationId xmlns:a16="http://schemas.microsoft.com/office/drawing/2014/main" id="{A5A77EB6-9400-4B43-8D26-BBB55E581F43}"/>
                </a:ext>
              </a:extLst>
            </p:cNvPr>
            <p:cNvSpPr/>
            <p:nvPr/>
          </p:nvSpPr>
          <p:spPr>
            <a:xfrm>
              <a:off x="12073965" y="3425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dirty="0">
                <a:latin typeface="Arial" panose="020B0604020202020204" pitchFamily="34" charset="0"/>
              </a:endParaRPr>
            </a:p>
          </p:txBody>
        </p:sp>
        <p:sp>
          <p:nvSpPr>
            <p:cNvPr id="38" name="Freeform: Shape 37">
              <a:extLst>
                <a:ext uri="{FF2B5EF4-FFF2-40B4-BE49-F238E27FC236}">
                  <a16:creationId xmlns:a16="http://schemas.microsoft.com/office/drawing/2014/main" id="{7BA377B7-8223-4995-8D1F-E841F6641D53}"/>
                </a:ext>
              </a:extLst>
            </p:cNvPr>
            <p:cNvSpPr/>
            <p:nvPr/>
          </p:nvSpPr>
          <p:spPr>
            <a:xfrm>
              <a:off x="12073965" y="418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dirty="0">
                <a:latin typeface="Arial" panose="020B0604020202020204" pitchFamily="34" charset="0"/>
              </a:endParaRPr>
            </a:p>
          </p:txBody>
        </p:sp>
        <p:sp>
          <p:nvSpPr>
            <p:cNvPr id="39" name="Freeform: Shape 38">
              <a:extLst>
                <a:ext uri="{FF2B5EF4-FFF2-40B4-BE49-F238E27FC236}">
                  <a16:creationId xmlns:a16="http://schemas.microsoft.com/office/drawing/2014/main" id="{1F5CB352-51F4-416E-9843-2FDA2CDCFFD5}"/>
                </a:ext>
              </a:extLst>
            </p:cNvPr>
            <p:cNvSpPr/>
            <p:nvPr/>
          </p:nvSpPr>
          <p:spPr>
            <a:xfrm>
              <a:off x="12073965" y="152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BE172B"/>
            </a:solidFill>
            <a:ln w="6191" cap="flat">
              <a:noFill/>
              <a:prstDash val="solid"/>
              <a:miter/>
            </a:ln>
          </p:spPr>
          <p:txBody>
            <a:bodyPr rtlCol="0" anchor="ctr"/>
            <a:lstStyle/>
            <a:p>
              <a:endParaRPr lang="en-GB" dirty="0">
                <a:latin typeface="Arial" panose="020B0604020202020204" pitchFamily="34" charset="0"/>
              </a:endParaRPr>
            </a:p>
          </p:txBody>
        </p:sp>
        <p:sp>
          <p:nvSpPr>
            <p:cNvPr id="40" name="Freeform: Shape 39">
              <a:extLst>
                <a:ext uri="{FF2B5EF4-FFF2-40B4-BE49-F238E27FC236}">
                  <a16:creationId xmlns:a16="http://schemas.microsoft.com/office/drawing/2014/main" id="{864049F1-6F28-4BD5-A3F9-787894119F0C}"/>
                </a:ext>
              </a:extLst>
            </p:cNvPr>
            <p:cNvSpPr/>
            <p:nvPr/>
          </p:nvSpPr>
          <p:spPr>
            <a:xfrm>
              <a:off x="12073965" y="2282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F7721"/>
            </a:solidFill>
            <a:ln w="6191" cap="flat">
              <a:noFill/>
              <a:prstDash val="solid"/>
              <a:miter/>
            </a:ln>
          </p:spPr>
          <p:txBody>
            <a:bodyPr rtlCol="0" anchor="ctr"/>
            <a:lstStyle/>
            <a:p>
              <a:endParaRPr lang="en-GB" dirty="0">
                <a:latin typeface="Arial" panose="020B0604020202020204" pitchFamily="34" charset="0"/>
              </a:endParaRPr>
            </a:p>
          </p:txBody>
        </p:sp>
        <p:sp>
          <p:nvSpPr>
            <p:cNvPr id="41" name="Freeform: Shape 40">
              <a:extLst>
                <a:ext uri="{FF2B5EF4-FFF2-40B4-BE49-F238E27FC236}">
                  <a16:creationId xmlns:a16="http://schemas.microsoft.com/office/drawing/2014/main" id="{DBB56152-1B05-4C86-A657-63322BDB6C9C}"/>
                </a:ext>
              </a:extLst>
            </p:cNvPr>
            <p:cNvSpPr/>
            <p:nvPr/>
          </p:nvSpPr>
          <p:spPr>
            <a:xfrm>
              <a:off x="12073965" y="190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DC0A34"/>
            </a:solidFill>
            <a:ln w="6191" cap="flat">
              <a:noFill/>
              <a:prstDash val="solid"/>
              <a:miter/>
            </a:ln>
          </p:spPr>
          <p:txBody>
            <a:bodyPr rtlCol="0" anchor="ctr"/>
            <a:lstStyle/>
            <a:p>
              <a:endParaRPr lang="en-GB" dirty="0">
                <a:latin typeface="Arial" panose="020B0604020202020204" pitchFamily="34" charset="0"/>
              </a:endParaRPr>
            </a:p>
          </p:txBody>
        </p:sp>
        <p:sp>
          <p:nvSpPr>
            <p:cNvPr id="42" name="Freeform: Shape 41">
              <a:extLst>
                <a:ext uri="{FF2B5EF4-FFF2-40B4-BE49-F238E27FC236}">
                  <a16:creationId xmlns:a16="http://schemas.microsoft.com/office/drawing/2014/main" id="{767AB39A-DEC1-4733-932D-7B4E520D21F2}"/>
                </a:ext>
              </a:extLst>
            </p:cNvPr>
            <p:cNvSpPr/>
            <p:nvPr/>
          </p:nvSpPr>
          <p:spPr>
            <a:xfrm>
              <a:off x="12073965" y="2663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A5728"/>
            </a:solidFill>
            <a:ln w="6191" cap="flat">
              <a:noFill/>
              <a:prstDash val="solid"/>
              <a:miter/>
            </a:ln>
          </p:spPr>
          <p:txBody>
            <a:bodyPr rtlCol="0" anchor="ctr"/>
            <a:lstStyle/>
            <a:p>
              <a:endParaRPr lang="en-GB" dirty="0">
                <a:latin typeface="Arial" panose="020B0604020202020204" pitchFamily="34" charset="0"/>
              </a:endParaRPr>
            </a:p>
          </p:txBody>
        </p:sp>
        <p:sp>
          <p:nvSpPr>
            <p:cNvPr id="43" name="Freeform: Shape 42">
              <a:extLst>
                <a:ext uri="{FF2B5EF4-FFF2-40B4-BE49-F238E27FC236}">
                  <a16:creationId xmlns:a16="http://schemas.microsoft.com/office/drawing/2014/main" id="{474560DA-5BC7-4BD1-B373-279BD363DCCB}"/>
                </a:ext>
              </a:extLst>
            </p:cNvPr>
            <p:cNvSpPr/>
            <p:nvPr/>
          </p:nvSpPr>
          <p:spPr>
            <a:xfrm>
              <a:off x="12073965" y="456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88133E"/>
            </a:solidFill>
            <a:ln w="6191" cap="flat">
              <a:noFill/>
              <a:prstDash val="solid"/>
              <a:miter/>
            </a:ln>
          </p:spPr>
          <p:txBody>
            <a:bodyPr rtlCol="0" anchor="ctr"/>
            <a:lstStyle/>
            <a:p>
              <a:endParaRPr lang="en-GB" dirty="0">
                <a:latin typeface="Arial" panose="020B0604020202020204" pitchFamily="34" charset="0"/>
              </a:endParaRPr>
            </a:p>
          </p:txBody>
        </p:sp>
        <p:sp>
          <p:nvSpPr>
            <p:cNvPr id="44" name="Freeform: Shape 43">
              <a:extLst>
                <a:ext uri="{FF2B5EF4-FFF2-40B4-BE49-F238E27FC236}">
                  <a16:creationId xmlns:a16="http://schemas.microsoft.com/office/drawing/2014/main" id="{53DA5BCB-D097-4706-8AFE-10AEE639F80C}"/>
                </a:ext>
              </a:extLst>
            </p:cNvPr>
            <p:cNvSpPr/>
            <p:nvPr/>
          </p:nvSpPr>
          <p:spPr>
            <a:xfrm>
              <a:off x="12073965" y="533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8365C"/>
            </a:solidFill>
            <a:ln w="6191" cap="flat">
              <a:noFill/>
              <a:prstDash val="solid"/>
              <a:miter/>
            </a:ln>
          </p:spPr>
          <p:txBody>
            <a:bodyPr rtlCol="0" anchor="ctr"/>
            <a:lstStyle/>
            <a:p>
              <a:endParaRPr lang="en-GB" dirty="0">
                <a:latin typeface="Arial" panose="020B0604020202020204" pitchFamily="34" charset="0"/>
              </a:endParaRPr>
            </a:p>
          </p:txBody>
        </p:sp>
        <p:sp>
          <p:nvSpPr>
            <p:cNvPr id="45" name="Freeform: Shape 44">
              <a:extLst>
                <a:ext uri="{FF2B5EF4-FFF2-40B4-BE49-F238E27FC236}">
                  <a16:creationId xmlns:a16="http://schemas.microsoft.com/office/drawing/2014/main" id="{EF9B4E66-BB7A-45D0-80C0-4166893C05C5}"/>
                </a:ext>
              </a:extLst>
            </p:cNvPr>
            <p:cNvSpPr/>
            <p:nvPr/>
          </p:nvSpPr>
          <p:spPr>
            <a:xfrm>
              <a:off x="12073965" y="494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F184C"/>
            </a:solidFill>
            <a:ln w="6191" cap="flat">
              <a:noFill/>
              <a:prstDash val="solid"/>
              <a:miter/>
            </a:ln>
          </p:spPr>
          <p:txBody>
            <a:bodyPr rtlCol="0" anchor="ctr"/>
            <a:lstStyle/>
            <a:p>
              <a:endParaRPr lang="en-GB" dirty="0">
                <a:latin typeface="Arial" panose="020B0604020202020204" pitchFamily="34" charset="0"/>
              </a:endParaRPr>
            </a:p>
          </p:txBody>
        </p:sp>
        <p:sp>
          <p:nvSpPr>
            <p:cNvPr id="46" name="Freeform: Shape 45">
              <a:extLst>
                <a:ext uri="{FF2B5EF4-FFF2-40B4-BE49-F238E27FC236}">
                  <a16:creationId xmlns:a16="http://schemas.microsoft.com/office/drawing/2014/main" id="{57875DD7-D580-4E36-BF61-772DB9CA0278}"/>
                </a:ext>
              </a:extLst>
            </p:cNvPr>
            <p:cNvSpPr/>
            <p:nvPr/>
          </p:nvSpPr>
          <p:spPr>
            <a:xfrm>
              <a:off x="12073965" y="571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B5A79"/>
            </a:solidFill>
            <a:ln w="6191" cap="flat">
              <a:noFill/>
              <a:prstDash val="solid"/>
              <a:miter/>
            </a:ln>
          </p:spPr>
          <p:txBody>
            <a:bodyPr rtlCol="0" anchor="ctr"/>
            <a:lstStyle/>
            <a:p>
              <a:endParaRPr lang="en-GB" dirty="0">
                <a:latin typeface="Arial" panose="020B0604020202020204" pitchFamily="34" charset="0"/>
              </a:endParaRPr>
            </a:p>
          </p:txBody>
        </p:sp>
      </p:gr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8" r:id="rId4"/>
    <p:sldLayoutId id="2147483755" r:id="rId5"/>
    <p:sldLayoutId id="2147483756" r:id="rId6"/>
    <p:sldLayoutId id="2147483757" r:id="rId7"/>
    <p:sldLayoutId id="2147483759"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49" r:id="rId17"/>
    <p:sldLayoutId id="2147483810"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6" r:id="rId27"/>
    <p:sldLayoutId id="2147483787" r:id="rId28"/>
    <p:sldLayoutId id="2147483788" r:id="rId29"/>
    <p:sldLayoutId id="2147483789" r:id="rId30"/>
    <p:sldLayoutId id="2147483790" r:id="rId31"/>
    <p:sldLayoutId id="2147483791" r:id="rId32"/>
    <p:sldLayoutId id="2147483792" r:id="rId33"/>
    <p:sldLayoutId id="2147483785"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5" r:id="rId43"/>
    <p:sldLayoutId id="2147483801" r:id="rId44"/>
    <p:sldLayoutId id="2147483802" r:id="rId45"/>
    <p:sldLayoutId id="2147483803" r:id="rId46"/>
    <p:sldLayoutId id="2147483804" r:id="rId47"/>
    <p:sldLayoutId id="2147483806" r:id="rId48"/>
    <p:sldLayoutId id="2147483808" r:id="rId49"/>
    <p:sldLayoutId id="2147483809" r:id="rId50"/>
    <p:sldLayoutId id="2147483807" r:id="rId51"/>
  </p:sldLayoutIdLst>
  <p:txStyles>
    <p:titleStyle>
      <a:lvl1pPr algn="l" defTabSz="914400" rtl="0" eaLnBrk="1" latinLnBrk="0" hangingPunct="1">
        <a:lnSpc>
          <a:spcPct val="90000"/>
        </a:lnSpc>
        <a:spcBef>
          <a:spcPct val="0"/>
        </a:spcBef>
        <a:buNone/>
        <a:defRPr sz="3200" b="1" i="0" kern="1200" cap="none" baseline="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6">
          <p15:clr>
            <a:srgbClr val="F26B43"/>
          </p15:clr>
        </p15:guide>
        <p15:guide id="2" pos="226">
          <p15:clr>
            <a:srgbClr val="F26B43"/>
          </p15:clr>
        </p15:guide>
        <p15:guide id="3" orient="horz" pos="3861" userDrawn="1">
          <p15:clr>
            <a:srgbClr val="F26B43"/>
          </p15:clr>
        </p15:guide>
        <p15:guide id="4" pos="7368" userDrawn="1">
          <p15:clr>
            <a:srgbClr val="F26B43"/>
          </p15:clr>
        </p15:guide>
        <p15:guide id="5" orient="horz" pos="845" userDrawn="1">
          <p15:clr>
            <a:srgbClr val="F26B43"/>
          </p15:clr>
        </p15:guide>
        <p15:guide id="6" orient="horz" pos="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CE8F94F-1893-4874-89C8-4AF3D9DA989D}"/>
              </a:ext>
            </a:extLst>
          </p:cNvPr>
          <p:cNvSpPr txBox="1"/>
          <p:nvPr userDrawn="1"/>
        </p:nvSpPr>
        <p:spPr>
          <a:xfrm>
            <a:off x="6656700" y="6538782"/>
            <a:ext cx="5040000" cy="154069"/>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850" b="0" cap="all" baseline="0" dirty="0">
                <a:solidFill>
                  <a:schemeClr val="tx1"/>
                </a:solidFill>
                <a:latin typeface="Arial" panose="020B0604020202020204" pitchFamily="34" charset="0"/>
                <a:cs typeface="Arial" panose="020B0604020202020204" pitchFamily="34" charset="0"/>
              </a:rPr>
              <a:t>Secret Confidential Internal Only</a:t>
            </a:r>
          </a:p>
        </p:txBody>
      </p:sp>
      <p:grpSp>
        <p:nvGrpSpPr>
          <p:cNvPr id="2" name="Group 1">
            <a:extLst>
              <a:ext uri="{FF2B5EF4-FFF2-40B4-BE49-F238E27FC236}">
                <a16:creationId xmlns:a16="http://schemas.microsoft.com/office/drawing/2014/main" id="{41AF9978-79B1-47C2-BAC6-B06FD0898A8A}"/>
              </a:ext>
            </a:extLst>
          </p:cNvPr>
          <p:cNvGrpSpPr/>
          <p:nvPr userDrawn="1"/>
        </p:nvGrpSpPr>
        <p:grpSpPr>
          <a:xfrm>
            <a:off x="12073965" y="-3096"/>
            <a:ext cx="127000" cy="6858000"/>
            <a:chOff x="12073965" y="-3096"/>
            <a:chExt cx="127000" cy="6096000"/>
          </a:xfrm>
        </p:grpSpPr>
        <p:sp>
          <p:nvSpPr>
            <p:cNvPr id="9" name="Freeform: Shape 8">
              <a:extLst>
                <a:ext uri="{FF2B5EF4-FFF2-40B4-BE49-F238E27FC236}">
                  <a16:creationId xmlns:a16="http://schemas.microsoft.com/office/drawing/2014/main" id="{259AFF2A-C511-4FF5-93DF-B6C8A283C926}"/>
                </a:ext>
              </a:extLst>
            </p:cNvPr>
            <p:cNvSpPr/>
            <p:nvPr/>
          </p:nvSpPr>
          <p:spPr>
            <a:xfrm>
              <a:off x="12073965" y="-3096"/>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dirty="0">
                <a:latin typeface="Arial" panose="020B0604020202020204" pitchFamily="34" charset="0"/>
              </a:endParaRPr>
            </a:p>
          </p:txBody>
        </p:sp>
        <p:sp>
          <p:nvSpPr>
            <p:cNvPr id="10" name="Freeform: Shape 9">
              <a:extLst>
                <a:ext uri="{FF2B5EF4-FFF2-40B4-BE49-F238E27FC236}">
                  <a16:creationId xmlns:a16="http://schemas.microsoft.com/office/drawing/2014/main" id="{0B205D5C-6DBF-4E2E-90BB-F201C6D60E4A}"/>
                </a:ext>
              </a:extLst>
            </p:cNvPr>
            <p:cNvSpPr/>
            <p:nvPr/>
          </p:nvSpPr>
          <p:spPr>
            <a:xfrm>
              <a:off x="12073965" y="75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dirty="0">
                <a:latin typeface="Arial" panose="020B0604020202020204" pitchFamily="34" charset="0"/>
              </a:endParaRPr>
            </a:p>
          </p:txBody>
        </p:sp>
        <p:sp>
          <p:nvSpPr>
            <p:cNvPr id="11" name="Freeform: Shape 10">
              <a:extLst>
                <a:ext uri="{FF2B5EF4-FFF2-40B4-BE49-F238E27FC236}">
                  <a16:creationId xmlns:a16="http://schemas.microsoft.com/office/drawing/2014/main" id="{79D58B0E-3B38-469F-82A8-E22EE4EFBA77}"/>
                </a:ext>
              </a:extLst>
            </p:cNvPr>
            <p:cNvSpPr/>
            <p:nvPr/>
          </p:nvSpPr>
          <p:spPr>
            <a:xfrm>
              <a:off x="12073965" y="37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dirty="0">
                <a:latin typeface="Arial" panose="020B0604020202020204" pitchFamily="34" charset="0"/>
              </a:endParaRPr>
            </a:p>
          </p:txBody>
        </p:sp>
        <p:sp>
          <p:nvSpPr>
            <p:cNvPr id="12" name="Freeform: Shape 11">
              <a:extLst>
                <a:ext uri="{FF2B5EF4-FFF2-40B4-BE49-F238E27FC236}">
                  <a16:creationId xmlns:a16="http://schemas.microsoft.com/office/drawing/2014/main" id="{87C8DFD0-51E4-42AD-9DF9-682FD86BC957}"/>
                </a:ext>
              </a:extLst>
            </p:cNvPr>
            <p:cNvSpPr/>
            <p:nvPr/>
          </p:nvSpPr>
          <p:spPr>
            <a:xfrm>
              <a:off x="12073965" y="113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dirty="0">
                <a:latin typeface="Arial" panose="020B0604020202020204" pitchFamily="34" charset="0"/>
              </a:endParaRPr>
            </a:p>
          </p:txBody>
        </p:sp>
        <p:sp>
          <p:nvSpPr>
            <p:cNvPr id="13" name="Freeform: Shape 12">
              <a:extLst>
                <a:ext uri="{FF2B5EF4-FFF2-40B4-BE49-F238E27FC236}">
                  <a16:creationId xmlns:a16="http://schemas.microsoft.com/office/drawing/2014/main" id="{78585C1E-7A0E-4F53-ABB0-CDF4769CCB4C}"/>
                </a:ext>
              </a:extLst>
            </p:cNvPr>
            <p:cNvSpPr/>
            <p:nvPr/>
          </p:nvSpPr>
          <p:spPr>
            <a:xfrm>
              <a:off x="12073965" y="3044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A1830"/>
            </a:solidFill>
            <a:ln w="6191" cap="flat">
              <a:noFill/>
              <a:prstDash val="solid"/>
              <a:miter/>
            </a:ln>
          </p:spPr>
          <p:txBody>
            <a:bodyPr rtlCol="0" anchor="ctr"/>
            <a:lstStyle/>
            <a:p>
              <a:endParaRPr lang="en-GB" dirty="0">
                <a:latin typeface="Arial" panose="020B0604020202020204" pitchFamily="34" charset="0"/>
              </a:endParaRPr>
            </a:p>
          </p:txBody>
        </p:sp>
        <p:sp>
          <p:nvSpPr>
            <p:cNvPr id="14" name="Freeform: Shape 13">
              <a:extLst>
                <a:ext uri="{FF2B5EF4-FFF2-40B4-BE49-F238E27FC236}">
                  <a16:creationId xmlns:a16="http://schemas.microsoft.com/office/drawing/2014/main" id="{948EEE69-3616-419F-BB35-1F05FACC0AB8}"/>
                </a:ext>
              </a:extLst>
            </p:cNvPr>
            <p:cNvSpPr/>
            <p:nvPr/>
          </p:nvSpPr>
          <p:spPr>
            <a:xfrm>
              <a:off x="12073965" y="3806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500D29"/>
            </a:solidFill>
            <a:ln w="6191" cap="flat">
              <a:noFill/>
              <a:prstDash val="solid"/>
              <a:miter/>
            </a:ln>
          </p:spPr>
          <p:txBody>
            <a:bodyPr rtlCol="0" anchor="ctr"/>
            <a:lstStyle/>
            <a:p>
              <a:endParaRPr lang="en-GB" dirty="0">
                <a:latin typeface="Arial" panose="020B0604020202020204" pitchFamily="34" charset="0"/>
              </a:endParaRPr>
            </a:p>
          </p:txBody>
        </p:sp>
        <p:sp>
          <p:nvSpPr>
            <p:cNvPr id="16" name="Freeform: Shape 15">
              <a:extLst>
                <a:ext uri="{FF2B5EF4-FFF2-40B4-BE49-F238E27FC236}">
                  <a16:creationId xmlns:a16="http://schemas.microsoft.com/office/drawing/2014/main" id="{18EEC0A3-7F93-4031-A8F1-ADD0383D5305}"/>
                </a:ext>
              </a:extLst>
            </p:cNvPr>
            <p:cNvSpPr/>
            <p:nvPr/>
          </p:nvSpPr>
          <p:spPr>
            <a:xfrm>
              <a:off x="12073965" y="3425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96172B"/>
            </a:solidFill>
            <a:ln w="6191" cap="flat">
              <a:noFill/>
              <a:prstDash val="solid"/>
              <a:miter/>
            </a:ln>
          </p:spPr>
          <p:txBody>
            <a:bodyPr rtlCol="0" anchor="ctr"/>
            <a:lstStyle/>
            <a:p>
              <a:endParaRPr lang="en-GB" dirty="0">
                <a:latin typeface="Arial" panose="020B0604020202020204" pitchFamily="34" charset="0"/>
              </a:endParaRPr>
            </a:p>
          </p:txBody>
        </p:sp>
        <p:sp>
          <p:nvSpPr>
            <p:cNvPr id="17" name="Freeform: Shape 16">
              <a:extLst>
                <a:ext uri="{FF2B5EF4-FFF2-40B4-BE49-F238E27FC236}">
                  <a16:creationId xmlns:a16="http://schemas.microsoft.com/office/drawing/2014/main" id="{A5069A6B-9BB2-476A-BCE6-C8433FBB4A28}"/>
                </a:ext>
              </a:extLst>
            </p:cNvPr>
            <p:cNvSpPr/>
            <p:nvPr/>
          </p:nvSpPr>
          <p:spPr>
            <a:xfrm>
              <a:off x="12073965" y="4187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650E35"/>
            </a:solidFill>
            <a:ln w="6191" cap="flat">
              <a:noFill/>
              <a:prstDash val="solid"/>
              <a:miter/>
            </a:ln>
          </p:spPr>
          <p:txBody>
            <a:bodyPr rtlCol="0" anchor="ctr"/>
            <a:lstStyle/>
            <a:p>
              <a:endParaRPr lang="en-GB" dirty="0">
                <a:latin typeface="Arial" panose="020B0604020202020204" pitchFamily="34" charset="0"/>
              </a:endParaRPr>
            </a:p>
          </p:txBody>
        </p:sp>
        <p:sp>
          <p:nvSpPr>
            <p:cNvPr id="19" name="Freeform: Shape 18">
              <a:extLst>
                <a:ext uri="{FF2B5EF4-FFF2-40B4-BE49-F238E27FC236}">
                  <a16:creationId xmlns:a16="http://schemas.microsoft.com/office/drawing/2014/main" id="{7678D2E2-AF18-42E0-898F-16480F3ACCB7}"/>
                </a:ext>
              </a:extLst>
            </p:cNvPr>
            <p:cNvSpPr/>
            <p:nvPr/>
          </p:nvSpPr>
          <p:spPr>
            <a:xfrm>
              <a:off x="12073965" y="152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BE172B"/>
            </a:solidFill>
            <a:ln w="6191" cap="flat">
              <a:noFill/>
              <a:prstDash val="solid"/>
              <a:miter/>
            </a:ln>
          </p:spPr>
          <p:txBody>
            <a:bodyPr rtlCol="0" anchor="ctr"/>
            <a:lstStyle/>
            <a:p>
              <a:endParaRPr lang="en-GB" dirty="0">
                <a:latin typeface="Arial" panose="020B0604020202020204" pitchFamily="34" charset="0"/>
              </a:endParaRPr>
            </a:p>
          </p:txBody>
        </p:sp>
        <p:sp>
          <p:nvSpPr>
            <p:cNvPr id="20" name="Freeform: Shape 19">
              <a:extLst>
                <a:ext uri="{FF2B5EF4-FFF2-40B4-BE49-F238E27FC236}">
                  <a16:creationId xmlns:a16="http://schemas.microsoft.com/office/drawing/2014/main" id="{A26D7935-17B1-43A0-9B38-8C04FED80733}"/>
                </a:ext>
              </a:extLst>
            </p:cNvPr>
            <p:cNvSpPr/>
            <p:nvPr/>
          </p:nvSpPr>
          <p:spPr>
            <a:xfrm>
              <a:off x="12073965" y="2282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F7721"/>
            </a:solidFill>
            <a:ln w="6191" cap="flat">
              <a:noFill/>
              <a:prstDash val="solid"/>
              <a:miter/>
            </a:ln>
          </p:spPr>
          <p:txBody>
            <a:bodyPr rtlCol="0" anchor="ctr"/>
            <a:lstStyle/>
            <a:p>
              <a:endParaRPr lang="en-GB" dirty="0">
                <a:latin typeface="Arial" panose="020B0604020202020204" pitchFamily="34" charset="0"/>
              </a:endParaRPr>
            </a:p>
          </p:txBody>
        </p:sp>
        <p:sp>
          <p:nvSpPr>
            <p:cNvPr id="21" name="Freeform: Shape 20">
              <a:extLst>
                <a:ext uri="{FF2B5EF4-FFF2-40B4-BE49-F238E27FC236}">
                  <a16:creationId xmlns:a16="http://schemas.microsoft.com/office/drawing/2014/main" id="{72716AF1-2642-4236-90C5-547B5CB32F5A}"/>
                </a:ext>
              </a:extLst>
            </p:cNvPr>
            <p:cNvSpPr/>
            <p:nvPr/>
          </p:nvSpPr>
          <p:spPr>
            <a:xfrm>
              <a:off x="12073965" y="190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DC0A34"/>
            </a:solidFill>
            <a:ln w="6191" cap="flat">
              <a:noFill/>
              <a:prstDash val="solid"/>
              <a:miter/>
            </a:ln>
          </p:spPr>
          <p:txBody>
            <a:bodyPr rtlCol="0" anchor="ctr"/>
            <a:lstStyle/>
            <a:p>
              <a:endParaRPr lang="en-GB" dirty="0">
                <a:latin typeface="Arial" panose="020B0604020202020204" pitchFamily="34" charset="0"/>
              </a:endParaRPr>
            </a:p>
          </p:txBody>
        </p:sp>
        <p:sp>
          <p:nvSpPr>
            <p:cNvPr id="22" name="Freeform: Shape 21">
              <a:extLst>
                <a:ext uri="{FF2B5EF4-FFF2-40B4-BE49-F238E27FC236}">
                  <a16:creationId xmlns:a16="http://schemas.microsoft.com/office/drawing/2014/main" id="{FF2413FC-ABF5-4257-A414-E4589D1DF571}"/>
                </a:ext>
              </a:extLst>
            </p:cNvPr>
            <p:cNvSpPr/>
            <p:nvPr/>
          </p:nvSpPr>
          <p:spPr>
            <a:xfrm>
              <a:off x="12073965" y="2663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A5728"/>
            </a:solidFill>
            <a:ln w="6191" cap="flat">
              <a:noFill/>
              <a:prstDash val="solid"/>
              <a:miter/>
            </a:ln>
          </p:spPr>
          <p:txBody>
            <a:bodyPr rtlCol="0" anchor="ctr"/>
            <a:lstStyle/>
            <a:p>
              <a:endParaRPr lang="en-GB" dirty="0">
                <a:latin typeface="Arial" panose="020B0604020202020204" pitchFamily="34" charset="0"/>
              </a:endParaRPr>
            </a:p>
          </p:txBody>
        </p:sp>
        <p:sp>
          <p:nvSpPr>
            <p:cNvPr id="23" name="Freeform: Shape 22">
              <a:extLst>
                <a:ext uri="{FF2B5EF4-FFF2-40B4-BE49-F238E27FC236}">
                  <a16:creationId xmlns:a16="http://schemas.microsoft.com/office/drawing/2014/main" id="{59A9C6E8-6C2C-4C4B-87B7-69F7C88A7A94}"/>
                </a:ext>
              </a:extLst>
            </p:cNvPr>
            <p:cNvSpPr/>
            <p:nvPr/>
          </p:nvSpPr>
          <p:spPr>
            <a:xfrm>
              <a:off x="12073965" y="4568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88133E"/>
            </a:solidFill>
            <a:ln w="6191" cap="flat">
              <a:noFill/>
              <a:prstDash val="solid"/>
              <a:miter/>
            </a:ln>
          </p:spPr>
          <p:txBody>
            <a:bodyPr rtlCol="0" anchor="ctr"/>
            <a:lstStyle/>
            <a:p>
              <a:endParaRPr lang="en-GB" dirty="0">
                <a:latin typeface="Arial" panose="020B0604020202020204" pitchFamily="34" charset="0"/>
              </a:endParaRPr>
            </a:p>
          </p:txBody>
        </p:sp>
        <p:sp>
          <p:nvSpPr>
            <p:cNvPr id="24" name="Freeform: Shape 23">
              <a:extLst>
                <a:ext uri="{FF2B5EF4-FFF2-40B4-BE49-F238E27FC236}">
                  <a16:creationId xmlns:a16="http://schemas.microsoft.com/office/drawing/2014/main" id="{1A8AA545-BB1D-4415-820F-4134EF1551C5}"/>
                </a:ext>
              </a:extLst>
            </p:cNvPr>
            <p:cNvSpPr/>
            <p:nvPr/>
          </p:nvSpPr>
          <p:spPr>
            <a:xfrm>
              <a:off x="12073965" y="5330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8365C"/>
            </a:solidFill>
            <a:ln w="6191" cap="flat">
              <a:noFill/>
              <a:prstDash val="solid"/>
              <a:miter/>
            </a:ln>
          </p:spPr>
          <p:txBody>
            <a:bodyPr rtlCol="0" anchor="ctr"/>
            <a:lstStyle/>
            <a:p>
              <a:endParaRPr lang="en-GB" dirty="0">
                <a:latin typeface="Arial" panose="020B0604020202020204" pitchFamily="34" charset="0"/>
              </a:endParaRPr>
            </a:p>
          </p:txBody>
        </p:sp>
        <p:sp>
          <p:nvSpPr>
            <p:cNvPr id="25" name="Freeform: Shape 24">
              <a:extLst>
                <a:ext uri="{FF2B5EF4-FFF2-40B4-BE49-F238E27FC236}">
                  <a16:creationId xmlns:a16="http://schemas.microsoft.com/office/drawing/2014/main" id="{58D2EDC5-E7F6-4DAE-A3E3-64F2460D0C74}"/>
                </a:ext>
              </a:extLst>
            </p:cNvPr>
            <p:cNvSpPr/>
            <p:nvPr/>
          </p:nvSpPr>
          <p:spPr>
            <a:xfrm>
              <a:off x="12073965" y="4949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AF184C"/>
            </a:solidFill>
            <a:ln w="6191" cap="flat">
              <a:noFill/>
              <a:prstDash val="solid"/>
              <a:miter/>
            </a:ln>
          </p:spPr>
          <p:txBody>
            <a:bodyPr rtlCol="0" anchor="ctr"/>
            <a:lstStyle/>
            <a:p>
              <a:endParaRPr lang="en-GB" dirty="0">
                <a:latin typeface="Arial" panose="020B0604020202020204" pitchFamily="34" charset="0"/>
              </a:endParaRPr>
            </a:p>
          </p:txBody>
        </p:sp>
        <p:sp>
          <p:nvSpPr>
            <p:cNvPr id="26" name="Freeform: Shape 25">
              <a:extLst>
                <a:ext uri="{FF2B5EF4-FFF2-40B4-BE49-F238E27FC236}">
                  <a16:creationId xmlns:a16="http://schemas.microsoft.com/office/drawing/2014/main" id="{3AAA8A36-8E6C-4A8D-A807-EEFA4B5026D1}"/>
                </a:ext>
              </a:extLst>
            </p:cNvPr>
            <p:cNvSpPr/>
            <p:nvPr/>
          </p:nvSpPr>
          <p:spPr>
            <a:xfrm>
              <a:off x="12073965" y="5711904"/>
              <a:ext cx="127000" cy="381000"/>
            </a:xfrm>
            <a:custGeom>
              <a:avLst/>
              <a:gdLst>
                <a:gd name="connsiteX0" fmla="*/ 3096 w 127000"/>
                <a:gd name="connsiteY0" fmla="*/ 3096 h 381000"/>
                <a:gd name="connsiteX1" fmla="*/ 128826 w 127000"/>
                <a:gd name="connsiteY1" fmla="*/ 3096 h 381000"/>
                <a:gd name="connsiteX2" fmla="*/ 128826 w 127000"/>
                <a:gd name="connsiteY2" fmla="*/ 384096 h 381000"/>
                <a:gd name="connsiteX3" fmla="*/ 3096 w 127000"/>
                <a:gd name="connsiteY3" fmla="*/ 384096 h 381000"/>
              </a:gdLst>
              <a:ahLst/>
              <a:cxnLst>
                <a:cxn ang="0">
                  <a:pos x="connsiteX0" y="connsiteY0"/>
                </a:cxn>
                <a:cxn ang="0">
                  <a:pos x="connsiteX1" y="connsiteY1"/>
                </a:cxn>
                <a:cxn ang="0">
                  <a:pos x="connsiteX2" y="connsiteY2"/>
                </a:cxn>
                <a:cxn ang="0">
                  <a:pos x="connsiteX3" y="connsiteY3"/>
                </a:cxn>
              </a:cxnLst>
              <a:rect l="l" t="t" r="r" b="b"/>
              <a:pathLst>
                <a:path w="127000" h="381000">
                  <a:moveTo>
                    <a:pt x="3096" y="3096"/>
                  </a:moveTo>
                  <a:lnTo>
                    <a:pt x="128826" y="3096"/>
                  </a:lnTo>
                  <a:lnTo>
                    <a:pt x="128826" y="384096"/>
                  </a:lnTo>
                  <a:lnTo>
                    <a:pt x="3096" y="384096"/>
                  </a:lnTo>
                  <a:close/>
                </a:path>
              </a:pathLst>
            </a:custGeom>
            <a:solidFill>
              <a:srgbClr val="EB5A79"/>
            </a:solidFill>
            <a:ln w="6191" cap="flat">
              <a:noFill/>
              <a:prstDash val="solid"/>
              <a:miter/>
            </a:ln>
          </p:spPr>
          <p:txBody>
            <a:bodyPr rtlCol="0" anchor="ctr"/>
            <a:lstStyle/>
            <a:p>
              <a:endParaRPr lang="en-GB" dirty="0">
                <a:latin typeface="Arial" panose="020B0604020202020204" pitchFamily="34" charset="0"/>
              </a:endParaRPr>
            </a:p>
          </p:txBody>
        </p:sp>
      </p:grpSp>
      <p:sp>
        <p:nvSpPr>
          <p:cNvPr id="4" name="Title Placeholder 3">
            <a:extLst>
              <a:ext uri="{FF2B5EF4-FFF2-40B4-BE49-F238E27FC236}">
                <a16:creationId xmlns:a16="http://schemas.microsoft.com/office/drawing/2014/main" id="{3570FDA4-5188-4CAC-BA53-A172F440343F}"/>
              </a:ext>
            </a:extLst>
          </p:cNvPr>
          <p:cNvSpPr>
            <a:spLocks noGrp="1"/>
          </p:cNvSpPr>
          <p:nvPr userDrawn="1">
            <p:ph type="title"/>
          </p:nvPr>
        </p:nvSpPr>
        <p:spPr>
          <a:xfrm>
            <a:off x="358774" y="445811"/>
            <a:ext cx="11337925" cy="710639"/>
          </a:xfrm>
          <a:prstGeom prst="rect">
            <a:avLst/>
          </a:prstGeom>
        </p:spPr>
        <p:txBody>
          <a:bodyPr vert="horz" lIns="0" tIns="45720" rIns="91440" bIns="45720" rtlCol="0" anchor="b">
            <a:noAutofit/>
          </a:bodyPr>
          <a:lstStyle/>
          <a:p>
            <a:r>
              <a:rPr lang="en-US" dirty="0"/>
              <a:t>Add title</a:t>
            </a:r>
            <a:endParaRPr lang="en-GB" dirty="0"/>
          </a:p>
        </p:txBody>
      </p:sp>
      <p:sp>
        <p:nvSpPr>
          <p:cNvPr id="5" name="Text Placeholder 4">
            <a:extLst>
              <a:ext uri="{FF2B5EF4-FFF2-40B4-BE49-F238E27FC236}">
                <a16:creationId xmlns:a16="http://schemas.microsoft.com/office/drawing/2014/main" id="{7A74E863-F511-418D-9981-5E0855C69C63}"/>
              </a:ext>
            </a:extLst>
          </p:cNvPr>
          <p:cNvSpPr>
            <a:spLocks noGrp="1"/>
          </p:cNvSpPr>
          <p:nvPr userDrawn="1">
            <p:ph type="body" idx="1"/>
          </p:nvPr>
        </p:nvSpPr>
        <p:spPr>
          <a:xfrm>
            <a:off x="358774" y="1449387"/>
            <a:ext cx="11337925" cy="4679951"/>
          </a:xfrm>
          <a:prstGeom prst="rect">
            <a:avLst/>
          </a:prstGeom>
        </p:spPr>
        <p:txBody>
          <a:bodyPr vert="horz" lIns="0" tIns="45720" rIns="91440" bIns="4572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Box 31">
            <a:extLst>
              <a:ext uri="{FF2B5EF4-FFF2-40B4-BE49-F238E27FC236}">
                <a16:creationId xmlns:a16="http://schemas.microsoft.com/office/drawing/2014/main" id="{D357B978-5EA7-4B3C-BB4B-6742174E30D9}"/>
              </a:ext>
            </a:extLst>
          </p:cNvPr>
          <p:cNvSpPr txBox="1"/>
          <p:nvPr userDrawn="1"/>
        </p:nvSpPr>
        <p:spPr>
          <a:xfrm>
            <a:off x="349812" y="6538782"/>
            <a:ext cx="401714" cy="154068"/>
          </a:xfrm>
          <a:prstGeom prst="rect">
            <a:avLst/>
          </a:prstGeom>
          <a:noFill/>
        </p:spPr>
        <p:txBody>
          <a:bodyPr wrap="square" lIns="0" tIns="0" rIns="0" bIns="0" rtlCol="0" anchor="ctr">
            <a:noAutofit/>
          </a:bodyPr>
          <a:lstStyle/>
          <a:p>
            <a:pPr algn="l"/>
            <a:fld id="{13D9B5B3-34F1-4574-8603-EBF049354228}" type="slidenum">
              <a:rPr lang="en-GB" sz="850" b="0" smtClean="0">
                <a:solidFill>
                  <a:schemeClr val="tx2"/>
                </a:solidFill>
                <a:latin typeface="Arial" panose="020B0604020202020204" pitchFamily="34" charset="0"/>
                <a:cs typeface="Arial" panose="020B0604020202020204" pitchFamily="34" charset="0"/>
              </a:rPr>
              <a:pPr algn="l"/>
              <a:t>‹#›</a:t>
            </a:fld>
            <a:r>
              <a:rPr lang="en-GB" sz="850" b="0" dirty="0">
                <a:solidFill>
                  <a:schemeClr val="tx2"/>
                </a:solidFill>
                <a:latin typeface="Arial" panose="020B0604020202020204" pitchFamily="34" charset="0"/>
                <a:cs typeface="Arial" panose="020B0604020202020204" pitchFamily="34" charset="0"/>
              </a:rPr>
              <a:t>  |</a:t>
            </a:r>
          </a:p>
        </p:txBody>
      </p:sp>
      <p:cxnSp>
        <p:nvCxnSpPr>
          <p:cNvPr id="33" name="Straight Connector 32">
            <a:extLst>
              <a:ext uri="{FF2B5EF4-FFF2-40B4-BE49-F238E27FC236}">
                <a16:creationId xmlns:a16="http://schemas.microsoft.com/office/drawing/2014/main" id="{8B838113-2299-44E3-AB16-DF8AFC74CDCC}"/>
              </a:ext>
            </a:extLst>
          </p:cNvPr>
          <p:cNvCxnSpPr/>
          <p:nvPr userDrawn="1"/>
        </p:nvCxnSpPr>
        <p:spPr>
          <a:xfrm>
            <a:off x="358775" y="6373632"/>
            <a:ext cx="11337925"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5B7EC5D-2467-4F15-A6D7-54466639DABC}"/>
              </a:ext>
            </a:extLst>
          </p:cNvPr>
          <p:cNvSpPr txBox="1"/>
          <p:nvPr userDrawn="1"/>
        </p:nvSpPr>
        <p:spPr>
          <a:xfrm>
            <a:off x="796350" y="6538782"/>
            <a:ext cx="5040000" cy="154069"/>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0" dirty="0">
                <a:solidFill>
                  <a:schemeClr val="tx2"/>
                </a:solidFill>
                <a:latin typeface="Arial" panose="020B0604020202020204" pitchFamily="34" charset="0"/>
                <a:cs typeface="Arial" panose="020B0604020202020204" pitchFamily="34" charset="0"/>
              </a:rPr>
              <a:t>Presentation title</a:t>
            </a:r>
          </a:p>
        </p:txBody>
      </p:sp>
      <p:sp>
        <p:nvSpPr>
          <p:cNvPr id="28" name="Callout: Line 27">
            <a:extLst>
              <a:ext uri="{FF2B5EF4-FFF2-40B4-BE49-F238E27FC236}">
                <a16:creationId xmlns:a16="http://schemas.microsoft.com/office/drawing/2014/main" id="{4AB0EA62-0C7E-49A8-B8B7-0190BA197CE1}"/>
              </a:ext>
            </a:extLst>
          </p:cNvPr>
          <p:cNvSpPr/>
          <p:nvPr userDrawn="1"/>
        </p:nvSpPr>
        <p:spPr bwMode="gray">
          <a:xfrm>
            <a:off x="12578230" y="2026872"/>
            <a:ext cx="2038121" cy="4828032"/>
          </a:xfrm>
          <a:prstGeom prst="borderCallout1">
            <a:avLst>
              <a:gd name="adj1" fmla="val 88258"/>
              <a:gd name="adj2" fmla="val -4744"/>
              <a:gd name="adj3" fmla="val 88322"/>
              <a:gd name="adj4" fmla="val -13328"/>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0" indent="0" algn="l">
              <a:spcBef>
                <a:spcPts val="300"/>
              </a:spcBef>
              <a:buFont typeface="Courier New" pitchFamily="49" charset="0"/>
              <a:buNone/>
            </a:pPr>
            <a:r>
              <a:rPr lang="en-GB" sz="1800" dirty="0">
                <a:solidFill>
                  <a:schemeClr val="bg1"/>
                </a:solidFill>
                <a:latin typeface="Arial" panose="020B0604020202020204" pitchFamily="34" charset="0"/>
                <a:cs typeface="Arial" panose="020B0604020202020204" pitchFamily="34" charset="0"/>
              </a:rPr>
              <a:t>Update presentation title and classification</a:t>
            </a:r>
            <a:br>
              <a:rPr lang="en-GB" sz="1800" dirty="0">
                <a:solidFill>
                  <a:schemeClr val="bg1"/>
                </a:solidFill>
                <a:latin typeface="Arial" panose="020B0604020202020204" pitchFamily="34" charset="0"/>
                <a:cs typeface="Arial" panose="020B0604020202020204" pitchFamily="34" charset="0"/>
              </a:rPr>
            </a:br>
            <a:endParaRPr lang="en-GB" sz="800" dirty="0">
              <a:solidFill>
                <a:schemeClr val="bg1"/>
              </a:solidFill>
              <a:latin typeface="Arial" panose="020B0604020202020204" pitchFamily="34" charset="0"/>
              <a:cs typeface="Arial" panose="020B0604020202020204" pitchFamily="34" charset="0"/>
            </a:endParaRP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Click on ‘View’ on the menu bar</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Scroll to main master slide numbered ‘2’</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Insert document title in the text box on the left hand side of the slide</a:t>
            </a:r>
          </a:p>
          <a:p>
            <a:pPr marL="265113" indent="-265113" algn="l">
              <a:spcBef>
                <a:spcPts val="300"/>
              </a:spcBef>
              <a:buFont typeface="+mj-lt"/>
              <a:buAutoNum type="arabicPeriod"/>
            </a:pPr>
            <a:r>
              <a:rPr lang="en-GB" sz="1400" dirty="0">
                <a:solidFill>
                  <a:schemeClr val="bg1"/>
                </a:solidFill>
                <a:latin typeface="Arial" panose="020B0604020202020204" pitchFamily="34" charset="0"/>
                <a:cs typeface="Arial" panose="020B0604020202020204" pitchFamily="34" charset="0"/>
              </a:rPr>
              <a:t>Choose one of the document classification options on the right hand side and remove the remaining text</a:t>
            </a:r>
          </a:p>
          <a:p>
            <a:pPr marL="265113" indent="-265113" algn="l">
              <a:spcBef>
                <a:spcPts val="300"/>
              </a:spcBef>
              <a:buFont typeface="+mj-lt"/>
              <a:buAutoNum type="arabicPeriod"/>
            </a:pPr>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131948"/>
      </p:ext>
    </p:extLst>
  </p:cSld>
  <p:clrMap bg1="lt1" tx1="dk1" bg2="lt2" tx2="dk2" accent1="accent1" accent2="accent2" accent3="accent3" accent4="accent4" accent5="accent5" accent6="accent6" hlink="hlink" folHlink="folHlink"/>
  <p:sldLayoutIdLst>
    <p:sldLayoutId id="2147483811" r:id="rId1"/>
    <p:sldLayoutId id="2147483822" r:id="rId2"/>
    <p:sldLayoutId id="2147483821" r:id="rId3"/>
    <p:sldLayoutId id="2147483814" r:id="rId4"/>
    <p:sldLayoutId id="2147483813" r:id="rId5"/>
    <p:sldLayoutId id="2147483847" r:id="rId6"/>
    <p:sldLayoutId id="2147483815" r:id="rId7"/>
    <p:sldLayoutId id="2147483848" r:id="rId8"/>
    <p:sldLayoutId id="2147483839" r:id="rId9"/>
    <p:sldLayoutId id="2147483837" r:id="rId10"/>
    <p:sldLayoutId id="2147483838" r:id="rId11"/>
    <p:sldLayoutId id="2147483845" r:id="rId12"/>
    <p:sldLayoutId id="2147483849" r:id="rId13"/>
    <p:sldLayoutId id="2147483850" r:id="rId14"/>
    <p:sldLayoutId id="2147483846" r:id="rId15"/>
    <p:sldLayoutId id="2147483851" r:id="rId16"/>
    <p:sldLayoutId id="2147483816" r:id="rId17"/>
    <p:sldLayoutId id="2147483842" r:id="rId18"/>
    <p:sldLayoutId id="2147483841" r:id="rId19"/>
    <p:sldLayoutId id="2147483843" r:id="rId20"/>
    <p:sldLayoutId id="2147483844" r:id="rId21"/>
    <p:sldLayoutId id="2147483817" r:id="rId22"/>
    <p:sldLayoutId id="2147483832" r:id="rId23"/>
    <p:sldLayoutId id="2147483833" r:id="rId24"/>
    <p:sldLayoutId id="2147483834" r:id="rId25"/>
    <p:sldLayoutId id="2147483835" r:id="rId26"/>
    <p:sldLayoutId id="2147483826" r:id="rId27"/>
    <p:sldLayoutId id="2147483824" r:id="rId28"/>
    <p:sldLayoutId id="2147483836" r:id="rId29"/>
    <p:sldLayoutId id="2147483829" r:id="rId30"/>
    <p:sldLayoutId id="2147483827" r:id="rId31"/>
    <p:sldLayoutId id="2147483825" r:id="rId32"/>
    <p:sldLayoutId id="2147483828" r:id="rId33"/>
    <p:sldLayoutId id="2147483820" r:id="rId34"/>
    <p:sldLayoutId id="2147483852" r:id="rId35"/>
    <p:sldLayoutId id="2147483818" r:id="rId36"/>
    <p:sldLayoutId id="2147483830" r:id="rId37"/>
    <p:sldLayoutId id="2147483831" r:id="rId38"/>
    <p:sldLayoutId id="2147483819" r:id="rId39"/>
    <p:sldLayoutId id="2147483823" r:id="rId40"/>
    <p:sldLayoutId id="2147483853" r:id="rId41"/>
  </p:sldLayoutIdLst>
  <p:txStyles>
    <p:titleStyle>
      <a:lvl1pPr algn="l" defTabSz="914400" rtl="0" eaLnBrk="1" latinLnBrk="0" hangingPunct="1">
        <a:lnSpc>
          <a:spcPct val="90000"/>
        </a:lnSpc>
        <a:spcBef>
          <a:spcPct val="0"/>
        </a:spcBef>
        <a:buNone/>
        <a:defRPr sz="3200" b="1" i="0" kern="1200" cap="none"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226">
          <p15:clr>
            <a:srgbClr val="F26B43"/>
          </p15:clr>
        </p15:guide>
        <p15:guide id="3" orient="horz" pos="3861">
          <p15:clr>
            <a:srgbClr val="F26B43"/>
          </p15:clr>
        </p15:guide>
        <p15:guide id="4" pos="7368">
          <p15:clr>
            <a:srgbClr val="F26B43"/>
          </p15:clr>
        </p15:guide>
        <p15:guide id="5"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F367-131A-416B-AF1B-B4C9B71D9051}"/>
              </a:ext>
            </a:extLst>
          </p:cNvPr>
          <p:cNvSpPr>
            <a:spLocks noGrp="1"/>
          </p:cNvSpPr>
          <p:nvPr>
            <p:ph type="ctrTitle"/>
          </p:nvPr>
        </p:nvSpPr>
        <p:spPr>
          <a:xfrm>
            <a:off x="1323037" y="1791636"/>
            <a:ext cx="7166539" cy="1637364"/>
          </a:xfrm>
        </p:spPr>
        <p:txBody>
          <a:bodyPr/>
          <a:lstStyle/>
          <a:p>
            <a:r>
              <a:rPr lang="en-GB" dirty="0" smtClean="0"/>
              <a:t>BCBS </a:t>
            </a:r>
            <a:r>
              <a:rPr lang="en-GB" dirty="0"/>
              <a:t>239 Implementation</a:t>
            </a:r>
          </a:p>
        </p:txBody>
      </p:sp>
      <p:sp>
        <p:nvSpPr>
          <p:cNvPr id="3" name="Subtitle 2">
            <a:extLst>
              <a:ext uri="{FF2B5EF4-FFF2-40B4-BE49-F238E27FC236}">
                <a16:creationId xmlns:a16="http://schemas.microsoft.com/office/drawing/2014/main" id="{1AA59A23-4183-4A8A-810F-343F59A03C1F}"/>
              </a:ext>
            </a:extLst>
          </p:cNvPr>
          <p:cNvSpPr>
            <a:spLocks noGrp="1"/>
          </p:cNvSpPr>
          <p:nvPr>
            <p:ph type="subTitle" idx="1"/>
          </p:nvPr>
        </p:nvSpPr>
        <p:spPr>
          <a:xfrm>
            <a:off x="1323037" y="3446929"/>
            <a:ext cx="7166539" cy="732413"/>
          </a:xfrm>
        </p:spPr>
        <p:txBody>
          <a:bodyPr/>
          <a:lstStyle/>
          <a:p>
            <a:r>
              <a:rPr lang="en-ZA" dirty="0" smtClean="0"/>
              <a:t>Dummies </a:t>
            </a:r>
            <a:r>
              <a:rPr lang="en-ZA" dirty="0"/>
              <a:t>guide to out of cycle risk data aggregation and risk reporting in response to an ad hoc scenario or stress event</a:t>
            </a:r>
            <a:endParaRPr lang="en-GB" dirty="0"/>
          </a:p>
        </p:txBody>
      </p:sp>
    </p:spTree>
    <p:extLst>
      <p:ext uri="{BB962C8B-B14F-4D97-AF65-F5344CB8AC3E}">
        <p14:creationId xmlns:p14="http://schemas.microsoft.com/office/powerpoint/2010/main" val="2370545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A448FF-822E-44F1-A4C0-22239B60276D}"/>
              </a:ext>
            </a:extLst>
          </p:cNvPr>
          <p:cNvGraphicFramePr>
            <a:graphicFrameLocks noGrp="1"/>
          </p:cNvGraphicFramePr>
          <p:nvPr>
            <p:extLst>
              <p:ext uri="{D42A27DB-BD31-4B8C-83A1-F6EECF244321}">
                <p14:modId xmlns:p14="http://schemas.microsoft.com/office/powerpoint/2010/main" val="4219594066"/>
              </p:ext>
            </p:extLst>
          </p:nvPr>
        </p:nvGraphicFramePr>
        <p:xfrm>
          <a:off x="358774" y="1007160"/>
          <a:ext cx="11500435" cy="5389136"/>
        </p:xfrm>
        <a:graphic>
          <a:graphicData uri="http://schemas.openxmlformats.org/drawingml/2006/table">
            <a:tbl>
              <a:tblPr firstRow="1" bandRow="1">
                <a:tableStyleId>{7DF18680-E054-41AD-8BC1-D1AEF772440D}</a:tableStyleId>
              </a:tblPr>
              <a:tblGrid>
                <a:gridCol w="1218233">
                  <a:extLst>
                    <a:ext uri="{9D8B030D-6E8A-4147-A177-3AD203B41FA5}">
                      <a16:colId xmlns:a16="http://schemas.microsoft.com/office/drawing/2014/main" val="1580363668"/>
                    </a:ext>
                  </a:extLst>
                </a:gridCol>
                <a:gridCol w="1651385">
                  <a:extLst>
                    <a:ext uri="{9D8B030D-6E8A-4147-A177-3AD203B41FA5}">
                      <a16:colId xmlns:a16="http://schemas.microsoft.com/office/drawing/2014/main" val="736651283"/>
                    </a:ext>
                  </a:extLst>
                </a:gridCol>
                <a:gridCol w="1556949">
                  <a:extLst>
                    <a:ext uri="{9D8B030D-6E8A-4147-A177-3AD203B41FA5}">
                      <a16:colId xmlns:a16="http://schemas.microsoft.com/office/drawing/2014/main" val="142878939"/>
                    </a:ext>
                  </a:extLst>
                </a:gridCol>
                <a:gridCol w="1223573">
                  <a:extLst>
                    <a:ext uri="{9D8B030D-6E8A-4147-A177-3AD203B41FA5}">
                      <a16:colId xmlns:a16="http://schemas.microsoft.com/office/drawing/2014/main" val="3169333364"/>
                    </a:ext>
                  </a:extLst>
                </a:gridCol>
                <a:gridCol w="1222310">
                  <a:extLst>
                    <a:ext uri="{9D8B030D-6E8A-4147-A177-3AD203B41FA5}">
                      <a16:colId xmlns:a16="http://schemas.microsoft.com/office/drawing/2014/main" val="613233121"/>
                    </a:ext>
                  </a:extLst>
                </a:gridCol>
                <a:gridCol w="1390262">
                  <a:extLst>
                    <a:ext uri="{9D8B030D-6E8A-4147-A177-3AD203B41FA5}">
                      <a16:colId xmlns:a16="http://schemas.microsoft.com/office/drawing/2014/main" val="1160463753"/>
                    </a:ext>
                  </a:extLst>
                </a:gridCol>
                <a:gridCol w="1521326">
                  <a:extLst>
                    <a:ext uri="{9D8B030D-6E8A-4147-A177-3AD203B41FA5}">
                      <a16:colId xmlns:a16="http://schemas.microsoft.com/office/drawing/2014/main" val="3904300775"/>
                    </a:ext>
                  </a:extLst>
                </a:gridCol>
                <a:gridCol w="1716397">
                  <a:extLst>
                    <a:ext uri="{9D8B030D-6E8A-4147-A177-3AD203B41FA5}">
                      <a16:colId xmlns:a16="http://schemas.microsoft.com/office/drawing/2014/main" val="1094552761"/>
                    </a:ext>
                  </a:extLst>
                </a:gridCol>
              </a:tblGrid>
              <a:tr h="349842">
                <a:tc gridSpan="2">
                  <a:txBody>
                    <a:bodyPr/>
                    <a:lstStyle/>
                    <a:p>
                      <a:pPr algn="just"/>
                      <a:r>
                        <a:rPr lang="en-US" sz="1400" b="1" kern="1200" baseline="0" dirty="0" smtClean="0">
                          <a:solidFill>
                            <a:schemeClr val="lt1"/>
                          </a:solidFill>
                          <a:latin typeface="+mn-lt"/>
                          <a:ea typeface="+mn-ea"/>
                          <a:cs typeface="+mn-cs"/>
                        </a:rPr>
                        <a:t>What</a:t>
                      </a:r>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hMerge="1">
                  <a:txBody>
                    <a:bodyPr/>
                    <a:lstStyle/>
                    <a:p>
                      <a:pPr algn="just"/>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lt1"/>
                          </a:solidFill>
                          <a:latin typeface="+mn-lt"/>
                          <a:ea typeface="+mn-ea"/>
                          <a:cs typeface="+mn-cs"/>
                        </a:rPr>
                        <a:t>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gridSpan="3">
                  <a:txBody>
                    <a:bodyPr/>
                    <a:lstStyle/>
                    <a:p>
                      <a:pPr algn="just"/>
                      <a:r>
                        <a:rPr lang="en-US" sz="1400" b="1" kern="1200" baseline="0" dirty="0" smtClean="0">
                          <a:solidFill>
                            <a:schemeClr val="lt1"/>
                          </a:solidFill>
                          <a:latin typeface="+mn-lt"/>
                          <a:ea typeface="+mn-ea"/>
                          <a:cs typeface="+mn-cs"/>
                        </a:rPr>
                        <a:t>How</a:t>
                      </a:r>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hMerge="1">
                  <a:txBody>
                    <a:bodyPr/>
                    <a:lstStyle/>
                    <a:p>
                      <a:pPr algn="just"/>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hMerge="1">
                  <a:txBody>
                    <a:bodyPr/>
                    <a:lstStyle/>
                    <a:p>
                      <a:pPr algn="just"/>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algn="just"/>
                      <a:r>
                        <a:rPr lang="en-US" sz="1400" b="1" kern="1200" baseline="0" dirty="0" smtClean="0">
                          <a:solidFill>
                            <a:schemeClr val="lt1"/>
                          </a:solidFill>
                          <a:latin typeface="+mn-lt"/>
                          <a:ea typeface="+mn-ea"/>
                          <a:cs typeface="+mn-cs"/>
                        </a:rPr>
                        <a:t>Who</a:t>
                      </a:r>
                      <a:endParaRPr lang="en-US" sz="1400" b="1"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lt1"/>
                          </a:solidFill>
                          <a:latin typeface="+mn-lt"/>
                          <a:ea typeface="+mn-ea"/>
                          <a:cs typeface="+mn-cs"/>
                        </a:rPr>
                        <a:t>Trade 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extLst>
                  <a:ext uri="{0D108BD9-81ED-4DB2-BD59-A6C34878D82A}">
                    <a16:rowId xmlns:a16="http://schemas.microsoft.com/office/drawing/2014/main" val="3362522605"/>
                  </a:ext>
                </a:extLst>
              </a:tr>
              <a:tr h="931486">
                <a:tc gridSpan="2">
                  <a:txBody>
                    <a:bodyPr/>
                    <a:lstStyle/>
                    <a:p>
                      <a:pPr defTabSz="1088433"/>
                      <a:r>
                        <a:rPr lang="en-US" sz="900" dirty="0" smtClean="0">
                          <a:solidFill>
                            <a:prstClr val="black"/>
                          </a:solidFill>
                        </a:rPr>
                        <a:t>The typical requests expected to be centered around exposure to individual customers, industries or geographies, e.g.:</a:t>
                      </a:r>
                    </a:p>
                    <a:p>
                      <a:pPr marL="204081" indent="-204081" defTabSz="1088433">
                        <a:buFont typeface="Arial" charset="0"/>
                        <a:buChar char="•"/>
                      </a:pPr>
                      <a:r>
                        <a:rPr lang="en-US" sz="900" dirty="0" smtClean="0">
                          <a:solidFill>
                            <a:prstClr val="black"/>
                          </a:solidFill>
                        </a:rPr>
                        <a:t>Provide a view of the bank’s exposure to Oil &amp; Gas in West Africa.</a:t>
                      </a:r>
                    </a:p>
                    <a:p>
                      <a:pPr marL="204081" indent="-204081" defTabSz="1088433">
                        <a:buFont typeface="Arial" charset="0"/>
                        <a:buChar char="•"/>
                      </a:pPr>
                      <a:r>
                        <a:rPr lang="en-US" sz="900" dirty="0" smtClean="0">
                          <a:solidFill>
                            <a:prstClr val="black"/>
                          </a:solidFill>
                        </a:rPr>
                        <a:t>Provide a view of the bank’s trading exposure to European banks.</a:t>
                      </a:r>
                    </a:p>
                    <a:p>
                      <a:pPr marL="204081" indent="-204081" defTabSz="1088433">
                        <a:buFont typeface="Arial" charset="0"/>
                        <a:buChar char="•"/>
                      </a:pPr>
                      <a:r>
                        <a:rPr lang="en-US" sz="900" dirty="0" smtClean="0">
                          <a:solidFill>
                            <a:prstClr val="black"/>
                          </a:solidFill>
                        </a:rPr>
                        <a:t>Provide a view of the bank’s exposure to customer XYZ.</a:t>
                      </a:r>
                    </a:p>
                    <a:p>
                      <a:pPr marL="0" indent="0" defTabSz="1088433">
                        <a:buFont typeface="Arial" charset="0"/>
                        <a:buNone/>
                      </a:pPr>
                      <a:endParaRPr lang="en-US" sz="900" dirty="0" smtClean="0">
                        <a:solidFill>
                          <a:prstClr val="black"/>
                        </a:solidFill>
                      </a:endParaRPr>
                    </a:p>
                    <a:p>
                      <a:pPr defTabSz="1088433"/>
                      <a:r>
                        <a:rPr lang="en-US" sz="900" dirty="0" smtClean="0">
                          <a:solidFill>
                            <a:prstClr val="black"/>
                          </a:solidFill>
                        </a:rPr>
                        <a:t>Reporting of potential country risk exposure that the bank is facing under a country risk event also included in the base requirement, e.g.:</a:t>
                      </a:r>
                    </a:p>
                    <a:p>
                      <a:pPr marL="204081" indent="-204081" defTabSz="1088433">
                        <a:buFont typeface="Arial" charset="0"/>
                        <a:buChar char="•"/>
                      </a:pPr>
                      <a:r>
                        <a:rPr lang="en-US" sz="900" dirty="0" smtClean="0">
                          <a:solidFill>
                            <a:prstClr val="black"/>
                          </a:solidFill>
                        </a:rPr>
                        <a:t>Provide a view of the bank’s potential loss in the event of a country event in Ghana.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2648" rtl="0" eaLnBrk="1" fontAlgn="auto" latinLnBrk="0" hangingPunct="1">
                        <a:lnSpc>
                          <a:spcPct val="100000"/>
                        </a:lnSpc>
                        <a:spcBef>
                          <a:spcPts val="0"/>
                        </a:spcBef>
                        <a:spcAft>
                          <a:spcPts val="800"/>
                        </a:spcAft>
                        <a:buClrTx/>
                        <a:buSzTx/>
                        <a:buFont typeface="+mj-lt"/>
                        <a:buNone/>
                        <a:tabLst/>
                        <a:defRPr/>
                      </a:pPr>
                      <a:r>
                        <a:rPr lang="en-US" sz="900" u="none" dirty="0" smtClean="0">
                          <a:solidFill>
                            <a:schemeClr val="tx1"/>
                          </a:solidFill>
                        </a:rPr>
                        <a:t>The aim is to have all metrics in scope for stress reporting available on a </a:t>
                      </a:r>
                      <a:r>
                        <a:rPr lang="en-US" sz="900" u="none" dirty="0" err="1" smtClean="0">
                          <a:solidFill>
                            <a:schemeClr val="tx1"/>
                          </a:solidFill>
                        </a:rPr>
                        <a:t>T+1</a:t>
                      </a:r>
                      <a:r>
                        <a:rPr lang="en-US" sz="900" u="none" dirty="0" smtClean="0">
                          <a:solidFill>
                            <a:schemeClr val="tx1"/>
                          </a:solidFill>
                        </a:rPr>
                        <a:t> basis (by 8:00 JHB time).</a:t>
                      </a:r>
                      <a:endParaRPr lang="en-US" sz="900" u="none"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indent="0" algn="l" defTabSz="912648" rtl="0" eaLnBrk="1" fontAlgn="auto" latinLnBrk="0" hangingPunct="1">
                        <a:lnSpc>
                          <a:spcPct val="100000"/>
                        </a:lnSpc>
                        <a:spcBef>
                          <a:spcPts val="0"/>
                        </a:spcBef>
                        <a:spcAft>
                          <a:spcPts val="800"/>
                        </a:spcAft>
                        <a:buClrTx/>
                        <a:buSzTx/>
                        <a:buFont typeface="+mj-lt"/>
                        <a:buNone/>
                        <a:tabLst/>
                        <a:defRPr/>
                      </a:pPr>
                      <a:r>
                        <a:rPr lang="en-US" sz="900" dirty="0" smtClean="0">
                          <a:solidFill>
                            <a:schemeClr val="tx1"/>
                          </a:solidFill>
                        </a:rPr>
                        <a:t>In principle reporting under stress should be done out of the same data sources that are used for </a:t>
                      </a:r>
                      <a:r>
                        <a:rPr lang="en-US" sz="900" dirty="0" err="1" smtClean="0">
                          <a:solidFill>
                            <a:schemeClr val="tx1"/>
                          </a:solidFill>
                        </a:rPr>
                        <a:t>BAU</a:t>
                      </a:r>
                      <a:r>
                        <a:rPr lang="en-US" sz="900" dirty="0" smtClean="0">
                          <a:solidFill>
                            <a:schemeClr val="tx1"/>
                          </a:solidFill>
                        </a:rPr>
                        <a:t> reporting (ideally off the strategic architecture being put in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pPr>
                      <a:r>
                        <a:rPr lang="en-US" sz="900" dirty="0" smtClean="0">
                          <a:solidFill>
                            <a:schemeClr val="tx1"/>
                          </a:solidFill>
                        </a:rPr>
                        <a:t>Ownership of the</a:t>
                      </a:r>
                      <a:r>
                        <a:rPr lang="en-US" sz="900" baseline="0" dirty="0" smtClean="0">
                          <a:solidFill>
                            <a:schemeClr val="tx1"/>
                          </a:solidFill>
                        </a:rPr>
                        <a:t> out of cycle metrics / </a:t>
                      </a:r>
                      <a:r>
                        <a:rPr lang="en-US" sz="900" baseline="0" dirty="0" err="1" smtClean="0">
                          <a:solidFill>
                            <a:schemeClr val="tx1"/>
                          </a:solidFill>
                        </a:rPr>
                        <a:t>CDEs</a:t>
                      </a:r>
                      <a:r>
                        <a:rPr lang="en-US" sz="900" baseline="0" dirty="0" smtClean="0">
                          <a:solidFill>
                            <a:schemeClr val="tx1"/>
                          </a:solidFill>
                        </a:rPr>
                        <a:t> and dimensions reported, and ownership and stewardship of the process(</a:t>
                      </a:r>
                      <a:r>
                        <a:rPr lang="en-US" sz="900" baseline="0" dirty="0" err="1" smtClean="0">
                          <a:solidFill>
                            <a:schemeClr val="tx1"/>
                          </a:solidFill>
                        </a:rPr>
                        <a:t>es</a:t>
                      </a:r>
                      <a:r>
                        <a:rPr lang="en-US" sz="900" baseline="0" dirty="0" smtClean="0">
                          <a:solidFill>
                            <a:schemeClr val="tx1"/>
                          </a:solidFill>
                        </a:rPr>
                        <a:t>) to produce the out of cycle reports </a:t>
                      </a:r>
                      <a:endParaRPr lang="en-US"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pPr>
                      <a:r>
                        <a:rPr lang="en-US" sz="900" dirty="0" smtClean="0">
                          <a:solidFill>
                            <a:schemeClr val="tx1"/>
                          </a:solidFill>
                        </a:rPr>
                        <a:t>A number judged to be inaccurate in some respects could still be acceptable for reporting under stress (data/metric owner to make a decision).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619954"/>
                  </a:ext>
                </a:extLst>
              </a:tr>
              <a:tr h="539911">
                <a:tc>
                  <a:txBody>
                    <a:bodyPr/>
                    <a:lstStyle/>
                    <a:p>
                      <a:pPr marL="0" indent="0" algn="l" defTabSz="912648" fontAlgn="auto">
                        <a:spcBef>
                          <a:spcPts val="0"/>
                        </a:spcBef>
                        <a:spcAft>
                          <a:spcPts val="800"/>
                        </a:spcAft>
                        <a:buFont typeface="+mj-lt"/>
                        <a:buNone/>
                      </a:pPr>
                      <a:r>
                        <a:rPr lang="en-GB" sz="1100" b="1" dirty="0" smtClean="0">
                          <a:solidFill>
                            <a:schemeClr val="bg1"/>
                          </a:solidFill>
                          <a:latin typeface="+mn-lt"/>
                          <a:ea typeface="Cambria"/>
                          <a:cs typeface="Times New Roman"/>
                        </a:rPr>
                        <a:t>Metrics / </a:t>
                      </a:r>
                      <a:r>
                        <a:rPr lang="en-GB" sz="1100" b="1" dirty="0" err="1" smtClean="0">
                          <a:solidFill>
                            <a:schemeClr val="bg1"/>
                          </a:solidFill>
                          <a:latin typeface="+mn-lt"/>
                          <a:ea typeface="Cambria"/>
                          <a:cs typeface="Times New Roman"/>
                        </a:rPr>
                        <a:t>CDEs</a:t>
                      </a:r>
                      <a:endParaRPr lang="en-GB" sz="1100" b="1" dirty="0" smtClean="0">
                        <a:solidFill>
                          <a:schemeClr val="bg1"/>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GB" sz="1100" b="1" dirty="0" smtClean="0">
                          <a:solidFill>
                            <a:schemeClr val="bg1"/>
                          </a:solidFill>
                          <a:latin typeface="+mn-lt"/>
                          <a:ea typeface="Cambria"/>
                          <a:cs typeface="Times New Roman"/>
                        </a:rPr>
                        <a:t>Dimensions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Frequency and 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Business lineage &amp;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Roles and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tc>
                  <a:txBody>
                    <a:bodyPr/>
                    <a:lstStyle/>
                    <a:p>
                      <a:pPr marL="0" indent="0" algn="l" defTabSz="912648" fontAlgn="auto">
                        <a:spcBef>
                          <a:spcPts val="0"/>
                        </a:spcBef>
                        <a:spcAft>
                          <a:spcPts val="800"/>
                        </a:spcAft>
                        <a:buFont typeface="+mj-lt"/>
                        <a:buNone/>
                      </a:pPr>
                      <a:r>
                        <a:rPr lang="en-US" sz="1100" b="1" dirty="0" smtClean="0">
                          <a:solidFill>
                            <a:schemeClr val="bg1"/>
                          </a:solidFill>
                          <a:latin typeface="+mn-lt"/>
                          <a:ea typeface="Cambria"/>
                          <a:cs typeface="Times New Roman"/>
                        </a:rPr>
                        <a:t>Trade offs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80F"/>
                    </a:solidFill>
                  </a:tcPr>
                </a:tc>
                <a:extLst>
                  <a:ext uri="{0D108BD9-81ED-4DB2-BD59-A6C34878D82A}">
                    <a16:rowId xmlns:a16="http://schemas.microsoft.com/office/drawing/2014/main" val="1841746709"/>
                  </a:ext>
                </a:extLst>
              </a:tr>
              <a:tr h="298580">
                <a:tc>
                  <a:txBody>
                    <a:bodyPr/>
                    <a:lstStyle/>
                    <a:p>
                      <a:pPr marL="0" indent="0" algn="l" defTabSz="912648" fontAlgn="auto">
                        <a:spcBef>
                          <a:spcPts val="0"/>
                        </a:spcBef>
                        <a:spcAft>
                          <a:spcPts val="0"/>
                        </a:spcAft>
                        <a:buFont typeface="Arial" panose="020B0604020202020204" pitchFamily="34" charset="0"/>
                        <a:buNone/>
                      </a:pPr>
                      <a:r>
                        <a:rPr lang="en-GB" sz="900" b="1" dirty="0" smtClean="0">
                          <a:solidFill>
                            <a:srgbClr val="000000"/>
                          </a:solidFill>
                          <a:latin typeface="+mn-lt"/>
                          <a:ea typeface="Cambria"/>
                          <a:cs typeface="Times New Roman"/>
                        </a:rPr>
                        <a:t>Wholesale</a:t>
                      </a:r>
                      <a:r>
                        <a:rPr lang="en-GB" sz="900" b="1" baseline="0" dirty="0" smtClean="0">
                          <a:solidFill>
                            <a:srgbClr val="000000"/>
                          </a:solidFill>
                          <a:latin typeface="+mn-lt"/>
                          <a:ea typeface="Cambria"/>
                          <a:cs typeface="Times New Roman"/>
                        </a:rPr>
                        <a:t> </a:t>
                      </a:r>
                      <a:r>
                        <a:rPr lang="en-GB" sz="900" b="1" dirty="0" smtClean="0">
                          <a:solidFill>
                            <a:srgbClr val="000000"/>
                          </a:solidFill>
                          <a:latin typeface="+mn-lt"/>
                          <a:ea typeface="Cambria"/>
                          <a:cs typeface="Times New Roman"/>
                        </a:rPr>
                        <a:t>credit exposure</a:t>
                      </a:r>
                    </a:p>
                    <a:p>
                      <a:pPr marL="171450" indent="-171450" algn="l" defTabSz="912648" fontAlgn="auto">
                        <a:spcBef>
                          <a:spcPts val="0"/>
                        </a:spcBef>
                        <a:spcAft>
                          <a:spcPts val="0"/>
                        </a:spcAft>
                        <a:buFont typeface="Arial" charset="0"/>
                        <a:buChar char="•"/>
                      </a:pPr>
                      <a:r>
                        <a:rPr lang="en-GB" sz="900" b="0" baseline="0" dirty="0" smtClean="0">
                          <a:solidFill>
                            <a:srgbClr val="000000"/>
                          </a:solidFill>
                          <a:latin typeface="+mn-lt"/>
                          <a:ea typeface="Cambria"/>
                          <a:cs typeface="Times New Roman"/>
                        </a:rPr>
                        <a:t>Total </a:t>
                      </a:r>
                      <a:r>
                        <a:rPr lang="en-GB" sz="900" b="0" baseline="0" dirty="0" err="1" smtClean="0">
                          <a:solidFill>
                            <a:srgbClr val="000000"/>
                          </a:solidFill>
                          <a:latin typeface="+mn-lt"/>
                          <a:ea typeface="Cambria"/>
                          <a:cs typeface="Times New Roman"/>
                        </a:rPr>
                        <a:t>outstandings</a:t>
                      </a:r>
                      <a:endParaRPr lang="en-GB" sz="900" b="0" baseline="0" dirty="0" smtClean="0">
                        <a:solidFill>
                          <a:srgbClr val="000000"/>
                        </a:solidFill>
                        <a:latin typeface="+mn-lt"/>
                        <a:ea typeface="Cambria"/>
                        <a:cs typeface="Times New Roman"/>
                      </a:endParaRPr>
                    </a:p>
                    <a:p>
                      <a:pPr marL="171450" indent="-171450" algn="l" defTabSz="912648" fontAlgn="auto">
                        <a:spcBef>
                          <a:spcPts val="0"/>
                        </a:spcBef>
                        <a:spcAft>
                          <a:spcPts val="0"/>
                        </a:spcAft>
                        <a:buFont typeface="Arial" charset="0"/>
                        <a:buChar char="•"/>
                      </a:pPr>
                      <a:r>
                        <a:rPr lang="en-GB" sz="900" b="0" dirty="0" smtClean="0">
                          <a:solidFill>
                            <a:srgbClr val="000000"/>
                          </a:solidFill>
                          <a:latin typeface="+mn-lt"/>
                          <a:ea typeface="Cambria"/>
                          <a:cs typeface="Times New Roman"/>
                        </a:rPr>
                        <a:t>TFL</a:t>
                      </a:r>
                    </a:p>
                    <a:p>
                      <a:pPr marL="171450" indent="-171450" algn="l" defTabSz="912648" fontAlgn="auto">
                        <a:spcBef>
                          <a:spcPts val="0"/>
                        </a:spcBef>
                        <a:spcAft>
                          <a:spcPts val="0"/>
                        </a:spcAft>
                        <a:buFont typeface="Arial" charset="0"/>
                        <a:buChar char="•"/>
                      </a:pPr>
                      <a:r>
                        <a:rPr lang="en-GB" sz="900" b="0" dirty="0" smtClean="0">
                          <a:solidFill>
                            <a:srgbClr val="000000"/>
                          </a:solidFill>
                          <a:latin typeface="+mn-lt"/>
                          <a:ea typeface="Cambria"/>
                          <a:cs typeface="Times New Roman"/>
                        </a:rPr>
                        <a:t>Current Exposure</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smtClean="0">
                          <a:solidFill>
                            <a:schemeClr val="dk1"/>
                          </a:solidFill>
                          <a:latin typeface="+mn-lt"/>
                          <a:ea typeface="+mn-ea"/>
                          <a:cs typeface="+mn-cs"/>
                        </a:rPr>
                        <a:t>Industry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smtClean="0">
                          <a:solidFill>
                            <a:schemeClr val="dk1"/>
                          </a:solidFill>
                          <a:latin typeface="+mn-lt"/>
                          <a:ea typeface="+mn-ea"/>
                          <a:cs typeface="+mn-cs"/>
                        </a:rPr>
                        <a:t>Geography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smtClean="0">
                          <a:solidFill>
                            <a:schemeClr val="dk1"/>
                          </a:solidFill>
                          <a:latin typeface="+mn-lt"/>
                          <a:ea typeface="+mn-ea"/>
                          <a:cs typeface="+mn-cs"/>
                        </a:rPr>
                        <a:t>Customer Group</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900" u="none" dirty="0" smtClean="0">
                          <a:solidFill>
                            <a:prstClr val="black"/>
                          </a:solidFill>
                        </a:rPr>
                        <a:t>CIB: T+1 </a:t>
                      </a:r>
                      <a:r>
                        <a:rPr lang="en-US" sz="900" u="none" kern="1200" dirty="0" smtClean="0">
                          <a:solidFill>
                            <a:prstClr val="black"/>
                          </a:solidFill>
                          <a:latin typeface="+mn-lt"/>
                          <a:ea typeface="+mn-ea"/>
                          <a:cs typeface="+mn-cs"/>
                        </a:rPr>
                        <a:t>basis</a:t>
                      </a:r>
                      <a:r>
                        <a:rPr lang="en-US" sz="900" u="none" kern="1200" baseline="0" dirty="0" smtClean="0">
                          <a:solidFill>
                            <a:prstClr val="black"/>
                          </a:solidFill>
                          <a:latin typeface="+mn-lt"/>
                          <a:ea typeface="+mn-ea"/>
                          <a:cs typeface="+mn-cs"/>
                        </a:rPr>
                        <a:t> </a:t>
                      </a:r>
                      <a:r>
                        <a:rPr lang="en-US" sz="900" u="none" kern="1200" dirty="0" smtClean="0">
                          <a:solidFill>
                            <a:prstClr val="black"/>
                          </a:solidFill>
                          <a:latin typeface="+mn-lt"/>
                          <a:ea typeface="+mn-ea"/>
                          <a:cs typeface="+mn-cs"/>
                        </a:rPr>
                        <a:t>by 8:00 JHB time</a:t>
                      </a:r>
                    </a:p>
                    <a:p>
                      <a:pPr marL="0" indent="0" algn="l" defTabSz="912648" fontAlgn="auto">
                        <a:spcBef>
                          <a:spcPts val="0"/>
                        </a:spcBef>
                        <a:spcAft>
                          <a:spcPts val="800"/>
                        </a:spcAft>
                        <a:buFont typeface="+mj-lt"/>
                        <a:buNone/>
                      </a:pPr>
                      <a:r>
                        <a:rPr lang="en-US" sz="900" u="none" kern="1200" dirty="0" smtClean="0">
                          <a:solidFill>
                            <a:prstClr val="black"/>
                          </a:solidFill>
                          <a:latin typeface="+mn-lt"/>
                          <a:ea typeface="+mn-ea"/>
                          <a:cs typeface="+mn-cs"/>
                        </a:rPr>
                        <a:t/>
                      </a:r>
                      <a:br>
                        <a:rPr lang="en-US" sz="900" u="none" kern="1200" dirty="0" smtClean="0">
                          <a:solidFill>
                            <a:prstClr val="black"/>
                          </a:solidFill>
                          <a:latin typeface="+mn-lt"/>
                          <a:ea typeface="+mn-ea"/>
                          <a:cs typeface="+mn-cs"/>
                        </a:rPr>
                      </a:br>
                      <a:r>
                        <a:rPr lang="en-US" sz="900" u="none" kern="1200" dirty="0" smtClean="0">
                          <a:solidFill>
                            <a:prstClr val="black"/>
                          </a:solidFill>
                          <a:latin typeface="+mn-lt"/>
                          <a:ea typeface="+mn-ea"/>
                          <a:cs typeface="+mn-cs"/>
                        </a:rPr>
                        <a:t>BB: At least previous month-end</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Requests should be handled by</a:t>
                      </a:r>
                      <a:r>
                        <a:rPr lang="en-US" sz="900" baseline="0" dirty="0" smtClean="0">
                          <a:solidFill>
                            <a:srgbClr val="000000"/>
                          </a:solidFill>
                          <a:latin typeface="+mn-lt"/>
                          <a:ea typeface="Cambria"/>
                          <a:cs typeface="Times New Roman"/>
                        </a:rPr>
                        <a:t> BU Credit Risk Measurement areas, who will be responsible to document processes, and implement controls.</a:t>
                      </a:r>
                      <a:endParaRPr lang="en-US" sz="9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900" dirty="0" smtClean="0">
                          <a:solidFill>
                            <a:prstClr val="black"/>
                          </a:solidFill>
                        </a:rPr>
                        <a:t>CIB’s credit exposure management systems (e.g. </a:t>
                      </a:r>
                      <a:r>
                        <a:rPr lang="en-US" sz="900" dirty="0" err="1" smtClean="0">
                          <a:solidFill>
                            <a:prstClr val="black"/>
                          </a:solidFill>
                        </a:rPr>
                        <a:t>Algo</a:t>
                      </a:r>
                      <a:r>
                        <a:rPr lang="en-US" sz="900" dirty="0" smtClean="0">
                          <a:solidFill>
                            <a:prstClr val="black"/>
                          </a:solidFill>
                        </a:rPr>
                        <a:t> Credit Limits for CIB SA) for daily monitoring.</a:t>
                      </a:r>
                    </a:p>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BB: BAU sources</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Review of numbers by Data Stewards, and ultimate signoff by Data Owner.</a:t>
                      </a:r>
                    </a:p>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Reconciliation / manual checking against Regulatory data.</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indent="0" algn="l" defTabSz="912648" fontAlgn="auto">
                        <a:spcBef>
                          <a:spcPts val="0"/>
                        </a:spcBef>
                        <a:spcAft>
                          <a:spcPts val="800"/>
                        </a:spcAft>
                        <a:buFont typeface="+mj-lt"/>
                        <a:buNone/>
                      </a:pPr>
                      <a:r>
                        <a:rPr lang="en-US" sz="900" dirty="0" smtClean="0">
                          <a:solidFill>
                            <a:prstClr val="black"/>
                          </a:solidFill>
                        </a:rPr>
                        <a:t>Sourcing of data: Data Stewards (</a:t>
                      </a:r>
                      <a:r>
                        <a:rPr lang="en-US" sz="900" dirty="0" err="1" smtClean="0">
                          <a:solidFill>
                            <a:prstClr val="black"/>
                          </a:solidFill>
                        </a:rPr>
                        <a:t>Cdt</a:t>
                      </a:r>
                      <a:r>
                        <a:rPr lang="en-US" sz="900" baseline="0" dirty="0" smtClean="0">
                          <a:solidFill>
                            <a:prstClr val="black"/>
                          </a:solidFill>
                        </a:rPr>
                        <a:t> Risk Measurement)</a:t>
                      </a:r>
                      <a:endParaRPr lang="en-US" sz="900" dirty="0" smtClean="0">
                        <a:solidFill>
                          <a:prstClr val="black"/>
                        </a:solidFill>
                      </a:endParaRPr>
                    </a:p>
                    <a:p>
                      <a:pPr marL="0" indent="0" algn="l" defTabSz="912648" fontAlgn="auto">
                        <a:spcBef>
                          <a:spcPts val="0"/>
                        </a:spcBef>
                        <a:spcAft>
                          <a:spcPts val="800"/>
                        </a:spcAft>
                        <a:buFont typeface="+mj-lt"/>
                        <a:buNone/>
                      </a:pPr>
                      <a:r>
                        <a:rPr lang="en-US" sz="900" dirty="0" smtClean="0">
                          <a:solidFill>
                            <a:prstClr val="black"/>
                          </a:solidFill>
                        </a:rPr>
                        <a:t>Signoff: Data Owners</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I</a:t>
                      </a:r>
                      <a:r>
                        <a:rPr lang="en-US" sz="900" dirty="0" smtClean="0">
                          <a:solidFill>
                            <a:prstClr val="black"/>
                          </a:solidFill>
                        </a:rPr>
                        <a:t>f accurate CIB exposure information is not available at T+1, the bank should fall back on the most recent available information (T-2 or, at worst, last available month-end).  Last month end may</a:t>
                      </a:r>
                      <a:r>
                        <a:rPr lang="en-US" sz="900" baseline="0" dirty="0" smtClean="0">
                          <a:solidFill>
                            <a:prstClr val="black"/>
                          </a:solidFill>
                        </a:rPr>
                        <a:t> be the BAU situation for CIB ROA.</a:t>
                      </a:r>
                      <a:endParaRPr lang="en-US" sz="900" dirty="0" smtClean="0">
                        <a:solidFill>
                          <a:prstClr val="black"/>
                        </a:solidFill>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1156821"/>
                  </a:ext>
                </a:extLst>
              </a:tr>
              <a:tr h="298580">
                <a:tc>
                  <a:txBody>
                    <a:bodyPr/>
                    <a:lstStyle/>
                    <a:p>
                      <a:pPr marL="4763" marR="0" lvl="1" indent="0" algn="l" defTabSz="1038917" rtl="0" eaLnBrk="1" fontAlgn="auto" latinLnBrk="0" hangingPunct="1">
                        <a:lnSpc>
                          <a:spcPct val="100000"/>
                        </a:lnSpc>
                        <a:spcBef>
                          <a:spcPts val="0"/>
                        </a:spcBef>
                        <a:spcAft>
                          <a:spcPts val="0"/>
                        </a:spcAft>
                        <a:buClrTx/>
                        <a:buSzTx/>
                        <a:buFont typeface="Arial" pitchFamily="34" charset="0"/>
                        <a:buNone/>
                        <a:tabLst/>
                        <a:defRPr/>
                      </a:pPr>
                      <a:r>
                        <a:rPr lang="en-US" sz="900" b="1" kern="1200" baseline="0" dirty="0" smtClean="0"/>
                        <a:t>Retail credit exposure</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dk1"/>
                          </a:solidFill>
                          <a:latin typeface="+mn-lt"/>
                          <a:ea typeface="+mn-ea"/>
                          <a:cs typeface="+mn-cs"/>
                        </a:rPr>
                        <a:t>Gross </a:t>
                      </a:r>
                      <a:r>
                        <a:rPr lang="en-US" sz="900" kern="1200" dirty="0" err="1" smtClean="0">
                          <a:solidFill>
                            <a:schemeClr val="dk1"/>
                          </a:solidFill>
                          <a:latin typeface="+mn-lt"/>
                          <a:ea typeface="+mn-ea"/>
                          <a:cs typeface="+mn-cs"/>
                        </a:rPr>
                        <a:t>L&amp;A</a:t>
                      </a:r>
                      <a:endParaRPr lang="en-US" sz="900" kern="1200" dirty="0" smtClean="0">
                        <a:solidFill>
                          <a:schemeClr val="dk1"/>
                        </a:solidFill>
                        <a:latin typeface="+mn-lt"/>
                        <a:ea typeface="+mn-ea"/>
                        <a:cs typeface="+mn-cs"/>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smtClean="0">
                          <a:solidFill>
                            <a:schemeClr val="dk1"/>
                          </a:solidFill>
                          <a:latin typeface="+mn-lt"/>
                          <a:ea typeface="+mn-ea"/>
                          <a:cs typeface="+mn-cs"/>
                        </a:rPr>
                        <a:t>Product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baseline="0" dirty="0" smtClean="0">
                          <a:solidFill>
                            <a:schemeClr val="dk1"/>
                          </a:solidFill>
                          <a:latin typeface="+mn-lt"/>
                          <a:ea typeface="+mn-ea"/>
                          <a:cs typeface="+mn-cs"/>
                        </a:rPr>
                        <a:t>Geography</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2648" rtl="0" eaLnBrk="1" fontAlgn="auto" latinLnBrk="0" hangingPunct="1">
                        <a:lnSpc>
                          <a:spcPct val="100000"/>
                        </a:lnSpc>
                        <a:spcBef>
                          <a:spcPts val="0"/>
                        </a:spcBef>
                        <a:spcAft>
                          <a:spcPts val="800"/>
                        </a:spcAft>
                        <a:buClrTx/>
                        <a:buSzTx/>
                        <a:buFont typeface="+mj-lt"/>
                        <a:buNone/>
                        <a:tabLst/>
                        <a:defRPr/>
                      </a:pPr>
                      <a:r>
                        <a:rPr lang="en-US" sz="900" u="none" kern="1200" dirty="0" smtClean="0">
                          <a:solidFill>
                            <a:prstClr val="black"/>
                          </a:solidFill>
                          <a:latin typeface="+mn-lt"/>
                          <a:ea typeface="+mn-ea"/>
                          <a:cs typeface="+mn-cs"/>
                        </a:rPr>
                        <a:t>At least previous month-end</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l" defTabSz="912648" fontAlgn="auto">
                        <a:spcBef>
                          <a:spcPts val="0"/>
                        </a:spcBef>
                        <a:spcAft>
                          <a:spcPts val="800"/>
                        </a:spcAft>
                        <a:buFont typeface="+mj-lt"/>
                        <a:buNone/>
                      </a:pPr>
                      <a:endParaRPr lang="en-US" sz="10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BAU sources</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l" defTabSz="912648" fontAlgn="auto">
                        <a:spcBef>
                          <a:spcPts val="0"/>
                        </a:spcBef>
                        <a:spcAft>
                          <a:spcPts val="800"/>
                        </a:spcAft>
                        <a:buFont typeface="+mj-lt"/>
                        <a:buNone/>
                      </a:pPr>
                      <a:endParaRPr lang="en-US" sz="10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vMerge="1">
                  <a:txBody>
                    <a:bodyPr/>
                    <a:lstStyle/>
                    <a:p>
                      <a:pPr marL="0" indent="0" algn="l" defTabSz="912648" fontAlgn="auto">
                        <a:spcBef>
                          <a:spcPts val="0"/>
                        </a:spcBef>
                        <a:spcAft>
                          <a:spcPts val="800"/>
                        </a:spcAft>
                        <a:buFont typeface="+mj-lt"/>
                        <a:buNone/>
                      </a:pPr>
                      <a:endParaRPr lang="en-US" sz="10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endParaRPr lang="en-US" sz="9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680532"/>
                  </a:ext>
                </a:extLst>
              </a:tr>
              <a:tr h="298580">
                <a:tc>
                  <a:txBody>
                    <a:bodyPr/>
                    <a:lstStyle/>
                    <a:p>
                      <a:pPr marL="0" marR="0" indent="0" algn="l" defTabSz="91264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dirty="0" smtClean="0">
                          <a:solidFill>
                            <a:srgbClr val="000000"/>
                          </a:solidFill>
                          <a:latin typeface="+mn-lt"/>
                          <a:ea typeface="Cambria"/>
                          <a:cs typeface="Times New Roman"/>
                        </a:rPr>
                        <a:t>Country Exposure</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baseline="0" dirty="0" smtClean="0">
                          <a:solidFill>
                            <a:schemeClr val="dk1"/>
                          </a:solidFill>
                          <a:latin typeface="+mn-lt"/>
                          <a:ea typeface="+mn-ea"/>
                          <a:cs typeface="+mn-cs"/>
                        </a:rPr>
                        <a:t>Country of risk</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900" u="none" dirty="0" smtClean="0">
                          <a:solidFill>
                            <a:prstClr val="black"/>
                          </a:solidFill>
                        </a:rPr>
                        <a:t>T+1 </a:t>
                      </a:r>
                      <a:r>
                        <a:rPr lang="en-US" sz="900" u="none" kern="1200" dirty="0" smtClean="0">
                          <a:solidFill>
                            <a:prstClr val="black"/>
                          </a:solidFill>
                          <a:latin typeface="+mn-lt"/>
                          <a:ea typeface="+mn-ea"/>
                          <a:cs typeface="+mn-cs"/>
                        </a:rPr>
                        <a:t>basis</a:t>
                      </a:r>
                      <a:r>
                        <a:rPr lang="en-US" sz="900" u="none" kern="1200" baseline="0" dirty="0" smtClean="0">
                          <a:solidFill>
                            <a:prstClr val="black"/>
                          </a:solidFill>
                          <a:latin typeface="+mn-lt"/>
                          <a:ea typeface="+mn-ea"/>
                          <a:cs typeface="+mn-cs"/>
                        </a:rPr>
                        <a:t> </a:t>
                      </a:r>
                      <a:r>
                        <a:rPr lang="en-US" sz="900" u="none" kern="1200" dirty="0" smtClean="0">
                          <a:solidFill>
                            <a:prstClr val="black"/>
                          </a:solidFill>
                          <a:latin typeface="+mn-lt"/>
                          <a:ea typeface="+mn-ea"/>
                          <a:cs typeface="+mn-cs"/>
                        </a:rPr>
                        <a:t>by 8:00 JHB time</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l" defTabSz="912648" fontAlgn="auto">
                        <a:spcBef>
                          <a:spcPts val="0"/>
                        </a:spcBef>
                        <a:spcAft>
                          <a:spcPts val="800"/>
                        </a:spcAft>
                        <a:buFont typeface="+mj-lt"/>
                        <a:buNone/>
                      </a:pPr>
                      <a:endParaRPr lang="en-US" sz="10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BAU</a:t>
                      </a:r>
                      <a:r>
                        <a:rPr lang="en-US" sz="900" baseline="0" dirty="0" smtClean="0">
                          <a:solidFill>
                            <a:srgbClr val="000000"/>
                          </a:solidFill>
                          <a:latin typeface="+mn-lt"/>
                          <a:ea typeface="Cambria"/>
                          <a:cs typeface="Times New Roman"/>
                        </a:rPr>
                        <a:t> sources</a:t>
                      </a:r>
                      <a:endParaRPr lang="en-US" sz="9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l" defTabSz="912648" fontAlgn="auto">
                        <a:spcBef>
                          <a:spcPts val="0"/>
                        </a:spcBef>
                        <a:spcAft>
                          <a:spcPts val="800"/>
                        </a:spcAft>
                        <a:buFont typeface="+mj-lt"/>
                        <a:buNone/>
                      </a:pPr>
                      <a:endParaRPr lang="en-US" sz="1000" dirty="0" smtClean="0">
                        <a:solidFill>
                          <a:srgbClr val="000000"/>
                        </a:solidFill>
                        <a:latin typeface="+mn-lt"/>
                        <a:ea typeface="Cambria"/>
                        <a:cs typeface="Times New Roman"/>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vMerge="1">
                  <a:txBody>
                    <a:bodyPr/>
                    <a:lstStyle/>
                    <a:p>
                      <a:pPr marL="0" indent="0" algn="l" defTabSz="912648" fontAlgn="auto">
                        <a:spcBef>
                          <a:spcPts val="0"/>
                        </a:spcBef>
                        <a:spcAft>
                          <a:spcPts val="800"/>
                        </a:spcAft>
                        <a:buFont typeface="+mj-lt"/>
                        <a:buNone/>
                      </a:pPr>
                      <a:endParaRPr lang="en-US" sz="1000" dirty="0" smtClean="0">
                        <a:solidFill>
                          <a:prstClr val="black"/>
                        </a:solidFill>
                      </a:endParaRP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900" dirty="0" smtClean="0">
                          <a:solidFill>
                            <a:srgbClr val="000000"/>
                          </a:solidFill>
                          <a:latin typeface="+mn-lt"/>
                          <a:ea typeface="Cambria"/>
                          <a:cs typeface="Times New Roman"/>
                        </a:rPr>
                        <a:t>M</a:t>
                      </a:r>
                      <a:r>
                        <a:rPr lang="en-US" sz="900" dirty="0" smtClean="0">
                          <a:solidFill>
                            <a:prstClr val="black"/>
                          </a:solidFill>
                        </a:rPr>
                        <a:t>ost recent available information (T-2 or, at worst, last available month-end).  </a:t>
                      </a:r>
                    </a:p>
                  </a:txBody>
                  <a:tcPr marL="74305" marR="74305"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413875"/>
                  </a:ext>
                </a:extLst>
              </a:tr>
            </a:tbl>
          </a:graphicData>
        </a:graphic>
      </p:graphicFrame>
      <p:sp>
        <p:nvSpPr>
          <p:cNvPr id="14" name="Title 2"/>
          <p:cNvSpPr>
            <a:spLocks noGrp="1"/>
          </p:cNvSpPr>
          <p:nvPr>
            <p:ph type="title"/>
          </p:nvPr>
        </p:nvSpPr>
        <p:spPr>
          <a:xfrm>
            <a:off x="358774" y="296521"/>
            <a:ext cx="11337925" cy="710639"/>
          </a:xfrm>
        </p:spPr>
        <p:txBody>
          <a:bodyPr/>
          <a:lstStyle/>
          <a:p>
            <a:r>
              <a:rPr lang="en-ZA" dirty="0" smtClean="0"/>
              <a:t>Defining requirement: Credit Risk example</a:t>
            </a:r>
            <a:endParaRPr lang="en-ZA" dirty="0"/>
          </a:p>
        </p:txBody>
      </p:sp>
    </p:spTree>
    <p:extLst>
      <p:ext uri="{BB962C8B-B14F-4D97-AF65-F5344CB8AC3E}">
        <p14:creationId xmlns:p14="http://schemas.microsoft.com/office/powerpoint/2010/main" val="255374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358774" y="296521"/>
            <a:ext cx="11337925" cy="710639"/>
          </a:xfrm>
        </p:spPr>
        <p:txBody>
          <a:bodyPr/>
          <a:lstStyle/>
          <a:p>
            <a:r>
              <a:rPr lang="en-ZA" dirty="0" smtClean="0"/>
              <a:t>How </a:t>
            </a:r>
            <a:r>
              <a:rPr lang="en-ZA" dirty="0"/>
              <a:t>to document out of cycle reporting requirements </a:t>
            </a:r>
          </a:p>
        </p:txBody>
      </p:sp>
      <p:sp>
        <p:nvSpPr>
          <p:cNvPr id="5" name="TextBox 4"/>
          <p:cNvSpPr txBox="1"/>
          <p:nvPr/>
        </p:nvSpPr>
        <p:spPr>
          <a:xfrm>
            <a:off x="190550" y="1007400"/>
            <a:ext cx="2304256"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Document aggregation and reporting processes, business lineage and technical lineage IF different from </a:t>
            </a:r>
            <a:r>
              <a:rPr lang="en-US" sz="1600" dirty="0" err="1" smtClean="0"/>
              <a:t>BAU</a:t>
            </a:r>
            <a:r>
              <a:rPr lang="en-US" sz="1600" dirty="0" smtClean="0"/>
              <a:t> processes and lineage.</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Identify </a:t>
            </a:r>
            <a:r>
              <a:rPr lang="en-US" sz="1600" dirty="0"/>
              <a:t>owners </a:t>
            </a:r>
            <a:r>
              <a:rPr lang="en-US" sz="1600" dirty="0" smtClean="0"/>
              <a:t>&amp; stewards if different from </a:t>
            </a:r>
            <a:r>
              <a:rPr lang="en-US" sz="1600" dirty="0" err="1" smtClean="0"/>
              <a:t>BAU</a:t>
            </a:r>
            <a:r>
              <a:rPr lang="en-US" sz="1600" dirty="0" smtClean="0"/>
              <a:t> owners &amp; stewards</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Identify, document and implement additional controls if processes are different / manual.</a:t>
            </a:r>
          </a:p>
        </p:txBody>
      </p:sp>
      <p:grpSp>
        <p:nvGrpSpPr>
          <p:cNvPr id="6" name="Group 5"/>
          <p:cNvGrpSpPr/>
          <p:nvPr/>
        </p:nvGrpSpPr>
        <p:grpSpPr>
          <a:xfrm>
            <a:off x="2494807" y="1007160"/>
            <a:ext cx="9299088" cy="5244350"/>
            <a:chOff x="15428699" y="7928005"/>
            <a:chExt cx="10672709" cy="5526256"/>
          </a:xfrm>
        </p:grpSpPr>
        <p:pic>
          <p:nvPicPr>
            <p:cNvPr id="7" name="Picture 6"/>
            <p:cNvPicPr>
              <a:picLocks noChangeAspect="1"/>
            </p:cNvPicPr>
            <p:nvPr/>
          </p:nvPicPr>
          <p:blipFill>
            <a:blip r:embed="rId2">
              <a:grayscl/>
            </a:blip>
            <a:stretch>
              <a:fillRect/>
            </a:stretch>
          </p:blipFill>
          <p:spPr>
            <a:xfrm>
              <a:off x="15428699" y="7928005"/>
              <a:ext cx="10672709" cy="5526256"/>
            </a:xfrm>
            <a:prstGeom prst="rect">
              <a:avLst/>
            </a:prstGeom>
          </p:spPr>
        </p:pic>
        <p:sp>
          <p:nvSpPr>
            <p:cNvPr id="8" name="Rectangle 7"/>
            <p:cNvSpPr/>
            <p:nvPr/>
          </p:nvSpPr>
          <p:spPr bwMode="auto">
            <a:xfrm>
              <a:off x="15684285" y="8297885"/>
              <a:ext cx="1777705" cy="4754880"/>
            </a:xfrm>
            <a:prstGeom prst="rect">
              <a:avLst/>
            </a:prstGeom>
            <a:noFill/>
            <a:ln w="57150" cap="flat" cmpd="sng" algn="ctr">
              <a:solidFill>
                <a:srgbClr val="CC0099"/>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2"/>
                </a:solidFill>
                <a:effectLst/>
                <a:latin typeface="Arial" pitchFamily="34" charset="0"/>
              </a:endParaRPr>
            </a:p>
          </p:txBody>
        </p:sp>
      </p:grpSp>
    </p:spTree>
    <p:extLst>
      <p:ext uri="{BB962C8B-B14F-4D97-AF65-F5344CB8AC3E}">
        <p14:creationId xmlns:p14="http://schemas.microsoft.com/office/powerpoint/2010/main" val="347870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91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4" y="305846"/>
            <a:ext cx="11337925" cy="710639"/>
          </a:xfrm>
        </p:spPr>
        <p:txBody>
          <a:bodyPr/>
          <a:lstStyle/>
          <a:p>
            <a:r>
              <a:rPr lang="en-ZA" dirty="0" smtClean="0"/>
              <a:t>Agenda</a:t>
            </a:r>
            <a:endParaRPr lang="en-ZA" dirty="0"/>
          </a:p>
        </p:txBody>
      </p:sp>
      <p:sp>
        <p:nvSpPr>
          <p:cNvPr id="17" name="Content Placeholder 16">
            <a:extLst>
              <a:ext uri="{FF2B5EF4-FFF2-40B4-BE49-F238E27FC236}">
                <a16:creationId xmlns:a16="http://schemas.microsoft.com/office/drawing/2014/main" id="{94184B3A-7BCD-48A8-B1A6-5A728587A3F4}"/>
              </a:ext>
            </a:extLst>
          </p:cNvPr>
          <p:cNvSpPr>
            <a:spLocks noGrp="1"/>
          </p:cNvSpPr>
          <p:nvPr>
            <p:ph sz="quarter" idx="4294967295"/>
          </p:nvPr>
        </p:nvSpPr>
        <p:spPr>
          <a:xfrm>
            <a:off x="358774" y="1391179"/>
            <a:ext cx="11172656" cy="4159250"/>
          </a:xfrm>
        </p:spPr>
        <p:txBody>
          <a:bodyPr/>
          <a:lstStyle/>
          <a:p>
            <a:pPr marL="457200" indent="-457200" algn="just" fontAlgn="base">
              <a:lnSpc>
                <a:spcPct val="150000"/>
              </a:lnSpc>
              <a:spcBef>
                <a:spcPct val="0"/>
              </a:spcBef>
              <a:spcAft>
                <a:spcPct val="0"/>
              </a:spcAft>
              <a:buFont typeface="+mj-lt"/>
              <a:buAutoNum type="arabicPeriod"/>
            </a:pPr>
            <a:r>
              <a:rPr lang="en-US" kern="0" dirty="0"/>
              <a:t>Objectives</a:t>
            </a:r>
          </a:p>
          <a:p>
            <a:pPr marL="457200" indent="-457200" algn="just" fontAlgn="base">
              <a:lnSpc>
                <a:spcPct val="150000"/>
              </a:lnSpc>
              <a:spcBef>
                <a:spcPct val="0"/>
              </a:spcBef>
              <a:spcAft>
                <a:spcPct val="0"/>
              </a:spcAft>
              <a:buFont typeface="+mj-lt"/>
              <a:buAutoNum type="arabicPeriod"/>
            </a:pPr>
            <a:r>
              <a:rPr lang="en-ZA" kern="0" dirty="0"/>
              <a:t>Risk data aggregation and risk reporting under stress in the context of BCBS 239</a:t>
            </a:r>
          </a:p>
          <a:p>
            <a:pPr marL="457200" indent="-457200" algn="just" fontAlgn="base">
              <a:lnSpc>
                <a:spcPct val="150000"/>
              </a:lnSpc>
              <a:spcBef>
                <a:spcPct val="0"/>
              </a:spcBef>
              <a:spcAft>
                <a:spcPct val="0"/>
              </a:spcAft>
              <a:buFont typeface="+mj-lt"/>
              <a:buAutoNum type="arabicPeriod"/>
            </a:pPr>
            <a:r>
              <a:rPr lang="en-ZA" kern="0" dirty="0"/>
              <a:t>Definition of out of cycle reporting</a:t>
            </a:r>
          </a:p>
          <a:p>
            <a:pPr marL="457200" indent="-457200" algn="just" fontAlgn="base">
              <a:lnSpc>
                <a:spcPct val="150000"/>
              </a:lnSpc>
              <a:spcBef>
                <a:spcPct val="0"/>
              </a:spcBef>
              <a:spcAft>
                <a:spcPct val="0"/>
              </a:spcAft>
              <a:buFont typeface="+mj-lt"/>
              <a:buAutoNum type="arabicPeriod"/>
            </a:pPr>
            <a:r>
              <a:rPr lang="en-ZA" kern="0" dirty="0"/>
              <a:t>The crisis process</a:t>
            </a:r>
          </a:p>
          <a:p>
            <a:pPr marL="457200" indent="-457200" algn="just" fontAlgn="base">
              <a:lnSpc>
                <a:spcPct val="150000"/>
              </a:lnSpc>
              <a:spcBef>
                <a:spcPct val="0"/>
              </a:spcBef>
              <a:spcAft>
                <a:spcPct val="0"/>
              </a:spcAft>
              <a:buFont typeface="+mj-lt"/>
              <a:buAutoNum type="arabicPeriod"/>
            </a:pPr>
            <a:r>
              <a:rPr lang="en-ZA" kern="0" dirty="0"/>
              <a:t>Key requirements for the process </a:t>
            </a:r>
          </a:p>
          <a:p>
            <a:pPr marL="457200" indent="-457200" algn="just" fontAlgn="base">
              <a:lnSpc>
                <a:spcPct val="150000"/>
              </a:lnSpc>
              <a:spcBef>
                <a:spcPct val="0"/>
              </a:spcBef>
              <a:spcAft>
                <a:spcPct val="0"/>
              </a:spcAft>
              <a:buFont typeface="+mj-lt"/>
              <a:buAutoNum type="arabicPeriod"/>
            </a:pPr>
            <a:r>
              <a:rPr lang="en-ZA" kern="0" dirty="0"/>
              <a:t>Typical ad hoc scenarios and stress events</a:t>
            </a:r>
          </a:p>
          <a:p>
            <a:pPr marL="457200" indent="-457200" algn="just" fontAlgn="base">
              <a:lnSpc>
                <a:spcPct val="150000"/>
              </a:lnSpc>
              <a:spcBef>
                <a:spcPct val="0"/>
              </a:spcBef>
              <a:spcAft>
                <a:spcPct val="0"/>
              </a:spcAft>
              <a:buFont typeface="+mj-lt"/>
              <a:buAutoNum type="arabicPeriod"/>
            </a:pPr>
            <a:r>
              <a:rPr lang="en-ZA" kern="0" dirty="0"/>
              <a:t>Defining requirements: Credit Risk example</a:t>
            </a:r>
          </a:p>
          <a:p>
            <a:pPr marL="457200" indent="-457200" algn="just" fontAlgn="base">
              <a:lnSpc>
                <a:spcPct val="150000"/>
              </a:lnSpc>
              <a:spcBef>
                <a:spcPct val="0"/>
              </a:spcBef>
              <a:spcAft>
                <a:spcPct val="0"/>
              </a:spcAft>
              <a:buFont typeface="+mj-lt"/>
              <a:buAutoNum type="arabicPeriod"/>
            </a:pPr>
            <a:r>
              <a:rPr lang="en-ZA" kern="0" dirty="0"/>
              <a:t>How to document out of cycle reporting requirements</a:t>
            </a:r>
          </a:p>
        </p:txBody>
      </p:sp>
    </p:spTree>
    <p:extLst>
      <p:ext uri="{BB962C8B-B14F-4D97-AF65-F5344CB8AC3E}">
        <p14:creationId xmlns:p14="http://schemas.microsoft.com/office/powerpoint/2010/main" val="119562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4" y="305851"/>
            <a:ext cx="11337925" cy="710639"/>
          </a:xfrm>
        </p:spPr>
        <p:txBody>
          <a:bodyPr/>
          <a:lstStyle/>
          <a:p>
            <a:r>
              <a:rPr lang="en-ZA" dirty="0" smtClean="0"/>
              <a:t>Objectives</a:t>
            </a:r>
            <a:endParaRPr lang="en-ZA" dirty="0"/>
          </a:p>
        </p:txBody>
      </p:sp>
      <p:sp>
        <p:nvSpPr>
          <p:cNvPr id="17" name="Content Placeholder 16">
            <a:extLst>
              <a:ext uri="{FF2B5EF4-FFF2-40B4-BE49-F238E27FC236}">
                <a16:creationId xmlns:a16="http://schemas.microsoft.com/office/drawing/2014/main" id="{94184B3A-7BCD-48A8-B1A6-5A728587A3F4}"/>
              </a:ext>
            </a:extLst>
          </p:cNvPr>
          <p:cNvSpPr>
            <a:spLocks noGrp="1"/>
          </p:cNvSpPr>
          <p:nvPr>
            <p:ph sz="quarter" idx="4294967295"/>
          </p:nvPr>
        </p:nvSpPr>
        <p:spPr>
          <a:xfrm>
            <a:off x="358774" y="1139252"/>
            <a:ext cx="11172656" cy="4159250"/>
          </a:xfrm>
        </p:spPr>
        <p:txBody>
          <a:bodyPr/>
          <a:lstStyle/>
          <a:p>
            <a:pPr marL="457200" indent="-457200" algn="just" fontAlgn="base">
              <a:lnSpc>
                <a:spcPct val="150000"/>
              </a:lnSpc>
              <a:spcBef>
                <a:spcPct val="0"/>
              </a:spcBef>
              <a:spcAft>
                <a:spcPct val="0"/>
              </a:spcAft>
              <a:buFont typeface="+mj-lt"/>
              <a:buAutoNum type="arabicPeriod"/>
            </a:pPr>
            <a:r>
              <a:rPr lang="en-ZA" sz="1200" kern="0" dirty="0" smtClean="0">
                <a:solidFill>
                  <a:srgbClr val="000000"/>
                </a:solidFill>
              </a:rPr>
              <a:t>Define </a:t>
            </a:r>
            <a:r>
              <a:rPr lang="en-ZA" sz="1200" kern="0" dirty="0">
                <a:solidFill>
                  <a:srgbClr val="000000"/>
                </a:solidFill>
              </a:rPr>
              <a:t>what out of cycle reporting means.</a:t>
            </a:r>
          </a:p>
          <a:p>
            <a:pPr marL="457200" indent="-457200" algn="just" fontAlgn="base">
              <a:lnSpc>
                <a:spcPct val="150000"/>
              </a:lnSpc>
              <a:spcBef>
                <a:spcPct val="0"/>
              </a:spcBef>
              <a:spcAft>
                <a:spcPct val="0"/>
              </a:spcAft>
              <a:buFont typeface="+mj-lt"/>
              <a:buAutoNum type="arabicPeriod"/>
            </a:pPr>
            <a:endParaRPr lang="en-ZA" sz="1200" kern="0" dirty="0">
              <a:solidFill>
                <a:srgbClr val="000000"/>
              </a:solidFill>
            </a:endParaRPr>
          </a:p>
          <a:p>
            <a:pPr marL="457200" indent="-457200" algn="just" fontAlgn="base">
              <a:lnSpc>
                <a:spcPct val="150000"/>
              </a:lnSpc>
              <a:spcBef>
                <a:spcPct val="0"/>
              </a:spcBef>
              <a:spcAft>
                <a:spcPct val="0"/>
              </a:spcAft>
              <a:buFont typeface="+mj-lt"/>
              <a:buAutoNum type="arabicPeriod"/>
            </a:pPr>
            <a:r>
              <a:rPr lang="en-ZA" sz="1200" kern="0" dirty="0">
                <a:solidFill>
                  <a:srgbClr val="000000"/>
                </a:solidFill>
              </a:rPr>
              <a:t>Define requirements for out of cycle reporting:</a:t>
            </a:r>
          </a:p>
          <a:p>
            <a:pPr lvl="1" algn="just" fontAlgn="base">
              <a:lnSpc>
                <a:spcPct val="150000"/>
              </a:lnSpc>
              <a:spcBef>
                <a:spcPct val="0"/>
              </a:spcBef>
              <a:spcAft>
                <a:spcPct val="0"/>
              </a:spcAft>
            </a:pPr>
            <a:r>
              <a:rPr lang="en-ZA" sz="1200" b="1" kern="0" dirty="0">
                <a:solidFill>
                  <a:srgbClr val="000000"/>
                </a:solidFill>
              </a:rPr>
              <a:t> The process: </a:t>
            </a:r>
            <a:r>
              <a:rPr lang="en-ZA" sz="1200" kern="0" dirty="0">
                <a:solidFill>
                  <a:srgbClr val="000000"/>
                </a:solidFill>
              </a:rPr>
              <a:t>from trigger to production of reporting requirements</a:t>
            </a:r>
          </a:p>
          <a:p>
            <a:pPr lvl="1" algn="just" fontAlgn="base">
              <a:lnSpc>
                <a:spcPct val="150000"/>
              </a:lnSpc>
              <a:spcBef>
                <a:spcPct val="0"/>
              </a:spcBef>
              <a:spcAft>
                <a:spcPct val="0"/>
              </a:spcAft>
            </a:pPr>
            <a:r>
              <a:rPr lang="en-ZA" sz="1200" b="1" kern="0" dirty="0">
                <a:solidFill>
                  <a:srgbClr val="000000"/>
                </a:solidFill>
              </a:rPr>
              <a:t> What: </a:t>
            </a:r>
            <a:r>
              <a:rPr lang="en-ZA" sz="1200" kern="0" dirty="0">
                <a:solidFill>
                  <a:srgbClr val="000000"/>
                </a:solidFill>
              </a:rPr>
              <a:t>current or additional metrics / critical data elements, and dimensions for impacted risk types (credit, market and liquidity risk)</a:t>
            </a:r>
          </a:p>
          <a:p>
            <a:pPr lvl="1" algn="just" fontAlgn="base">
              <a:lnSpc>
                <a:spcPct val="150000"/>
              </a:lnSpc>
              <a:spcBef>
                <a:spcPct val="0"/>
              </a:spcBef>
              <a:spcAft>
                <a:spcPct val="0"/>
              </a:spcAft>
            </a:pPr>
            <a:r>
              <a:rPr lang="en-ZA" sz="1200" kern="0" dirty="0">
                <a:solidFill>
                  <a:srgbClr val="000000"/>
                </a:solidFill>
              </a:rPr>
              <a:t> </a:t>
            </a:r>
            <a:r>
              <a:rPr lang="en-ZA" sz="1200" b="1" kern="0" dirty="0">
                <a:solidFill>
                  <a:srgbClr val="000000"/>
                </a:solidFill>
              </a:rPr>
              <a:t>When:</a:t>
            </a:r>
            <a:r>
              <a:rPr lang="en-ZA" sz="1200" kern="0" dirty="0">
                <a:solidFill>
                  <a:srgbClr val="000000"/>
                </a:solidFill>
              </a:rPr>
              <a:t> frequency and timing of risk data aggregation and risk reporting</a:t>
            </a:r>
          </a:p>
          <a:p>
            <a:pPr lvl="1" algn="just" fontAlgn="base">
              <a:lnSpc>
                <a:spcPct val="150000"/>
              </a:lnSpc>
              <a:spcBef>
                <a:spcPct val="0"/>
              </a:spcBef>
              <a:spcAft>
                <a:spcPct val="0"/>
              </a:spcAft>
            </a:pPr>
            <a:r>
              <a:rPr lang="en-ZA" sz="1200" kern="0" dirty="0">
                <a:solidFill>
                  <a:srgbClr val="000000"/>
                </a:solidFill>
              </a:rPr>
              <a:t> </a:t>
            </a:r>
            <a:r>
              <a:rPr lang="en-ZA" sz="1200" b="1" kern="0" dirty="0">
                <a:solidFill>
                  <a:srgbClr val="000000"/>
                </a:solidFill>
              </a:rPr>
              <a:t>How:</a:t>
            </a:r>
            <a:r>
              <a:rPr lang="en-ZA" sz="1200" kern="0" dirty="0">
                <a:solidFill>
                  <a:srgbClr val="000000"/>
                </a:solidFill>
              </a:rPr>
              <a:t> business lineage, processes and systems (ideally the same strategic architectural solutions in place for </a:t>
            </a:r>
            <a:r>
              <a:rPr lang="en-ZA" sz="1200" kern="0" dirty="0" err="1">
                <a:solidFill>
                  <a:srgbClr val="000000"/>
                </a:solidFill>
              </a:rPr>
              <a:t>BAU</a:t>
            </a:r>
            <a:r>
              <a:rPr lang="en-ZA" sz="1200" kern="0" dirty="0">
                <a:solidFill>
                  <a:srgbClr val="000000"/>
                </a:solidFill>
              </a:rPr>
              <a:t> reporting), together with compensating controls </a:t>
            </a:r>
          </a:p>
          <a:p>
            <a:pPr lvl="1" algn="just" fontAlgn="base">
              <a:lnSpc>
                <a:spcPct val="150000"/>
              </a:lnSpc>
              <a:spcBef>
                <a:spcPct val="0"/>
              </a:spcBef>
              <a:spcAft>
                <a:spcPct val="0"/>
              </a:spcAft>
            </a:pPr>
            <a:r>
              <a:rPr lang="en-ZA" sz="1200" b="1" kern="0" dirty="0">
                <a:solidFill>
                  <a:srgbClr val="000000"/>
                </a:solidFill>
              </a:rPr>
              <a:t> Who:</a:t>
            </a:r>
            <a:r>
              <a:rPr lang="en-ZA" sz="1200" kern="0" dirty="0">
                <a:solidFill>
                  <a:srgbClr val="000000"/>
                </a:solidFill>
              </a:rPr>
              <a:t> roles and responsibilities to produce ad hoc reports</a:t>
            </a:r>
          </a:p>
          <a:p>
            <a:pPr marL="457200" indent="-457200" algn="just" fontAlgn="base">
              <a:lnSpc>
                <a:spcPct val="150000"/>
              </a:lnSpc>
              <a:spcBef>
                <a:spcPct val="0"/>
              </a:spcBef>
              <a:spcAft>
                <a:spcPct val="0"/>
              </a:spcAft>
              <a:buFont typeface="+mj-lt"/>
              <a:buAutoNum type="arabicPeriod"/>
            </a:pPr>
            <a:endParaRPr lang="en-ZA" sz="1200" kern="0" dirty="0">
              <a:solidFill>
                <a:srgbClr val="000000"/>
              </a:solidFill>
            </a:endParaRPr>
          </a:p>
          <a:p>
            <a:pPr marL="457200" indent="-457200" algn="just" fontAlgn="base">
              <a:lnSpc>
                <a:spcPct val="150000"/>
              </a:lnSpc>
              <a:spcBef>
                <a:spcPct val="0"/>
              </a:spcBef>
              <a:spcAft>
                <a:spcPct val="0"/>
              </a:spcAft>
              <a:buFont typeface="+mj-lt"/>
              <a:buAutoNum type="arabicPeriod"/>
            </a:pPr>
            <a:r>
              <a:rPr lang="en-ZA" sz="1200" kern="0" dirty="0">
                <a:solidFill>
                  <a:srgbClr val="000000"/>
                </a:solidFill>
              </a:rPr>
              <a:t>Define acceptable trade-offs: </a:t>
            </a:r>
          </a:p>
          <a:p>
            <a:pPr lvl="1" indent="-285750" algn="just" fontAlgn="base">
              <a:lnSpc>
                <a:spcPct val="150000"/>
              </a:lnSpc>
              <a:spcBef>
                <a:spcPct val="0"/>
              </a:spcBef>
              <a:spcAft>
                <a:spcPct val="0"/>
              </a:spcAft>
            </a:pPr>
            <a:r>
              <a:rPr lang="en-US" sz="1200" kern="0" dirty="0">
                <a:solidFill>
                  <a:srgbClr val="000000"/>
                </a:solidFill>
              </a:rPr>
              <a:t>Depending on the nature / urgency of the request, it should generally be possible to make trade-offs between timeliness and accuracy of ad hoc and stress reporting.    </a:t>
            </a:r>
          </a:p>
          <a:p>
            <a:pPr lvl="1" indent="-285750" algn="just" fontAlgn="base">
              <a:lnSpc>
                <a:spcPct val="150000"/>
              </a:lnSpc>
              <a:spcBef>
                <a:spcPct val="0"/>
              </a:spcBef>
              <a:spcAft>
                <a:spcPct val="0"/>
              </a:spcAft>
            </a:pPr>
            <a:r>
              <a:rPr lang="en-US" sz="1200" kern="0" dirty="0">
                <a:solidFill>
                  <a:srgbClr val="000000"/>
                </a:solidFill>
              </a:rPr>
              <a:t>Trade-offs made should be described in the limitations report accompanying the report.</a:t>
            </a:r>
            <a:endParaRPr lang="en-US" sz="1200" dirty="0">
              <a:solidFill>
                <a:prstClr val="black"/>
              </a:solidFill>
            </a:endParaRPr>
          </a:p>
          <a:p>
            <a:pPr algn="just" fontAlgn="base">
              <a:lnSpc>
                <a:spcPct val="150000"/>
              </a:lnSpc>
              <a:spcBef>
                <a:spcPct val="0"/>
              </a:spcBef>
              <a:spcAft>
                <a:spcPct val="0"/>
              </a:spcAft>
            </a:pPr>
            <a:endParaRPr lang="en-ZA" sz="1200" kern="0" dirty="0">
              <a:solidFill>
                <a:srgbClr val="000000"/>
              </a:solidFill>
            </a:endParaRPr>
          </a:p>
          <a:p>
            <a:pPr marL="457200" indent="-457200" algn="just" fontAlgn="base">
              <a:lnSpc>
                <a:spcPct val="150000"/>
              </a:lnSpc>
              <a:spcBef>
                <a:spcPct val="0"/>
              </a:spcBef>
              <a:spcAft>
                <a:spcPct val="0"/>
              </a:spcAft>
              <a:buFont typeface="+mj-lt"/>
              <a:buAutoNum type="arabicPeriod" startAt="4"/>
            </a:pPr>
            <a:r>
              <a:rPr lang="en-ZA" sz="1200" kern="0" dirty="0">
                <a:solidFill>
                  <a:srgbClr val="000000"/>
                </a:solidFill>
              </a:rPr>
              <a:t>Define typical ad hoc scenarios and stress events under which out of cycle reporting will be required.</a:t>
            </a:r>
          </a:p>
          <a:p>
            <a:pPr marL="457200" indent="-457200" algn="just" fontAlgn="base">
              <a:lnSpc>
                <a:spcPct val="150000"/>
              </a:lnSpc>
              <a:spcBef>
                <a:spcPct val="0"/>
              </a:spcBef>
              <a:spcAft>
                <a:spcPct val="0"/>
              </a:spcAft>
              <a:buFont typeface="+mj-lt"/>
              <a:buAutoNum type="arabicPeriod" startAt="4"/>
            </a:pPr>
            <a:endParaRPr lang="en-ZA" sz="1200" kern="0" dirty="0">
              <a:solidFill>
                <a:srgbClr val="000000"/>
              </a:solidFill>
            </a:endParaRPr>
          </a:p>
          <a:p>
            <a:pPr marL="457200" indent="-457200" algn="just" fontAlgn="base">
              <a:lnSpc>
                <a:spcPct val="150000"/>
              </a:lnSpc>
              <a:spcBef>
                <a:spcPct val="0"/>
              </a:spcBef>
              <a:spcAft>
                <a:spcPct val="0"/>
              </a:spcAft>
              <a:buFont typeface="+mj-lt"/>
              <a:buAutoNum type="arabicPeriod" startAt="4"/>
            </a:pPr>
            <a:r>
              <a:rPr lang="en-ZA" sz="1200" kern="0" dirty="0">
                <a:solidFill>
                  <a:srgbClr val="000000"/>
                </a:solidFill>
              </a:rPr>
              <a:t>Define how out of cycle reporting requirements should be documented. </a:t>
            </a:r>
          </a:p>
          <a:p>
            <a:pPr algn="just" fontAlgn="base">
              <a:lnSpc>
                <a:spcPct val="150000"/>
              </a:lnSpc>
              <a:spcBef>
                <a:spcPct val="0"/>
              </a:spcBef>
              <a:spcAft>
                <a:spcPct val="0"/>
              </a:spcAft>
            </a:pPr>
            <a:endParaRPr lang="en-ZA" sz="1200" kern="0" dirty="0">
              <a:solidFill>
                <a:srgbClr val="000000"/>
              </a:solidFill>
            </a:endParaRPr>
          </a:p>
          <a:p>
            <a:pPr marL="457200" indent="-457200" algn="just" fontAlgn="base">
              <a:lnSpc>
                <a:spcPct val="150000"/>
              </a:lnSpc>
              <a:spcBef>
                <a:spcPct val="0"/>
              </a:spcBef>
              <a:spcAft>
                <a:spcPct val="0"/>
              </a:spcAft>
              <a:buFont typeface="+mj-lt"/>
              <a:buAutoNum type="arabicPeriod"/>
            </a:pPr>
            <a:endParaRPr lang="en-US" sz="1200" kern="0" dirty="0"/>
          </a:p>
        </p:txBody>
      </p:sp>
    </p:spTree>
    <p:extLst>
      <p:ext uri="{BB962C8B-B14F-4D97-AF65-F5344CB8AC3E}">
        <p14:creationId xmlns:p14="http://schemas.microsoft.com/office/powerpoint/2010/main" val="341118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99FB7E1-0688-4682-ABC3-FA12A346A2E8}"/>
              </a:ext>
            </a:extLst>
          </p:cNvPr>
          <p:cNvSpPr>
            <a:spLocks noGrp="1"/>
          </p:cNvSpPr>
          <p:nvPr>
            <p:ph type="title"/>
          </p:nvPr>
        </p:nvSpPr>
        <p:spPr/>
        <p:txBody>
          <a:bodyPr/>
          <a:lstStyle/>
          <a:p>
            <a:r>
              <a:rPr lang="en-ZA" dirty="0" smtClean="0"/>
              <a:t>Risk </a:t>
            </a:r>
            <a:r>
              <a:rPr lang="en-ZA" dirty="0"/>
              <a:t>data aggregation and risk reporting under stress in the context of BCBS 239</a:t>
            </a: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756098817"/>
              </p:ext>
            </p:extLst>
          </p:nvPr>
        </p:nvGraphicFramePr>
        <p:xfrm>
          <a:off x="1552062" y="1159353"/>
          <a:ext cx="10087760" cy="5362747"/>
        </p:xfrm>
        <a:graphic>
          <a:graphicData uri="http://schemas.openxmlformats.org/drawingml/2006/table">
            <a:tbl>
              <a:tblPr firstRow="1" bandRow="1">
                <a:tableStyleId>{5C22544A-7EE6-4342-B048-85BDC9FD1C3A}</a:tableStyleId>
              </a:tblPr>
              <a:tblGrid>
                <a:gridCol w="10087760">
                  <a:extLst>
                    <a:ext uri="{9D8B030D-6E8A-4147-A177-3AD203B41FA5}">
                      <a16:colId xmlns:a16="http://schemas.microsoft.com/office/drawing/2014/main" val="20000"/>
                    </a:ext>
                  </a:extLst>
                </a:gridCol>
              </a:tblGrid>
              <a:tr h="458969">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cs typeface="Arial" pitchFamily="34" charset="0"/>
                        </a:rPr>
                        <a:t>Data architecture and IT infrastructure to fully support </a:t>
                      </a:r>
                      <a:r>
                        <a:rPr lang="en-US" sz="1200" b="0" dirty="0" err="1" smtClean="0">
                          <a:solidFill>
                            <a:schemeClr val="tx1"/>
                          </a:solidFill>
                          <a:cs typeface="Arial" pitchFamily="34" charset="0"/>
                        </a:rPr>
                        <a:t>RDARR</a:t>
                      </a:r>
                      <a:r>
                        <a:rPr lang="en-US" sz="1200" b="0" dirty="0" smtClean="0">
                          <a:solidFill>
                            <a:schemeClr val="tx1"/>
                          </a:solidFill>
                          <a:cs typeface="Arial" pitchFamily="34" charset="0"/>
                        </a:rPr>
                        <a:t> practices not only in normal times </a:t>
                      </a:r>
                      <a:r>
                        <a:rPr lang="en-US" sz="1200" b="1" i="1" u="sng" dirty="0" smtClean="0">
                          <a:solidFill>
                            <a:schemeClr val="tx1"/>
                          </a:solidFill>
                          <a:cs typeface="Arial" pitchFamily="34" charset="0"/>
                        </a:rPr>
                        <a:t>but also during times of stress or crisis</a:t>
                      </a:r>
                      <a:r>
                        <a:rPr lang="en-US" sz="1200" b="1" i="1" dirty="0" smtClean="0">
                          <a:solidFill>
                            <a:schemeClr val="tx1"/>
                          </a:solidFill>
                          <a:cs typeface="Arial" pitchFamily="34" charset="0"/>
                        </a:rPr>
                        <a:t>,</a:t>
                      </a:r>
                      <a:r>
                        <a:rPr lang="en-US" sz="1200" b="1" dirty="0" smtClean="0">
                          <a:solidFill>
                            <a:schemeClr val="tx1"/>
                          </a:solidFill>
                          <a:cs typeface="Arial" pitchFamily="34" charset="0"/>
                        </a:rPr>
                        <a:t> </a:t>
                      </a:r>
                      <a:r>
                        <a:rPr lang="en-US" sz="1200" b="0" dirty="0" smtClean="0">
                          <a:solidFill>
                            <a:schemeClr val="tx1"/>
                          </a:solidFill>
                          <a:cs typeface="Arial" pitchFamily="34" charset="0"/>
                        </a:rPr>
                        <a:t>while still meeting the other Principles.</a:t>
                      </a:r>
                      <a:endParaRPr lang="en-US" sz="1200" b="0" dirty="0" smtClean="0">
                        <a:solidFill>
                          <a:schemeClr val="tx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0584">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dirty="0" smtClean="0">
                          <a:cs typeface="Arial" pitchFamily="34" charset="0"/>
                        </a:rPr>
                        <a:t>Generate accurate and reliable risk data (on</a:t>
                      </a:r>
                      <a:r>
                        <a:rPr lang="en-US" sz="1200" baseline="0" dirty="0" smtClean="0">
                          <a:cs typeface="Arial" pitchFamily="34" charset="0"/>
                        </a:rPr>
                        <a:t> largely automated basis to </a:t>
                      </a:r>
                      <a:r>
                        <a:rPr lang="en-US" sz="1200" baseline="0" dirty="0" err="1" smtClean="0">
                          <a:cs typeface="Arial" pitchFamily="34" charset="0"/>
                        </a:rPr>
                        <a:t>minimise</a:t>
                      </a:r>
                      <a:r>
                        <a:rPr lang="en-US" sz="1200" baseline="0" dirty="0" smtClean="0">
                          <a:cs typeface="Arial" pitchFamily="34" charset="0"/>
                        </a:rPr>
                        <a:t> probability of errors) </a:t>
                      </a:r>
                      <a:r>
                        <a:rPr lang="en-US" sz="1200" dirty="0" smtClean="0">
                          <a:cs typeface="Arial" pitchFamily="34" charset="0"/>
                        </a:rPr>
                        <a:t>to meet normal and </a:t>
                      </a:r>
                      <a:r>
                        <a:rPr lang="en-US" sz="1200" b="1" i="1" u="sng" dirty="0" smtClean="0">
                          <a:cs typeface="Arial" pitchFamily="34" charset="0"/>
                        </a:rPr>
                        <a:t>stress/crisis</a:t>
                      </a:r>
                      <a:r>
                        <a:rPr lang="en-US" sz="1200" b="1" u="sng" dirty="0" smtClean="0">
                          <a:cs typeface="Arial" pitchFamily="34" charset="0"/>
                        </a:rPr>
                        <a:t> reporting accuracy requirements.</a:t>
                      </a:r>
                      <a:r>
                        <a:rPr lang="en-US" sz="1200" dirty="0" smtClean="0">
                          <a:cs typeface="Arial" pitchFamily="34" charset="0"/>
                        </a:rPr>
                        <a:t>  </a:t>
                      </a:r>
                      <a:endParaRPr lang="en-US" sz="1200" dirty="0" smtClean="0"/>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0584">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dirty="0" smtClean="0"/>
                        <a:t>Different types of data will be required at different speeds, depending on the type of risk, and </a:t>
                      </a:r>
                      <a:r>
                        <a:rPr lang="en-US" sz="1200" b="1" i="1" u="sng" dirty="0" smtClean="0"/>
                        <a:t>certain risk data may be needed faster in a stress/crisis situation</a:t>
                      </a:r>
                      <a:r>
                        <a:rPr lang="en-US" sz="1200" u="sng" dirty="0" smtClean="0"/>
                        <a:t>.</a:t>
                      </a:r>
                      <a:r>
                        <a:rPr lang="en-US" sz="1200" u="none" dirty="0" smtClean="0"/>
                        <a:t>  </a:t>
                      </a:r>
                      <a:r>
                        <a:rPr lang="en-US" sz="1200" b="0" i="0" u="none" dirty="0" smtClean="0"/>
                        <a:t>Risk systems must be capable of producing aggregated risk data rapidly during times of stress/crisis for all critical risks.</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4875">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dirty="0" smtClean="0"/>
                        <a:t>Supervisors will review that the bank specific frequency requirements, for both normal </a:t>
                      </a:r>
                      <a:r>
                        <a:rPr lang="en-US" sz="1200" b="1" i="1" u="sng" dirty="0" smtClean="0"/>
                        <a:t>and stress/crisis situations</a:t>
                      </a:r>
                      <a:r>
                        <a:rPr lang="en-US" sz="1200" dirty="0" smtClean="0"/>
                        <a:t>, generate aggregate and up-to-date risk data in a timely manner. </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0584">
                <a:tc>
                  <a:txBody>
                    <a:bodyPr/>
                    <a:lstStyle/>
                    <a:p>
                      <a:pPr lvl="0" algn="just"/>
                      <a:r>
                        <a:rPr lang="en-US" sz="1200" dirty="0" smtClean="0">
                          <a:cs typeface="Arial" pitchFamily="34" charset="0"/>
                        </a:rPr>
                        <a:t>Generate aggregate risk data to meet a broad range of </a:t>
                      </a:r>
                      <a:r>
                        <a:rPr lang="en-US" sz="1200" b="1" dirty="0" smtClean="0">
                          <a:cs typeface="Arial" pitchFamily="34" charset="0"/>
                        </a:rPr>
                        <a:t>on-demand, ad hoc risk management reporting requests, </a:t>
                      </a:r>
                      <a:r>
                        <a:rPr lang="en-US" sz="1200" b="1" i="0" u="none" dirty="0" smtClean="0">
                          <a:cs typeface="Arial" pitchFamily="34" charset="0"/>
                        </a:rPr>
                        <a:t>including requests during stress/crisis situations, requests due to changing internal needs and requests to meet supervisory queries. </a:t>
                      </a:r>
                      <a:endParaRPr lang="en-US" sz="1200" b="1" i="0" u="none" dirty="0" smtClean="0"/>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6589">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dirty="0" smtClean="0"/>
                        <a:t>Establish accuracy and precision requirements that reflect the criticality</a:t>
                      </a:r>
                      <a:r>
                        <a:rPr lang="en-US" sz="1200" baseline="0" dirty="0" smtClean="0"/>
                        <a:t> </a:t>
                      </a:r>
                      <a:r>
                        <a:rPr lang="en-US" sz="1200" dirty="0" smtClean="0"/>
                        <a:t>of decisions based on this information, for both regular and </a:t>
                      </a:r>
                      <a:r>
                        <a:rPr lang="en-US" sz="1200" b="1" i="0" u="sng" dirty="0" smtClean="0"/>
                        <a:t>stress/crisis reporting</a:t>
                      </a:r>
                      <a:r>
                        <a:rPr lang="en-US" sz="1200" i="0" dirty="0" smtClean="0"/>
                        <a:t>, including critical position and exposure information. </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4697">
                <a:tc>
                  <a:txBody>
                    <a:bodyPr/>
                    <a:lstStyle/>
                    <a:p>
                      <a:pPr lvl="0" algn="just"/>
                      <a:r>
                        <a:rPr lang="en-US" sz="1200" b="0" i="0" u="none" dirty="0" smtClean="0"/>
                        <a:t>Increase the frequency of reports during times of stress/crisis.</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0584">
                <a:tc>
                  <a:txBody>
                    <a:bodyPr/>
                    <a:lstStyle/>
                    <a:p>
                      <a:pPr lvl="0" algn="just"/>
                      <a:r>
                        <a:rPr lang="en-US" sz="1200" b="0" i="0" u="none" dirty="0" smtClean="0"/>
                        <a:t>Assess periodically the purpose of each report and set requirements for how quickly the reports need to be produced in both normal and </a:t>
                      </a:r>
                      <a:r>
                        <a:rPr lang="en-US" sz="1200" b="1" i="1" u="sng" dirty="0" smtClean="0"/>
                        <a:t>stress/crisis situations. </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4697">
                <a:tc>
                  <a:txBody>
                    <a:bodyPr/>
                    <a:lstStyle/>
                    <a:p>
                      <a:pPr lvl="0" algn="just"/>
                      <a:r>
                        <a:rPr lang="en-US" sz="1200" b="0" i="0" u="none" dirty="0" smtClean="0"/>
                        <a:t>Routinely test the ability to produce accurate reports within established timeframes, </a:t>
                      </a:r>
                      <a:r>
                        <a:rPr lang="en-US" sz="1200" b="1" i="1" u="sng" dirty="0" smtClean="0"/>
                        <a:t>particularly in stress/crisis situations.</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ap="flat" cmpd="sng" algn="ctr">
                      <a:solidFill>
                        <a:srgbClr val="870A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60584">
                <a:tc>
                  <a:txBody>
                    <a:bodyPr/>
                    <a:lstStyle/>
                    <a:p>
                      <a:pPr marL="0" marR="0" lvl="0" indent="0" algn="just" defTabSz="1038917" rtl="0" eaLnBrk="1" fontAlgn="auto" latinLnBrk="0" hangingPunct="1">
                        <a:lnSpc>
                          <a:spcPct val="100000"/>
                        </a:lnSpc>
                        <a:spcBef>
                          <a:spcPts val="0"/>
                        </a:spcBef>
                        <a:spcAft>
                          <a:spcPts val="0"/>
                        </a:spcAft>
                        <a:buClrTx/>
                        <a:buSzTx/>
                        <a:buFontTx/>
                        <a:buNone/>
                        <a:tabLst/>
                        <a:defRPr/>
                      </a:pPr>
                      <a:r>
                        <a:rPr lang="en-US" sz="1200" b="1" i="1" u="sng" dirty="0" smtClean="0"/>
                        <a:t>In times of stress/crisis</a:t>
                      </a:r>
                      <a:r>
                        <a:rPr lang="en-US" sz="1200" b="0" i="0" u="none" dirty="0" smtClean="0"/>
                        <a:t> all relevant and critical credit, market and liquidity position/exposure reports to be available within a very short period of time (sometimes immediately) to react effectively to evolving risks.</a:t>
                      </a:r>
                    </a:p>
                  </a:txBody>
                  <a:tcPr>
                    <a:lnL w="12700" cap="flat" cmpd="sng" algn="ctr">
                      <a:noFill/>
                      <a:prstDash val="solid"/>
                      <a:round/>
                      <a:headEnd type="none" w="med" len="med"/>
                      <a:tailEnd type="none" w="med" len="med"/>
                    </a:lnL>
                    <a:lnR w="12700" cmpd="sng">
                      <a:noFill/>
                    </a:lnR>
                    <a:lnT w="12700" cap="flat" cmpd="sng" algn="ctr">
                      <a:solidFill>
                        <a:srgbClr val="870A3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5" name="Pentagon 4"/>
          <p:cNvSpPr/>
          <p:nvPr/>
        </p:nvSpPr>
        <p:spPr>
          <a:xfrm>
            <a:off x="334565" y="1204035"/>
            <a:ext cx="1217497" cy="396000"/>
          </a:xfrm>
          <a:prstGeom prst="homePlate">
            <a:avLst/>
          </a:prstGeom>
          <a:solidFill>
            <a:srgbClr val="F05A78"/>
          </a:solidFill>
          <a:ln>
            <a:solidFill>
              <a:srgbClr val="F05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Principle 2</a:t>
            </a:r>
            <a:endParaRPr lang="en-US" sz="1200" b="1" dirty="0"/>
          </a:p>
        </p:txBody>
      </p:sp>
      <p:sp>
        <p:nvSpPr>
          <p:cNvPr id="6" name="Pentagon 5"/>
          <p:cNvSpPr/>
          <p:nvPr/>
        </p:nvSpPr>
        <p:spPr>
          <a:xfrm>
            <a:off x="334565" y="1679911"/>
            <a:ext cx="1217497" cy="468000"/>
          </a:xfrm>
          <a:prstGeom prst="homePlate">
            <a:avLst/>
          </a:prstGeom>
          <a:solidFill>
            <a:srgbClr val="8D1645"/>
          </a:solidFill>
          <a:ln>
            <a:solidFill>
              <a:srgbClr val="8D1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Principle </a:t>
            </a:r>
            <a:r>
              <a:rPr lang="en-US" sz="1000" b="1" dirty="0" smtClean="0"/>
              <a:t>3</a:t>
            </a:r>
            <a:endParaRPr lang="en-US" sz="1200" b="1" dirty="0"/>
          </a:p>
        </p:txBody>
      </p:sp>
      <p:sp>
        <p:nvSpPr>
          <p:cNvPr id="7" name="Pentagon 6"/>
          <p:cNvSpPr/>
          <p:nvPr/>
        </p:nvSpPr>
        <p:spPr>
          <a:xfrm>
            <a:off x="340714" y="2212147"/>
            <a:ext cx="1217497" cy="1152128"/>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Principle </a:t>
            </a:r>
            <a:r>
              <a:rPr lang="en-US" sz="1000" b="1" dirty="0" smtClean="0"/>
              <a:t>5</a:t>
            </a:r>
            <a:endParaRPr lang="en-US" sz="1200" b="1" dirty="0"/>
          </a:p>
        </p:txBody>
      </p:sp>
      <p:sp>
        <p:nvSpPr>
          <p:cNvPr id="8" name="Pentagon 7"/>
          <p:cNvSpPr/>
          <p:nvPr/>
        </p:nvSpPr>
        <p:spPr>
          <a:xfrm>
            <a:off x="340714" y="3436283"/>
            <a:ext cx="1217497" cy="540104"/>
          </a:xfrm>
          <a:prstGeom prst="homePlate">
            <a:avLst/>
          </a:prstGeom>
          <a:solidFill>
            <a:srgbClr val="DC0032"/>
          </a:solidFill>
          <a:ln>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Principle 6</a:t>
            </a:r>
          </a:p>
        </p:txBody>
      </p:sp>
      <p:sp>
        <p:nvSpPr>
          <p:cNvPr id="9" name="Pentagon 8"/>
          <p:cNvSpPr/>
          <p:nvPr/>
        </p:nvSpPr>
        <p:spPr>
          <a:xfrm>
            <a:off x="340714" y="4563059"/>
            <a:ext cx="1217497" cy="1716446"/>
          </a:xfrm>
          <a:prstGeom prst="homePlate">
            <a:avLst>
              <a:gd name="adj" fmla="val 46168"/>
            </a:avLst>
          </a:prstGeom>
          <a:solidFill>
            <a:srgbClr val="FF780F"/>
          </a:solidFill>
          <a:ln>
            <a:solidFill>
              <a:srgbClr val="FF7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Principle 10</a:t>
            </a:r>
            <a:endParaRPr lang="en-US" sz="1200" b="1" dirty="0"/>
          </a:p>
        </p:txBody>
      </p:sp>
      <p:sp>
        <p:nvSpPr>
          <p:cNvPr id="10" name="Pentagon 9"/>
          <p:cNvSpPr/>
          <p:nvPr/>
        </p:nvSpPr>
        <p:spPr>
          <a:xfrm>
            <a:off x="334564" y="4029733"/>
            <a:ext cx="1217497" cy="468008"/>
          </a:xfrm>
          <a:prstGeom prst="homePlate">
            <a:avLst/>
          </a:prstGeom>
          <a:solidFill>
            <a:srgbClr val="F52D28"/>
          </a:solidFill>
          <a:ln>
            <a:solidFill>
              <a:srgbClr val="F52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Principle 7</a:t>
            </a:r>
            <a:endParaRPr lang="en-US" sz="1200" b="1" dirty="0"/>
          </a:p>
        </p:txBody>
      </p:sp>
    </p:spTree>
    <p:extLst>
      <p:ext uri="{BB962C8B-B14F-4D97-AF65-F5344CB8AC3E}">
        <p14:creationId xmlns:p14="http://schemas.microsoft.com/office/powerpoint/2010/main" val="165530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4" y="305852"/>
            <a:ext cx="11337925" cy="710639"/>
          </a:xfrm>
        </p:spPr>
        <p:txBody>
          <a:bodyPr/>
          <a:lstStyle/>
          <a:p>
            <a:r>
              <a:rPr lang="en-ZA" dirty="0" smtClean="0"/>
              <a:t>Definition </a:t>
            </a:r>
            <a:r>
              <a:rPr lang="en-ZA" dirty="0"/>
              <a:t>of out of cycle reporting</a:t>
            </a:r>
          </a:p>
        </p:txBody>
      </p:sp>
      <p:sp>
        <p:nvSpPr>
          <p:cNvPr id="17" name="Content Placeholder 16">
            <a:extLst>
              <a:ext uri="{FF2B5EF4-FFF2-40B4-BE49-F238E27FC236}">
                <a16:creationId xmlns:a16="http://schemas.microsoft.com/office/drawing/2014/main" id="{94184B3A-7BCD-48A8-B1A6-5A728587A3F4}"/>
              </a:ext>
            </a:extLst>
          </p:cNvPr>
          <p:cNvSpPr>
            <a:spLocks noGrp="1"/>
          </p:cNvSpPr>
          <p:nvPr>
            <p:ph sz="quarter" idx="4294967295"/>
          </p:nvPr>
        </p:nvSpPr>
        <p:spPr>
          <a:xfrm>
            <a:off x="358774" y="1223228"/>
            <a:ext cx="11172656" cy="4159250"/>
          </a:xfrm>
        </p:spPr>
        <p:txBody>
          <a:bodyPr/>
          <a:lstStyle/>
          <a:p>
            <a:pPr marL="0" lvl="1" indent="0" algn="just" fontAlgn="base">
              <a:lnSpc>
                <a:spcPct val="150000"/>
              </a:lnSpc>
              <a:spcBef>
                <a:spcPct val="0"/>
              </a:spcBef>
              <a:spcAft>
                <a:spcPct val="0"/>
              </a:spcAft>
              <a:buNone/>
            </a:pPr>
            <a:r>
              <a:rPr lang="en-ZA" kern="0" dirty="0" smtClean="0">
                <a:solidFill>
                  <a:srgbClr val="000000"/>
                </a:solidFill>
              </a:rPr>
              <a:t>Out </a:t>
            </a:r>
            <a:r>
              <a:rPr lang="en-ZA" kern="0" dirty="0">
                <a:solidFill>
                  <a:srgbClr val="000000"/>
                </a:solidFill>
              </a:rPr>
              <a:t>of cycle reporting refers to reporting in the following circumstances:</a:t>
            </a:r>
          </a:p>
          <a:p>
            <a:pPr marL="887090" lvl="1" indent="-342900" algn="just" fontAlgn="base">
              <a:lnSpc>
                <a:spcPct val="150000"/>
              </a:lnSpc>
              <a:spcBef>
                <a:spcPct val="0"/>
              </a:spcBef>
              <a:spcAft>
                <a:spcPct val="0"/>
              </a:spcAft>
              <a:buFont typeface="+mj-lt"/>
              <a:buAutoNum type="arabicPeriod"/>
            </a:pPr>
            <a:r>
              <a:rPr lang="en-ZA" kern="0" dirty="0" smtClean="0">
                <a:solidFill>
                  <a:srgbClr val="000000"/>
                </a:solidFill>
              </a:rPr>
              <a:t>Reporting </a:t>
            </a:r>
            <a:r>
              <a:rPr lang="en-ZA" kern="0" dirty="0">
                <a:solidFill>
                  <a:srgbClr val="000000"/>
                </a:solidFill>
              </a:rPr>
              <a:t>in times of stress/crisis (systemic or idiosyncratic) </a:t>
            </a:r>
          </a:p>
          <a:p>
            <a:pPr lvl="2" algn="just" fontAlgn="base">
              <a:lnSpc>
                <a:spcPct val="150000"/>
              </a:lnSpc>
              <a:spcBef>
                <a:spcPct val="0"/>
              </a:spcBef>
              <a:spcAft>
                <a:spcPct val="0"/>
              </a:spcAft>
            </a:pPr>
            <a:r>
              <a:rPr lang="en-ZA" i="1" u="sng" kern="0" dirty="0">
                <a:solidFill>
                  <a:srgbClr val="000000"/>
                </a:solidFill>
              </a:rPr>
              <a:t>Systemic Stress </a:t>
            </a:r>
            <a:endParaRPr lang="en-ZA" kern="0" dirty="0">
              <a:solidFill>
                <a:srgbClr val="000000"/>
              </a:solidFill>
            </a:endParaRPr>
          </a:p>
          <a:p>
            <a:pPr marL="1166813" lvl="3" indent="0" algn="just" fontAlgn="base">
              <a:lnSpc>
                <a:spcPct val="150000"/>
              </a:lnSpc>
              <a:spcBef>
                <a:spcPct val="0"/>
              </a:spcBef>
              <a:spcAft>
                <a:spcPct val="0"/>
              </a:spcAft>
              <a:buNone/>
            </a:pPr>
            <a:r>
              <a:rPr lang="en-ZA" kern="0" dirty="0">
                <a:solidFill>
                  <a:srgbClr val="000000"/>
                </a:solidFill>
              </a:rPr>
              <a:t>Market wide event that impacts the bank. The event may require reporting of new metrics or existing metrics on a more frequent basis. </a:t>
            </a:r>
          </a:p>
          <a:p>
            <a:pPr lvl="2" algn="just" fontAlgn="base">
              <a:lnSpc>
                <a:spcPct val="150000"/>
              </a:lnSpc>
              <a:spcBef>
                <a:spcPct val="0"/>
              </a:spcBef>
              <a:spcAft>
                <a:spcPct val="0"/>
              </a:spcAft>
            </a:pPr>
            <a:r>
              <a:rPr lang="en-ZA" u="sng" kern="0" dirty="0">
                <a:solidFill>
                  <a:srgbClr val="000000"/>
                </a:solidFill>
              </a:rPr>
              <a:t>Idiosyncratic Stress </a:t>
            </a:r>
          </a:p>
          <a:p>
            <a:pPr marL="1166813" lvl="3" indent="0" algn="just" fontAlgn="base">
              <a:lnSpc>
                <a:spcPct val="150000"/>
              </a:lnSpc>
              <a:spcBef>
                <a:spcPct val="0"/>
              </a:spcBef>
              <a:spcAft>
                <a:spcPct val="0"/>
              </a:spcAft>
              <a:buNone/>
            </a:pPr>
            <a:r>
              <a:rPr lang="en-ZA" kern="0" dirty="0">
                <a:solidFill>
                  <a:srgbClr val="000000"/>
                </a:solidFill>
              </a:rPr>
              <a:t>This is an event that is bank specific. </a:t>
            </a:r>
          </a:p>
          <a:p>
            <a:pPr lvl="2" algn="just" fontAlgn="base">
              <a:lnSpc>
                <a:spcPct val="150000"/>
              </a:lnSpc>
              <a:spcBef>
                <a:spcPct val="0"/>
              </a:spcBef>
              <a:spcAft>
                <a:spcPct val="0"/>
              </a:spcAft>
            </a:pPr>
            <a:endParaRPr lang="en-ZA" kern="0" dirty="0">
              <a:solidFill>
                <a:srgbClr val="000000"/>
              </a:solidFill>
            </a:endParaRPr>
          </a:p>
          <a:p>
            <a:pPr marL="887090" lvl="1" indent="-342900" algn="just" fontAlgn="base">
              <a:lnSpc>
                <a:spcPct val="150000"/>
              </a:lnSpc>
              <a:spcBef>
                <a:spcPct val="0"/>
              </a:spcBef>
              <a:spcAft>
                <a:spcPct val="0"/>
              </a:spcAft>
              <a:buFont typeface="+mj-lt"/>
              <a:buAutoNum type="arabicPeriod"/>
            </a:pPr>
            <a:r>
              <a:rPr lang="en-ZA" kern="0" dirty="0">
                <a:solidFill>
                  <a:srgbClr val="000000"/>
                </a:solidFill>
              </a:rPr>
              <a:t>Ad hoc reporting outside of </a:t>
            </a:r>
            <a:r>
              <a:rPr lang="en-ZA" kern="0" dirty="0" err="1">
                <a:solidFill>
                  <a:srgbClr val="000000"/>
                </a:solidFill>
              </a:rPr>
              <a:t>BAU</a:t>
            </a:r>
            <a:r>
              <a:rPr lang="en-ZA" kern="0" dirty="0">
                <a:solidFill>
                  <a:srgbClr val="000000"/>
                </a:solidFill>
              </a:rPr>
              <a:t> reporting </a:t>
            </a:r>
          </a:p>
          <a:p>
            <a:pPr marL="457200" lvl="1" indent="0" algn="just">
              <a:buNone/>
            </a:pPr>
            <a:endParaRPr lang="en-ZA" b="1" kern="0" dirty="0" smtClean="0">
              <a:solidFill>
                <a:srgbClr val="000000"/>
              </a:solidFill>
            </a:endParaRPr>
          </a:p>
          <a:p>
            <a:pPr marL="0" lvl="1" indent="0" algn="just">
              <a:buNone/>
            </a:pPr>
            <a:r>
              <a:rPr lang="en-ZA" kern="0" dirty="0" smtClean="0">
                <a:solidFill>
                  <a:srgbClr val="000000"/>
                </a:solidFill>
              </a:rPr>
              <a:t>The </a:t>
            </a:r>
            <a:r>
              <a:rPr lang="en-ZA" kern="0" dirty="0">
                <a:solidFill>
                  <a:srgbClr val="000000"/>
                </a:solidFill>
              </a:rPr>
              <a:t>business needs to ensure that the </a:t>
            </a:r>
            <a:r>
              <a:rPr lang="en-US" dirty="0"/>
              <a:t>control requirements are met to enable data to be available at the required level of performance in situations ranging from normal to stress or crisis events.</a:t>
            </a:r>
            <a:endParaRPr lang="en-ZA" kern="0" dirty="0">
              <a:solidFill>
                <a:srgbClr val="000000"/>
              </a:solidFill>
            </a:endParaRPr>
          </a:p>
        </p:txBody>
      </p:sp>
    </p:spTree>
    <p:extLst>
      <p:ext uri="{BB962C8B-B14F-4D97-AF65-F5344CB8AC3E}">
        <p14:creationId xmlns:p14="http://schemas.microsoft.com/office/powerpoint/2010/main" val="2523635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99FB7E1-0688-4682-ABC3-FA12A346A2E8}"/>
              </a:ext>
            </a:extLst>
          </p:cNvPr>
          <p:cNvSpPr>
            <a:spLocks noGrp="1"/>
          </p:cNvSpPr>
          <p:nvPr>
            <p:ph type="title"/>
          </p:nvPr>
        </p:nvSpPr>
        <p:spPr>
          <a:xfrm>
            <a:off x="358774" y="305851"/>
            <a:ext cx="11337925" cy="710639"/>
          </a:xfrm>
        </p:spPr>
        <p:txBody>
          <a:bodyPr/>
          <a:lstStyle/>
          <a:p>
            <a:r>
              <a:rPr lang="en-ZA" dirty="0" smtClean="0"/>
              <a:t>Out </a:t>
            </a:r>
            <a:r>
              <a:rPr lang="en-ZA" dirty="0"/>
              <a:t>of cycle and crisis reporting process </a:t>
            </a:r>
            <a:endParaRPr lang="en-IN" dirty="0"/>
          </a:p>
        </p:txBody>
      </p:sp>
      <p:grpSp>
        <p:nvGrpSpPr>
          <p:cNvPr id="38" name="Group 37"/>
          <p:cNvGrpSpPr/>
          <p:nvPr/>
        </p:nvGrpSpPr>
        <p:grpSpPr>
          <a:xfrm>
            <a:off x="113934" y="1156450"/>
            <a:ext cx="2787564" cy="540000"/>
            <a:chOff x="2380" y="2128824"/>
            <a:chExt cx="2900778" cy="1160311"/>
          </a:xfrm>
          <a:solidFill>
            <a:srgbClr val="F05A78"/>
          </a:solidFill>
        </p:grpSpPr>
        <p:sp>
          <p:nvSpPr>
            <p:cNvPr id="39" name="Chevron 38"/>
            <p:cNvSpPr/>
            <p:nvPr/>
          </p:nvSpPr>
          <p:spPr>
            <a:xfrm>
              <a:off x="2380" y="2128824"/>
              <a:ext cx="2900778" cy="1160311"/>
            </a:xfrm>
            <a:prstGeom prst="chevron">
              <a:avLst/>
            </a:prstGeom>
            <a:grpFill/>
            <a:ln w="25400" cap="flat" cmpd="sng" algn="ctr">
              <a:solidFill>
                <a:srgbClr val="F05A78"/>
              </a:solidFill>
              <a:prstDash val="solid"/>
            </a:ln>
            <a:effectLst/>
          </p:spPr>
        </p:sp>
        <p:sp>
          <p:nvSpPr>
            <p:cNvPr id="40" name="Chevron 4"/>
            <p:cNvSpPr/>
            <p:nvPr/>
          </p:nvSpPr>
          <p:spPr>
            <a:xfrm>
              <a:off x="639489" y="2324154"/>
              <a:ext cx="1509113" cy="928250"/>
            </a:xfrm>
            <a:prstGeom prst="rect">
              <a:avLst/>
            </a:prstGeom>
            <a:grpFill/>
            <a:ln>
              <a:solidFill>
                <a:srgbClr val="F05A78"/>
              </a:solidFill>
            </a:ln>
            <a:effectLst/>
          </p:spPr>
          <p:txBody>
            <a:bodyPr spcFirstLastPara="0" vert="horz" wrap="square" lIns="192024" tIns="64008" rIns="64008" bIns="64008"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ZA" sz="1100" b="0" i="0" u="none" strike="noStrike" kern="0" cap="none" spc="0" normalizeH="0" baseline="0" noProof="0" dirty="0" smtClean="0">
                  <a:ln>
                    <a:noFill/>
                  </a:ln>
                  <a:solidFill>
                    <a:srgbClr val="FFFFFF"/>
                  </a:solidFill>
                  <a:effectLst/>
                  <a:uLnTx/>
                  <a:uFillTx/>
                  <a:latin typeface="Expert Sans Regular"/>
                  <a:ea typeface="+mn-ea"/>
                  <a:cs typeface="+mn-cs"/>
                </a:rPr>
                <a:t>Trigger</a:t>
              </a:r>
            </a:p>
            <a:p>
              <a:pPr marL="0" marR="0" lvl="0" indent="0" algn="ctr" defTabSz="2133600" eaLnBrk="1" fontAlgn="auto" latinLnBrk="0" hangingPunct="1">
                <a:lnSpc>
                  <a:spcPct val="90000"/>
                </a:lnSpc>
                <a:spcBef>
                  <a:spcPct val="0"/>
                </a:spcBef>
                <a:spcAft>
                  <a:spcPct val="35000"/>
                </a:spcAft>
                <a:buClrTx/>
                <a:buSzTx/>
                <a:buFontTx/>
                <a:buNone/>
                <a:tabLst/>
                <a:defRPr/>
              </a:pPr>
              <a:r>
                <a:rPr kumimoji="0" lang="en-ZA" sz="1100" b="0" i="0" u="none" strike="noStrike" kern="0" cap="none" spc="0" normalizeH="0" baseline="0" noProof="0" dirty="0" smtClean="0">
                  <a:ln>
                    <a:noFill/>
                  </a:ln>
                  <a:solidFill>
                    <a:srgbClr val="FFFFFF"/>
                  </a:solidFill>
                  <a:effectLst/>
                  <a:uLnTx/>
                  <a:uFillTx/>
                  <a:latin typeface="Expert Sans Regular"/>
                  <a:ea typeface="+mn-ea"/>
                  <a:cs typeface="+mn-cs"/>
                </a:rPr>
                <a:t>Event</a:t>
              </a:r>
            </a:p>
          </p:txBody>
        </p:sp>
      </p:grpSp>
      <p:sp>
        <p:nvSpPr>
          <p:cNvPr id="41" name="Rectangle 40"/>
          <p:cNvSpPr/>
          <p:nvPr/>
        </p:nvSpPr>
        <p:spPr>
          <a:xfrm>
            <a:off x="90963" y="1799446"/>
            <a:ext cx="1044355" cy="1293337"/>
          </a:xfrm>
          <a:prstGeom prst="rect">
            <a:avLst/>
          </a:prstGeom>
          <a:solidFill>
            <a:srgbClr val="FFFFFF"/>
          </a:solidFill>
          <a:ln w="25400" cap="flat" cmpd="sng" algn="ctr">
            <a:solidFill>
              <a:srgbClr val="F05A78"/>
            </a:solidFill>
            <a:prstDash val="solid"/>
          </a:ln>
          <a:effectLst/>
        </p:spPr>
        <p:txBody>
          <a:bodyPr lIns="0" rIns="0" rtlCol="0" anchor="t"/>
          <a:lstStyle/>
          <a:p>
            <a:pPr marL="88900" marR="0" lvl="0" indent="0" defTabSz="1088380" eaLnBrk="1" fontAlgn="auto" latinLnBrk="0" hangingPunct="1">
              <a:lnSpc>
                <a:spcPct val="100000"/>
              </a:lnSpc>
              <a:spcBef>
                <a:spcPts val="0"/>
              </a:spcBef>
              <a:spcAft>
                <a:spcPts val="0"/>
              </a:spcAft>
              <a:buClrTx/>
              <a:buSzTx/>
              <a:buFontTx/>
              <a:buNone/>
              <a:tabLst/>
              <a:defRPr/>
            </a:pPr>
            <a:r>
              <a:rPr kumimoji="0" lang="en-ZA" sz="1200" b="0" i="0" u="sng" strike="noStrike" kern="0" cap="none" spc="0" normalizeH="0" baseline="0" noProof="0" dirty="0" smtClean="0">
                <a:ln>
                  <a:noFill/>
                </a:ln>
                <a:effectLst/>
                <a:uLnTx/>
                <a:uFillTx/>
                <a:latin typeface="Expert Sans Regular"/>
                <a:ea typeface="+mn-ea"/>
                <a:cs typeface="+mn-cs"/>
              </a:rPr>
              <a:t>Crisis/Stress event</a:t>
            </a:r>
          </a:p>
          <a:p>
            <a:pPr marL="179388" marR="0" lvl="0" indent="-8890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Market wide </a:t>
            </a:r>
          </a:p>
          <a:p>
            <a:pPr marL="179388" marR="0" lvl="0" indent="-8890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Internal </a:t>
            </a: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 </a:t>
            </a:r>
          </a:p>
        </p:txBody>
      </p:sp>
      <p:grpSp>
        <p:nvGrpSpPr>
          <p:cNvPr id="42" name="Group 41"/>
          <p:cNvGrpSpPr/>
          <p:nvPr/>
        </p:nvGrpSpPr>
        <p:grpSpPr>
          <a:xfrm>
            <a:off x="2901499" y="1165047"/>
            <a:ext cx="4098409" cy="540000"/>
            <a:chOff x="2380" y="2128824"/>
            <a:chExt cx="2900778" cy="1160311"/>
          </a:xfrm>
          <a:solidFill>
            <a:srgbClr val="F05A78"/>
          </a:solidFill>
        </p:grpSpPr>
        <p:sp>
          <p:nvSpPr>
            <p:cNvPr id="43" name="Chevron 42"/>
            <p:cNvSpPr/>
            <p:nvPr/>
          </p:nvSpPr>
          <p:spPr>
            <a:xfrm>
              <a:off x="2380" y="2128824"/>
              <a:ext cx="2900778" cy="1160311"/>
            </a:xfrm>
            <a:prstGeom prst="chevron">
              <a:avLst/>
            </a:prstGeom>
            <a:grpFill/>
            <a:ln w="25400" cap="flat" cmpd="sng" algn="ctr">
              <a:solidFill>
                <a:srgbClr val="F05A78"/>
              </a:solidFill>
              <a:prstDash val="solid"/>
            </a:ln>
            <a:effectLst/>
          </p:spPr>
        </p:sp>
        <p:sp>
          <p:nvSpPr>
            <p:cNvPr id="44" name="Chevron 4"/>
            <p:cNvSpPr/>
            <p:nvPr/>
          </p:nvSpPr>
          <p:spPr>
            <a:xfrm>
              <a:off x="424504" y="2269648"/>
              <a:ext cx="2067390" cy="928250"/>
            </a:xfrm>
            <a:prstGeom prst="rect">
              <a:avLst/>
            </a:prstGeom>
            <a:grpFill/>
            <a:ln>
              <a:solidFill>
                <a:srgbClr val="F05A78"/>
              </a:solidFill>
            </a:ln>
            <a:effectLst/>
          </p:spPr>
          <p:txBody>
            <a:bodyPr spcFirstLastPara="0" vert="horz" wrap="square" lIns="192024" tIns="64008" rIns="64008" bIns="64008"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ZA" sz="1200" b="0" i="0" u="none" strike="noStrike" kern="0" cap="none" spc="0" normalizeH="0" baseline="0" noProof="0" dirty="0" smtClean="0">
                  <a:ln>
                    <a:noFill/>
                  </a:ln>
                  <a:solidFill>
                    <a:srgbClr val="FFFFFF"/>
                  </a:solidFill>
                  <a:effectLst/>
                  <a:uLnTx/>
                  <a:uFillTx/>
                  <a:latin typeface="Expert Sans Regular"/>
                  <a:ea typeface="+mn-ea"/>
                  <a:cs typeface="+mn-cs"/>
                </a:rPr>
                <a:t>Risk Reporting Coordinator (</a:t>
              </a:r>
              <a:r>
                <a:rPr kumimoji="0" lang="en-ZA" sz="1200" b="0" i="0" u="none" strike="noStrike" kern="0" cap="none" spc="0" normalizeH="0" baseline="0" noProof="0" dirty="0" err="1" smtClean="0">
                  <a:ln>
                    <a:noFill/>
                  </a:ln>
                  <a:solidFill>
                    <a:srgbClr val="FFFFFF"/>
                  </a:solidFill>
                  <a:effectLst/>
                  <a:uLnTx/>
                  <a:uFillTx/>
                  <a:latin typeface="Expert Sans Regular"/>
                  <a:ea typeface="+mn-ea"/>
                  <a:cs typeface="+mn-cs"/>
                </a:rPr>
                <a:t>RRC</a:t>
              </a:r>
              <a:r>
                <a:rPr kumimoji="0" lang="en-ZA" sz="1200" b="0" i="0" u="none" strike="noStrike" kern="0" cap="none" spc="0" normalizeH="0" baseline="0" noProof="0" dirty="0" smtClean="0">
                  <a:ln>
                    <a:noFill/>
                  </a:ln>
                  <a:solidFill>
                    <a:srgbClr val="FFFFFF"/>
                  </a:solidFill>
                  <a:effectLst/>
                  <a:uLnTx/>
                  <a:uFillTx/>
                  <a:latin typeface="Expert Sans Regular"/>
                  <a:ea typeface="+mn-ea"/>
                  <a:cs typeface="+mn-cs"/>
                </a:rPr>
                <a:t>) </a:t>
              </a:r>
            </a:p>
          </p:txBody>
        </p:sp>
      </p:grpSp>
      <p:sp>
        <p:nvSpPr>
          <p:cNvPr id="45" name="Rectangle 44"/>
          <p:cNvSpPr/>
          <p:nvPr/>
        </p:nvSpPr>
        <p:spPr>
          <a:xfrm>
            <a:off x="2986051" y="1799445"/>
            <a:ext cx="1669654" cy="1293338"/>
          </a:xfrm>
          <a:prstGeom prst="rect">
            <a:avLst/>
          </a:prstGeom>
          <a:solidFill>
            <a:srgbClr val="FFFFFF"/>
          </a:solidFill>
          <a:ln w="25400" cap="flat" cmpd="sng" algn="ctr">
            <a:solidFill>
              <a:srgbClr val="F05A78"/>
            </a:solid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Assesses the situation and determine if it is a liquidity/ capital crisis event?</a:t>
            </a:r>
          </a:p>
          <a:p>
            <a:pPr marL="0" marR="0" lvl="0" indent="0" algn="ctr" defTabSz="108838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effectLst/>
              <a:uLnTx/>
              <a:uFillTx/>
              <a:latin typeface="Expert Sans Regular"/>
              <a:ea typeface="+mn-ea"/>
              <a:cs typeface="+mn-cs"/>
            </a:endParaRPr>
          </a:p>
        </p:txBody>
      </p:sp>
      <p:grpSp>
        <p:nvGrpSpPr>
          <p:cNvPr id="46" name="Group 45"/>
          <p:cNvGrpSpPr/>
          <p:nvPr/>
        </p:nvGrpSpPr>
        <p:grpSpPr>
          <a:xfrm>
            <a:off x="6999909" y="1156450"/>
            <a:ext cx="3084566" cy="540000"/>
            <a:chOff x="2380" y="2128824"/>
            <a:chExt cx="2900778" cy="1160311"/>
          </a:xfrm>
          <a:solidFill>
            <a:srgbClr val="F05A78"/>
          </a:solidFill>
        </p:grpSpPr>
        <p:sp>
          <p:nvSpPr>
            <p:cNvPr id="47" name="Chevron 46"/>
            <p:cNvSpPr/>
            <p:nvPr/>
          </p:nvSpPr>
          <p:spPr>
            <a:xfrm>
              <a:off x="2380" y="2128824"/>
              <a:ext cx="2900778" cy="1160311"/>
            </a:xfrm>
            <a:prstGeom prst="chevron">
              <a:avLst/>
            </a:prstGeom>
            <a:grpFill/>
            <a:ln w="25400" cap="flat" cmpd="sng" algn="ctr">
              <a:solidFill>
                <a:srgbClr val="F05A78"/>
              </a:solidFill>
              <a:prstDash val="solid"/>
            </a:ln>
            <a:effectLst/>
          </p:spPr>
        </p:sp>
        <p:sp>
          <p:nvSpPr>
            <p:cNvPr id="48" name="Chevron 4"/>
            <p:cNvSpPr/>
            <p:nvPr/>
          </p:nvSpPr>
          <p:spPr>
            <a:xfrm>
              <a:off x="424504" y="2269648"/>
              <a:ext cx="2067390" cy="928250"/>
            </a:xfrm>
            <a:prstGeom prst="rect">
              <a:avLst/>
            </a:prstGeom>
            <a:grpFill/>
            <a:ln>
              <a:solidFill>
                <a:srgbClr val="F05A78"/>
              </a:solidFill>
            </a:ln>
            <a:effectLst/>
          </p:spPr>
          <p:txBody>
            <a:bodyPr spcFirstLastPara="0" vert="horz" wrap="square" lIns="192024" tIns="64008" rIns="64008" bIns="64008"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ZA" sz="1200" b="0" i="0" u="none" strike="noStrike" kern="0" cap="none" spc="0" normalizeH="0" baseline="0" noProof="0" dirty="0" smtClean="0">
                  <a:ln>
                    <a:noFill/>
                  </a:ln>
                  <a:solidFill>
                    <a:srgbClr val="FFFFFF"/>
                  </a:solidFill>
                  <a:effectLst/>
                  <a:uLnTx/>
                  <a:uFillTx/>
                  <a:latin typeface="Expert Sans Regular"/>
                  <a:ea typeface="+mn-ea"/>
                  <a:cs typeface="+mn-cs"/>
                </a:rPr>
                <a:t>Risk Reporting Working Group </a:t>
              </a:r>
            </a:p>
          </p:txBody>
        </p:sp>
      </p:grpSp>
      <p:sp>
        <p:nvSpPr>
          <p:cNvPr id="49" name="Rectangle 48"/>
          <p:cNvSpPr/>
          <p:nvPr/>
        </p:nvSpPr>
        <p:spPr>
          <a:xfrm>
            <a:off x="7045506" y="1799444"/>
            <a:ext cx="2489146" cy="3761601"/>
          </a:xfrm>
          <a:prstGeom prst="rect">
            <a:avLst/>
          </a:prstGeom>
          <a:solidFill>
            <a:srgbClr val="FFFFFF"/>
          </a:solidFill>
          <a:ln w="25400" cap="flat" cmpd="sng" algn="ctr">
            <a:solidFill>
              <a:srgbClr val="F05A78"/>
            </a:solidFill>
            <a:prstDash val="solid"/>
          </a:ln>
          <a:effectLst/>
        </p:spPr>
        <p:txBody>
          <a:bodyPr vert="horz" rtlCol="0" anchor="t"/>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Assesses the situation in terms of: </a:t>
            </a: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r>
              <a:rPr kumimoji="0" lang="en-ZA" sz="1200" b="0" i="0" u="sng" strike="noStrike" kern="0" cap="none" spc="0" normalizeH="0" baseline="0" noProof="0" dirty="0" smtClean="0">
                <a:ln>
                  <a:noFill/>
                </a:ln>
                <a:effectLst/>
                <a:uLnTx/>
                <a:uFillTx/>
                <a:latin typeface="Expert Sans Regular"/>
                <a:ea typeface="+mn-ea"/>
                <a:cs typeface="+mn-cs"/>
              </a:rPr>
              <a:t>What is required</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Current or additional metrics </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Dimensions for impacted risk types (credit, market and liquidity risk)</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Critical data elements</a:t>
            </a: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r>
              <a:rPr kumimoji="0" lang="en-ZA" sz="1200" b="0" i="0" u="sng" strike="noStrike" kern="0" cap="none" spc="0" normalizeH="0" baseline="0" noProof="0" dirty="0" smtClean="0">
                <a:ln>
                  <a:noFill/>
                </a:ln>
                <a:effectLst/>
                <a:uLnTx/>
                <a:uFillTx/>
                <a:latin typeface="Expert Sans Regular"/>
                <a:ea typeface="+mn-ea"/>
                <a:cs typeface="+mn-cs"/>
              </a:rPr>
              <a:t>How will it be obtained</a:t>
            </a:r>
            <a:r>
              <a:rPr kumimoji="0" lang="en-ZA" sz="1200" b="0" i="0" u="none" strike="noStrike" kern="0" cap="none" spc="0" normalizeH="0" baseline="0" noProof="0" dirty="0" smtClean="0">
                <a:ln>
                  <a:noFill/>
                </a:ln>
                <a:effectLst/>
                <a:uLnTx/>
                <a:uFillTx/>
                <a:latin typeface="Expert Sans Regular"/>
                <a:ea typeface="+mn-ea"/>
                <a:cs typeface="+mn-cs"/>
              </a:rPr>
              <a:t> </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Authoritative source</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Other sources (assurance of reliability)</a:t>
            </a: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r>
              <a:rPr kumimoji="0" lang="en-ZA" sz="1200" b="0" i="0" u="sng" strike="noStrike" kern="0" cap="none" spc="0" normalizeH="0" baseline="0" noProof="0" dirty="0" smtClean="0">
                <a:ln>
                  <a:noFill/>
                </a:ln>
                <a:effectLst/>
                <a:uLnTx/>
                <a:uFillTx/>
                <a:latin typeface="Expert Sans Regular"/>
                <a:ea typeface="+mn-ea"/>
                <a:cs typeface="+mn-cs"/>
              </a:rPr>
              <a:t>When is the information required</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Up to date reporting (day &amp; time)</a:t>
            </a:r>
          </a:p>
          <a:p>
            <a:pPr marL="285750" marR="0" lvl="0" indent="-28575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effectLst/>
                <a:uLnTx/>
                <a:uFillTx/>
                <a:latin typeface="Expert Sans Regular"/>
                <a:ea typeface="+mn-ea"/>
                <a:cs typeface="+mn-cs"/>
              </a:rPr>
              <a:t>Month in arrears (best available) </a:t>
            </a: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p:txBody>
      </p:sp>
      <p:grpSp>
        <p:nvGrpSpPr>
          <p:cNvPr id="50" name="Group 49"/>
          <p:cNvGrpSpPr/>
          <p:nvPr/>
        </p:nvGrpSpPr>
        <p:grpSpPr>
          <a:xfrm>
            <a:off x="10030291" y="1171635"/>
            <a:ext cx="2004921" cy="540000"/>
            <a:chOff x="2380" y="2128824"/>
            <a:chExt cx="2900778" cy="1160311"/>
          </a:xfrm>
          <a:solidFill>
            <a:srgbClr val="F05A78"/>
          </a:solidFill>
        </p:grpSpPr>
        <p:sp>
          <p:nvSpPr>
            <p:cNvPr id="51" name="Chevron 50"/>
            <p:cNvSpPr/>
            <p:nvPr/>
          </p:nvSpPr>
          <p:spPr>
            <a:xfrm>
              <a:off x="2380" y="2128824"/>
              <a:ext cx="2900778" cy="1160311"/>
            </a:xfrm>
            <a:prstGeom prst="chevron">
              <a:avLst/>
            </a:prstGeom>
            <a:grpFill/>
            <a:ln w="25400" cap="flat" cmpd="sng" algn="ctr">
              <a:solidFill>
                <a:srgbClr val="F05A78"/>
              </a:solidFill>
              <a:prstDash val="solid"/>
            </a:ln>
            <a:effectLst/>
          </p:spPr>
        </p:sp>
        <p:sp>
          <p:nvSpPr>
            <p:cNvPr id="52" name="Chevron 4"/>
            <p:cNvSpPr/>
            <p:nvPr/>
          </p:nvSpPr>
          <p:spPr>
            <a:xfrm>
              <a:off x="424504" y="2269648"/>
              <a:ext cx="2067390" cy="928250"/>
            </a:xfrm>
            <a:prstGeom prst="rect">
              <a:avLst/>
            </a:prstGeom>
            <a:grpFill/>
            <a:ln>
              <a:solidFill>
                <a:srgbClr val="F05A78"/>
              </a:solidFill>
            </a:ln>
            <a:effectLst/>
          </p:spPr>
          <p:txBody>
            <a:bodyPr spcFirstLastPara="0" vert="horz" wrap="square" lIns="192024" tIns="64008" rIns="64008" bIns="64008" numCol="1" spcCol="1270" anchor="ctr" anchorCtr="0">
              <a:noAutofit/>
            </a:bodyPr>
            <a:lstStyle/>
            <a:p>
              <a:pPr marL="0" marR="0" lvl="0" indent="0" algn="ctr" defTabSz="2133600" eaLnBrk="1" fontAlgn="auto" latinLnBrk="0" hangingPunct="1">
                <a:lnSpc>
                  <a:spcPct val="90000"/>
                </a:lnSpc>
                <a:spcBef>
                  <a:spcPct val="0"/>
                </a:spcBef>
                <a:spcAft>
                  <a:spcPct val="35000"/>
                </a:spcAft>
                <a:buClrTx/>
                <a:buSzTx/>
                <a:buFontTx/>
                <a:buNone/>
                <a:tabLst/>
                <a:defRPr/>
              </a:pPr>
              <a:r>
                <a:rPr kumimoji="0" lang="en-ZA" sz="1200" b="0" i="0" u="none" strike="noStrike" kern="0" cap="none" spc="0" normalizeH="0" baseline="0" noProof="0" dirty="0" smtClean="0">
                  <a:ln>
                    <a:noFill/>
                  </a:ln>
                  <a:solidFill>
                    <a:srgbClr val="FFFFFF"/>
                  </a:solidFill>
                  <a:effectLst/>
                  <a:uLnTx/>
                  <a:uFillTx/>
                  <a:latin typeface="Expert Sans Regular"/>
                  <a:ea typeface="+mn-ea"/>
                  <a:cs typeface="+mn-cs"/>
                </a:rPr>
                <a:t>Report Consolidation and Review</a:t>
              </a:r>
            </a:p>
          </p:txBody>
        </p:sp>
      </p:grpSp>
      <p:sp>
        <p:nvSpPr>
          <p:cNvPr id="53" name="Rectangle 52"/>
          <p:cNvSpPr/>
          <p:nvPr/>
        </p:nvSpPr>
        <p:spPr>
          <a:xfrm>
            <a:off x="9797136" y="1799445"/>
            <a:ext cx="1451991" cy="3761600"/>
          </a:xfrm>
          <a:prstGeom prst="rect">
            <a:avLst/>
          </a:prstGeom>
          <a:solidFill>
            <a:srgbClr val="FFFFFF"/>
          </a:solidFill>
          <a:ln w="25400" cap="flat" cmpd="sng" algn="ctr">
            <a:solidFill>
              <a:srgbClr val="F05A78"/>
            </a:solidFill>
            <a:prstDash val="solid"/>
          </a:ln>
          <a:effectLst/>
        </p:spPr>
        <p:txBody>
          <a:bodyPr rtlCol="0" anchor="t"/>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err="1" smtClean="0">
                <a:ln>
                  <a:noFill/>
                </a:ln>
                <a:effectLst/>
                <a:uLnTx/>
                <a:uFillTx/>
                <a:latin typeface="Expert Sans Regular"/>
                <a:ea typeface="+mn-ea"/>
                <a:cs typeface="+mn-cs"/>
              </a:rPr>
              <a:t>RRC</a:t>
            </a:r>
            <a:r>
              <a:rPr kumimoji="0" lang="en-ZA" sz="1200" b="0" i="0" u="none" strike="noStrike" kern="0" cap="none" spc="0" normalizeH="0" baseline="0" noProof="0" dirty="0" smtClean="0">
                <a:ln>
                  <a:noFill/>
                </a:ln>
                <a:effectLst/>
                <a:uLnTx/>
                <a:uFillTx/>
                <a:latin typeface="Expert Sans Regular"/>
                <a:ea typeface="+mn-ea"/>
                <a:cs typeface="+mn-cs"/>
              </a:rPr>
              <a:t> consolidates information, ensuring it meets the initial requirement.</a:t>
            </a:r>
          </a:p>
          <a:p>
            <a:pPr marL="0" marR="0" lvl="0" indent="0" algn="ctr" defTabSz="108838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smtClean="0">
              <a:ln>
                <a:noFill/>
              </a:ln>
              <a:effectLst/>
              <a:uLnTx/>
              <a:uFillTx/>
              <a:latin typeface="Expert Sans Regular"/>
              <a:ea typeface="+mn-ea"/>
              <a:cs typeface="+mn-cs"/>
            </a:endParaRPr>
          </a:p>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Reports presented to Risk Reporting Working Group for finalisation  and submission.</a:t>
            </a:r>
          </a:p>
          <a:p>
            <a:pPr marL="0" marR="0" lvl="0" indent="0" algn="ctr" defTabSz="1088380" eaLnBrk="1" fontAlgn="auto" latinLnBrk="0" hangingPunct="1">
              <a:lnSpc>
                <a:spcPct val="100000"/>
              </a:lnSpc>
              <a:spcBef>
                <a:spcPts val="0"/>
              </a:spcBef>
              <a:spcAft>
                <a:spcPts val="0"/>
              </a:spcAft>
              <a:buClrTx/>
              <a:buSzTx/>
              <a:buFontTx/>
              <a:buNone/>
              <a:tabLst/>
              <a:defRPr/>
            </a:pPr>
            <a:endParaRPr lang="en-ZA" sz="1200" kern="0" dirty="0">
              <a:latin typeface="Expert Sans Regular"/>
            </a:endParaRPr>
          </a:p>
          <a:p>
            <a:pPr marL="0" marR="0" lvl="0" indent="0" algn="ctr" defTabSz="1088380" eaLnBrk="1" fontAlgn="auto" latinLnBrk="0" hangingPunct="1">
              <a:lnSpc>
                <a:spcPct val="100000"/>
              </a:lnSpc>
              <a:spcBef>
                <a:spcPts val="0"/>
              </a:spcBef>
              <a:spcAft>
                <a:spcPts val="0"/>
              </a:spcAft>
              <a:buClrTx/>
              <a:buSzTx/>
              <a:buFontTx/>
              <a:buNone/>
              <a:tabLst/>
              <a:defRPr/>
            </a:pPr>
            <a:r>
              <a:rPr lang="en-ZA" sz="1200" kern="0" dirty="0" smtClean="0">
                <a:latin typeface="Expert Sans Regular"/>
              </a:rPr>
              <a:t>Finalised reports provided to </a:t>
            </a:r>
            <a:r>
              <a:rPr lang="en-ZA" sz="1200" kern="0" dirty="0" smtClean="0">
                <a:latin typeface="Expert Sans Regular"/>
              </a:rPr>
              <a:t>the Crisis </a:t>
            </a:r>
            <a:r>
              <a:rPr lang="en-ZA" sz="1200" kern="0" dirty="0" smtClean="0">
                <a:latin typeface="Expert Sans Regular"/>
              </a:rPr>
              <a:t>Management Command </a:t>
            </a:r>
            <a:r>
              <a:rPr lang="en-ZA" sz="1200" kern="0" dirty="0" smtClean="0">
                <a:latin typeface="Expert Sans Regular"/>
              </a:rPr>
              <a:t>Centre</a:t>
            </a:r>
            <a:r>
              <a:rPr lang="en-ZA" sz="1200" kern="0" dirty="0">
                <a:latin typeface="Expert Sans Regular"/>
              </a:rPr>
              <a:t> </a:t>
            </a:r>
            <a:r>
              <a:rPr lang="en-ZA" sz="1200" kern="0" dirty="0" smtClean="0">
                <a:latin typeface="Expert Sans Regular"/>
              </a:rPr>
              <a:t/>
            </a:r>
            <a:br>
              <a:rPr lang="en-ZA" sz="1200" kern="0" dirty="0" smtClean="0">
                <a:latin typeface="Expert Sans Regular"/>
              </a:rPr>
            </a:br>
            <a:r>
              <a:rPr lang="en-ZA" sz="1200" kern="0" dirty="0" smtClean="0">
                <a:latin typeface="Expert Sans Regular"/>
              </a:rPr>
              <a:t>or requestor </a:t>
            </a:r>
            <a:br>
              <a:rPr lang="en-ZA" sz="1200" kern="0" dirty="0" smtClean="0">
                <a:latin typeface="Expert Sans Regular"/>
              </a:rPr>
            </a:br>
            <a:r>
              <a:rPr lang="en-ZA" sz="1200" kern="0" dirty="0" smtClean="0">
                <a:latin typeface="Expert Sans Regular"/>
              </a:rPr>
              <a:t>of the reports.</a:t>
            </a:r>
            <a:endParaRPr kumimoji="0" lang="en-ZA" sz="1200" b="0" i="0" u="none"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a:p>
            <a:pPr marL="0" marR="0" lvl="0" indent="0" defTabSz="1088380" eaLnBrk="1" fontAlgn="auto" latinLnBrk="0" hangingPunct="1">
              <a:lnSpc>
                <a:spcPct val="100000"/>
              </a:lnSpc>
              <a:spcBef>
                <a:spcPts val="0"/>
              </a:spcBef>
              <a:spcAft>
                <a:spcPts val="0"/>
              </a:spcAft>
              <a:buClrTx/>
              <a:buSzTx/>
              <a:buFontTx/>
              <a:buNone/>
              <a:tabLst/>
              <a:defRPr/>
            </a:pPr>
            <a:endParaRPr kumimoji="0" lang="en-ZA" sz="1200" b="0" i="0" u="sng" strike="noStrike" kern="0" cap="none" spc="0" normalizeH="0" baseline="0" noProof="0" dirty="0" smtClean="0">
              <a:ln>
                <a:noFill/>
              </a:ln>
              <a:effectLst/>
              <a:uLnTx/>
              <a:uFillTx/>
              <a:latin typeface="Expert Sans Regular"/>
              <a:ea typeface="+mn-ea"/>
              <a:cs typeface="+mn-cs"/>
            </a:endParaRPr>
          </a:p>
        </p:txBody>
      </p:sp>
      <p:sp>
        <p:nvSpPr>
          <p:cNvPr id="54" name="Down Arrow 53"/>
          <p:cNvSpPr/>
          <p:nvPr/>
        </p:nvSpPr>
        <p:spPr>
          <a:xfrm>
            <a:off x="3581615" y="3100970"/>
            <a:ext cx="288000" cy="689163"/>
          </a:xfrm>
          <a:prstGeom prst="downArrow">
            <a:avLst/>
          </a:prstGeom>
          <a:solidFill>
            <a:srgbClr val="8D1645"/>
          </a:solidFill>
          <a:ln w="25400" cap="flat" cmpd="sng" algn="ctr">
            <a:no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FFFF"/>
                </a:solidFill>
                <a:effectLst/>
                <a:uLnTx/>
                <a:uFillTx/>
                <a:latin typeface="Expert Sans Regular"/>
                <a:ea typeface="+mn-ea"/>
                <a:cs typeface="+mn-cs"/>
              </a:rPr>
              <a:t>YES</a:t>
            </a:r>
          </a:p>
        </p:txBody>
      </p:sp>
      <p:sp>
        <p:nvSpPr>
          <p:cNvPr id="55" name="Rectangle 54"/>
          <p:cNvSpPr/>
          <p:nvPr/>
        </p:nvSpPr>
        <p:spPr>
          <a:xfrm>
            <a:off x="5059358" y="3738631"/>
            <a:ext cx="1571946" cy="1101381"/>
          </a:xfrm>
          <a:prstGeom prst="rect">
            <a:avLst/>
          </a:prstGeom>
          <a:solidFill>
            <a:srgbClr val="FFFFFF"/>
          </a:solidFill>
          <a:ln w="25400" cap="flat" cmpd="sng" algn="ctr">
            <a:solidFill>
              <a:srgbClr val="F05A78"/>
            </a:solid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Informs specific risk type of the information required and timing</a:t>
            </a:r>
          </a:p>
        </p:txBody>
      </p:sp>
      <p:cxnSp>
        <p:nvCxnSpPr>
          <p:cNvPr id="56" name="Elbow Connector 55"/>
          <p:cNvCxnSpPr>
            <a:stCxn id="55" idx="2"/>
            <a:endCxn id="53" idx="2"/>
          </p:cNvCxnSpPr>
          <p:nvPr/>
        </p:nvCxnSpPr>
        <p:spPr>
          <a:xfrm rot="16200000" flipH="1">
            <a:off x="7823715" y="2861627"/>
            <a:ext cx="721033" cy="4677801"/>
          </a:xfrm>
          <a:prstGeom prst="bentConnector3">
            <a:avLst>
              <a:gd name="adj1" fmla="val 131705"/>
            </a:avLst>
          </a:prstGeom>
          <a:noFill/>
          <a:ln w="38100" cap="flat" cmpd="sng" algn="ctr">
            <a:solidFill>
              <a:srgbClr val="8D1645"/>
            </a:solidFill>
            <a:prstDash val="solid"/>
            <a:tailEnd type="triangle"/>
          </a:ln>
          <a:effectLst/>
        </p:spPr>
      </p:cxnSp>
      <p:sp>
        <p:nvSpPr>
          <p:cNvPr id="57" name="Rectangle 56"/>
          <p:cNvSpPr/>
          <p:nvPr/>
        </p:nvSpPr>
        <p:spPr>
          <a:xfrm>
            <a:off x="2895746" y="3781570"/>
            <a:ext cx="1679434" cy="1058442"/>
          </a:xfrm>
          <a:prstGeom prst="rect">
            <a:avLst/>
          </a:prstGeom>
          <a:solidFill>
            <a:srgbClr val="FFFFFF"/>
          </a:solidFill>
          <a:ln w="25400" cap="flat" cmpd="sng" algn="ctr">
            <a:solidFill>
              <a:srgbClr val="F05A78"/>
            </a:solid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Follows Liquidity/ Capital Framework. </a:t>
            </a:r>
          </a:p>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May require the recovery plan to be invoked</a:t>
            </a:r>
          </a:p>
        </p:txBody>
      </p:sp>
      <p:sp>
        <p:nvSpPr>
          <p:cNvPr id="58" name="Down Arrow 57"/>
          <p:cNvSpPr/>
          <p:nvPr/>
        </p:nvSpPr>
        <p:spPr>
          <a:xfrm>
            <a:off x="5697954" y="3092783"/>
            <a:ext cx="288000" cy="639932"/>
          </a:xfrm>
          <a:prstGeom prst="downArrow">
            <a:avLst/>
          </a:prstGeom>
          <a:solidFill>
            <a:srgbClr val="8D1645"/>
          </a:solidFill>
          <a:ln w="25400" cap="flat" cmpd="sng" algn="ctr">
            <a:no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FFFF"/>
                </a:solidFill>
                <a:effectLst/>
                <a:uLnTx/>
                <a:uFillTx/>
                <a:latin typeface="Expert Sans Regular"/>
                <a:ea typeface="+mn-ea"/>
                <a:cs typeface="+mn-cs"/>
              </a:rPr>
              <a:t>NO</a:t>
            </a:r>
          </a:p>
        </p:txBody>
      </p:sp>
      <p:sp>
        <p:nvSpPr>
          <p:cNvPr id="59" name="Rectangle 58"/>
          <p:cNvSpPr/>
          <p:nvPr/>
        </p:nvSpPr>
        <p:spPr>
          <a:xfrm>
            <a:off x="95867" y="3398253"/>
            <a:ext cx="1039452" cy="1998730"/>
          </a:xfrm>
          <a:prstGeom prst="rect">
            <a:avLst/>
          </a:prstGeom>
          <a:solidFill>
            <a:srgbClr val="F05A78"/>
          </a:solidFill>
          <a:ln w="25400" cap="flat" cmpd="sng" algn="ctr">
            <a:solidFill>
              <a:srgbClr val="F05A78"/>
            </a:solidFill>
            <a:prstDash val="solid"/>
          </a:ln>
          <a:effectLst/>
        </p:spPr>
        <p:txBody>
          <a:bodyPr lIns="0" rIns="0" rtlCol="0" anchor="t"/>
          <a:lstStyle/>
          <a:p>
            <a:pPr marL="88900" marR="0" lvl="0" indent="0" defTabSz="1088380" eaLnBrk="1" fontAlgn="auto" latinLnBrk="0" hangingPunct="1">
              <a:lnSpc>
                <a:spcPct val="100000"/>
              </a:lnSpc>
              <a:spcBef>
                <a:spcPts val="0"/>
              </a:spcBef>
              <a:spcAft>
                <a:spcPts val="0"/>
              </a:spcAft>
              <a:buClrTx/>
              <a:buSzTx/>
              <a:buFontTx/>
              <a:buNone/>
              <a:tabLst/>
              <a:defRPr/>
            </a:pPr>
            <a:r>
              <a:rPr kumimoji="0" lang="en-ZA" sz="1200" b="0" i="0" u="sng" strike="noStrike" kern="0" cap="none" spc="0" normalizeH="0" baseline="0" noProof="0" dirty="0" smtClean="0">
                <a:ln>
                  <a:noFill/>
                </a:ln>
                <a:solidFill>
                  <a:schemeClr val="bg1"/>
                </a:solidFill>
                <a:effectLst/>
                <a:uLnTx/>
                <a:uFillTx/>
                <a:latin typeface="Expert Sans Regular"/>
                <a:ea typeface="+mn-ea"/>
                <a:cs typeface="+mn-cs"/>
              </a:rPr>
              <a:t>Out of Cycle </a:t>
            </a:r>
            <a:r>
              <a:rPr kumimoji="0" lang="en-ZA" sz="1200" b="0" i="0" u="none" strike="noStrike" kern="0" cap="none" spc="0" normalizeH="0" baseline="0" noProof="0" dirty="0" smtClean="0">
                <a:ln>
                  <a:noFill/>
                </a:ln>
                <a:solidFill>
                  <a:schemeClr val="bg1"/>
                </a:solidFill>
                <a:effectLst/>
                <a:uLnTx/>
                <a:uFillTx/>
                <a:latin typeface="Expert Sans Regular"/>
                <a:ea typeface="+mn-ea"/>
                <a:cs typeface="+mn-cs"/>
              </a:rPr>
              <a:t> </a:t>
            </a:r>
          </a:p>
          <a:p>
            <a:pPr marL="179388" marR="0" lvl="0" indent="-8890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smtClean="0">
                <a:ln>
                  <a:noFill/>
                </a:ln>
                <a:solidFill>
                  <a:schemeClr val="bg1"/>
                </a:solidFill>
                <a:effectLst/>
                <a:uLnTx/>
                <a:uFillTx/>
                <a:latin typeface="Expert Sans Regular"/>
                <a:ea typeface="+mn-ea"/>
                <a:cs typeface="+mn-cs"/>
              </a:rPr>
              <a:t>Regulatory Request</a:t>
            </a:r>
          </a:p>
          <a:p>
            <a:pPr marL="179388" marR="0" lvl="0" indent="-88900" defTabSz="108838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smtClean="0">
                <a:ln>
                  <a:noFill/>
                </a:ln>
                <a:solidFill>
                  <a:schemeClr val="bg1"/>
                </a:solidFill>
                <a:effectLst/>
                <a:uLnTx/>
                <a:uFillTx/>
                <a:latin typeface="Expert Sans Regular"/>
                <a:ea typeface="+mn-ea"/>
                <a:cs typeface="+mn-cs"/>
              </a:rPr>
              <a:t>(SARB/BASA)</a:t>
            </a:r>
          </a:p>
          <a:p>
            <a:pPr marL="179388" marR="0" lvl="0" indent="-88900" defTabSz="108838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err="1" smtClean="0">
                <a:ln>
                  <a:noFill/>
                </a:ln>
                <a:solidFill>
                  <a:schemeClr val="bg1"/>
                </a:solidFill>
                <a:effectLst/>
                <a:uLnTx/>
                <a:uFillTx/>
                <a:latin typeface="Expert Sans Regular"/>
                <a:ea typeface="+mn-ea"/>
                <a:cs typeface="+mn-cs"/>
              </a:rPr>
              <a:t>Exco</a:t>
            </a:r>
            <a:r>
              <a:rPr kumimoji="0" lang="en-ZA" sz="1200" b="0" i="0" u="none" strike="noStrike" kern="0" cap="none" spc="0" normalizeH="0" baseline="0" noProof="0" dirty="0" smtClean="0">
                <a:ln>
                  <a:noFill/>
                </a:ln>
                <a:solidFill>
                  <a:schemeClr val="bg1"/>
                </a:solidFill>
                <a:effectLst/>
                <a:uLnTx/>
                <a:uFillTx/>
                <a:latin typeface="Expert Sans Regular"/>
                <a:ea typeface="+mn-ea"/>
                <a:cs typeface="+mn-cs"/>
              </a:rPr>
              <a:t>/Board request </a:t>
            </a:r>
          </a:p>
          <a:p>
            <a:pPr marL="0" marR="0" lvl="0" indent="0"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chemeClr val="bg1"/>
                </a:solidFill>
                <a:effectLst/>
                <a:uLnTx/>
                <a:uFillTx/>
                <a:latin typeface="Expert Sans Regular"/>
                <a:ea typeface="+mn-ea"/>
                <a:cs typeface="+mn-cs"/>
              </a:rPr>
              <a:t> </a:t>
            </a:r>
          </a:p>
        </p:txBody>
      </p:sp>
      <p:sp>
        <p:nvSpPr>
          <p:cNvPr id="60" name="Rectangle 59"/>
          <p:cNvSpPr/>
          <p:nvPr/>
        </p:nvSpPr>
        <p:spPr>
          <a:xfrm>
            <a:off x="5059358" y="1799445"/>
            <a:ext cx="1582495" cy="1286601"/>
          </a:xfrm>
          <a:prstGeom prst="rect">
            <a:avLst/>
          </a:prstGeom>
          <a:solidFill>
            <a:srgbClr val="FFFFFF"/>
          </a:solidFill>
          <a:ln w="25400" cap="flat" cmpd="sng" algn="ctr">
            <a:solidFill>
              <a:srgbClr val="F05A78"/>
            </a:solid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effectLst/>
                <a:uLnTx/>
                <a:uFillTx/>
                <a:latin typeface="Expert Sans Regular"/>
                <a:ea typeface="+mn-ea"/>
                <a:cs typeface="+mn-cs"/>
              </a:rPr>
              <a:t>Assesses the situation and if there is a need for </a:t>
            </a:r>
            <a:r>
              <a:rPr kumimoji="0" lang="en-ZA" sz="1200" b="0" i="0" u="none" strike="noStrike" kern="0" cap="none" spc="0" normalizeH="0" baseline="0" noProof="0" smtClean="0">
                <a:ln>
                  <a:noFill/>
                </a:ln>
                <a:effectLst/>
                <a:uLnTx/>
                <a:uFillTx/>
                <a:latin typeface="Expert Sans Regular"/>
                <a:ea typeface="+mn-ea"/>
                <a:cs typeface="+mn-cs"/>
              </a:rPr>
              <a:t>the Risk Reporting Working Group to </a:t>
            </a:r>
            <a:r>
              <a:rPr kumimoji="0" lang="en-ZA" sz="1200" b="0" i="0" u="none" strike="noStrike" kern="0" cap="none" spc="0" normalizeH="0" baseline="0" noProof="0" dirty="0" smtClean="0">
                <a:ln>
                  <a:noFill/>
                </a:ln>
                <a:effectLst/>
                <a:uLnTx/>
                <a:uFillTx/>
                <a:latin typeface="Expert Sans Regular"/>
                <a:ea typeface="+mn-ea"/>
                <a:cs typeface="+mn-cs"/>
              </a:rPr>
              <a:t>meet</a:t>
            </a:r>
          </a:p>
        </p:txBody>
      </p:sp>
      <p:sp>
        <p:nvSpPr>
          <p:cNvPr id="61" name="Right Arrow 60"/>
          <p:cNvSpPr/>
          <p:nvPr/>
        </p:nvSpPr>
        <p:spPr>
          <a:xfrm>
            <a:off x="4672421" y="2135093"/>
            <a:ext cx="415195" cy="252636"/>
          </a:xfrm>
          <a:prstGeom prst="rightArrow">
            <a:avLst/>
          </a:prstGeom>
          <a:solidFill>
            <a:srgbClr val="8D1645"/>
          </a:solidFill>
          <a:ln w="25400" cap="flat" cmpd="sng" algn="ctr">
            <a:no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FFFF"/>
                </a:solidFill>
                <a:effectLst/>
                <a:uLnTx/>
                <a:uFillTx/>
                <a:latin typeface="Expert Sans Regular"/>
                <a:ea typeface="+mn-ea"/>
                <a:cs typeface="+mn-cs"/>
              </a:rPr>
              <a:t>NO</a:t>
            </a:r>
          </a:p>
        </p:txBody>
      </p:sp>
      <p:sp>
        <p:nvSpPr>
          <p:cNvPr id="62" name="Right Arrow 61"/>
          <p:cNvSpPr/>
          <p:nvPr/>
        </p:nvSpPr>
        <p:spPr>
          <a:xfrm>
            <a:off x="6631304" y="2135093"/>
            <a:ext cx="414202" cy="252636"/>
          </a:xfrm>
          <a:prstGeom prst="rightArrow">
            <a:avLst/>
          </a:prstGeom>
          <a:solidFill>
            <a:srgbClr val="8D1645"/>
          </a:solidFill>
          <a:ln w="25400" cap="flat" cmpd="sng" algn="ctr">
            <a:noFill/>
            <a:prstDash val="solid"/>
          </a:ln>
          <a:effectLst/>
        </p:spPr>
        <p:txBody>
          <a:bodyPr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FFFF"/>
                </a:solidFill>
                <a:effectLst/>
                <a:uLnTx/>
                <a:uFillTx/>
                <a:latin typeface="Expert Sans Regular"/>
                <a:ea typeface="+mn-ea"/>
                <a:cs typeface="+mn-cs"/>
              </a:rPr>
              <a:t>YES</a:t>
            </a:r>
          </a:p>
        </p:txBody>
      </p:sp>
      <p:sp>
        <p:nvSpPr>
          <p:cNvPr id="63" name="Rectangle 62"/>
          <p:cNvSpPr/>
          <p:nvPr/>
        </p:nvSpPr>
        <p:spPr>
          <a:xfrm>
            <a:off x="1400962" y="1807812"/>
            <a:ext cx="1088126" cy="1278235"/>
          </a:xfrm>
          <a:prstGeom prst="rect">
            <a:avLst/>
          </a:prstGeom>
          <a:solidFill>
            <a:srgbClr val="F05A78"/>
          </a:solidFill>
          <a:ln w="25400" cap="flat" cmpd="sng" algn="ctr">
            <a:solidFill>
              <a:srgbClr val="F05A78"/>
            </a:solidFill>
            <a:prstDash val="solid"/>
          </a:ln>
          <a:effectLst/>
        </p:spPr>
        <p:txBody>
          <a:bodyPr vert="horz" lIns="0" rIns="0"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lang="en-ZA" sz="1200" kern="0" dirty="0">
                <a:solidFill>
                  <a:schemeClr val="bg1"/>
                </a:solidFill>
                <a:latin typeface="Expert Sans Regular"/>
              </a:rPr>
              <a:t>Crisis Management Command Centre </a:t>
            </a:r>
            <a:r>
              <a:rPr lang="en-ZA" sz="1200" kern="0" dirty="0" smtClean="0">
                <a:solidFill>
                  <a:schemeClr val="bg1"/>
                </a:solidFill>
                <a:latin typeface="Expert Sans Regular"/>
              </a:rPr>
              <a:t>(</a:t>
            </a:r>
            <a:r>
              <a:rPr lang="en-ZA" sz="1200" kern="0" dirty="0" err="1" smtClean="0">
                <a:solidFill>
                  <a:schemeClr val="bg1"/>
                </a:solidFill>
                <a:latin typeface="Expert Sans Regular"/>
              </a:rPr>
              <a:t>CMCC</a:t>
            </a:r>
            <a:r>
              <a:rPr lang="en-ZA" sz="1200" kern="0" dirty="0" smtClean="0">
                <a:solidFill>
                  <a:schemeClr val="bg1"/>
                </a:solidFill>
                <a:latin typeface="Expert Sans Regular"/>
              </a:rPr>
              <a:t>) </a:t>
            </a:r>
            <a:r>
              <a:rPr lang="en-ZA" sz="1200" kern="0" dirty="0" smtClean="0">
                <a:solidFill>
                  <a:schemeClr val="bg1"/>
                </a:solidFill>
                <a:latin typeface="Expert Sans Regular"/>
              </a:rPr>
              <a:t/>
            </a:r>
            <a:br>
              <a:rPr lang="en-ZA" sz="1200" kern="0" dirty="0" smtClean="0">
                <a:solidFill>
                  <a:schemeClr val="bg1"/>
                </a:solidFill>
                <a:latin typeface="Expert Sans Regular"/>
              </a:rPr>
            </a:br>
            <a:r>
              <a:rPr lang="en-ZA" sz="1200" kern="0" dirty="0" smtClean="0">
                <a:solidFill>
                  <a:schemeClr val="bg1"/>
                </a:solidFill>
                <a:latin typeface="Expert Sans Regular"/>
              </a:rPr>
              <a:t>(</a:t>
            </a:r>
            <a:r>
              <a:rPr lang="en-ZA" sz="1200" kern="0" dirty="0">
                <a:solidFill>
                  <a:schemeClr val="bg1"/>
                </a:solidFill>
                <a:latin typeface="Expert Sans Regular"/>
              </a:rPr>
              <a:t>Business Resilience incorporated)</a:t>
            </a:r>
          </a:p>
        </p:txBody>
      </p:sp>
      <p:cxnSp>
        <p:nvCxnSpPr>
          <p:cNvPr id="65" name="Elbow Connector 64"/>
          <p:cNvCxnSpPr>
            <a:stCxn id="41" idx="3"/>
            <a:endCxn id="63" idx="1"/>
          </p:cNvCxnSpPr>
          <p:nvPr/>
        </p:nvCxnSpPr>
        <p:spPr>
          <a:xfrm>
            <a:off x="1135318" y="2446115"/>
            <a:ext cx="265644" cy="815"/>
          </a:xfrm>
          <a:prstGeom prst="bentConnector3">
            <a:avLst>
              <a:gd name="adj1" fmla="val 50000"/>
            </a:avLst>
          </a:prstGeom>
          <a:noFill/>
          <a:ln w="38100" cap="flat" cmpd="sng" algn="ctr">
            <a:solidFill>
              <a:srgbClr val="8D1645"/>
            </a:solidFill>
            <a:prstDash val="solid"/>
            <a:tailEnd type="triangle"/>
          </a:ln>
          <a:effectLst/>
        </p:spPr>
      </p:cxnSp>
      <p:cxnSp>
        <p:nvCxnSpPr>
          <p:cNvPr id="66" name="Elbow Connector 65"/>
          <p:cNvCxnSpPr>
            <a:stCxn id="59" idx="3"/>
            <a:endCxn id="45" idx="1"/>
          </p:cNvCxnSpPr>
          <p:nvPr/>
        </p:nvCxnSpPr>
        <p:spPr>
          <a:xfrm flipV="1">
            <a:off x="1135319" y="2446114"/>
            <a:ext cx="1850732" cy="1951504"/>
          </a:xfrm>
          <a:prstGeom prst="bentConnector3">
            <a:avLst>
              <a:gd name="adj1" fmla="val 84787"/>
            </a:avLst>
          </a:prstGeom>
          <a:noFill/>
          <a:ln w="38100" cap="flat" cmpd="sng" algn="ctr">
            <a:solidFill>
              <a:srgbClr val="8D1645"/>
            </a:solidFill>
            <a:prstDash val="solid"/>
            <a:tailEnd type="triangle"/>
          </a:ln>
          <a:effectLst/>
        </p:spPr>
      </p:cxnSp>
      <p:cxnSp>
        <p:nvCxnSpPr>
          <p:cNvPr id="67" name="Elbow Connector 66"/>
          <p:cNvCxnSpPr>
            <a:stCxn id="63" idx="3"/>
            <a:endCxn id="45" idx="1"/>
          </p:cNvCxnSpPr>
          <p:nvPr/>
        </p:nvCxnSpPr>
        <p:spPr>
          <a:xfrm flipV="1">
            <a:off x="2489088" y="2446114"/>
            <a:ext cx="496963" cy="816"/>
          </a:xfrm>
          <a:prstGeom prst="bentConnector3">
            <a:avLst>
              <a:gd name="adj1" fmla="val 50000"/>
            </a:avLst>
          </a:prstGeom>
          <a:noFill/>
          <a:ln w="38100" cap="flat" cmpd="sng" algn="ctr">
            <a:solidFill>
              <a:srgbClr val="8D1645"/>
            </a:solidFill>
            <a:prstDash val="solid"/>
            <a:tailEnd type="triangle"/>
          </a:ln>
          <a:effectLst/>
        </p:spPr>
      </p:cxnSp>
      <p:cxnSp>
        <p:nvCxnSpPr>
          <p:cNvPr id="68" name="Elbow Connector 67"/>
          <p:cNvCxnSpPr>
            <a:stCxn id="59" idx="3"/>
            <a:endCxn id="63" idx="2"/>
          </p:cNvCxnSpPr>
          <p:nvPr/>
        </p:nvCxnSpPr>
        <p:spPr>
          <a:xfrm flipV="1">
            <a:off x="1135319" y="3086047"/>
            <a:ext cx="809706" cy="1311571"/>
          </a:xfrm>
          <a:prstGeom prst="bentConnector2">
            <a:avLst/>
          </a:prstGeom>
          <a:noFill/>
          <a:ln w="38100" cap="flat" cmpd="sng" algn="ctr">
            <a:solidFill>
              <a:srgbClr val="8D1645"/>
            </a:solidFill>
            <a:prstDash val="dash"/>
            <a:tailEnd type="triangle"/>
          </a:ln>
          <a:effectLst/>
        </p:spPr>
      </p:cxnSp>
      <p:sp>
        <p:nvSpPr>
          <p:cNvPr id="69" name="TextBox 68"/>
          <p:cNvSpPr txBox="1"/>
          <p:nvPr/>
        </p:nvSpPr>
        <p:spPr>
          <a:xfrm>
            <a:off x="1615539" y="3554445"/>
            <a:ext cx="707849" cy="276999"/>
          </a:xfrm>
          <a:prstGeom prst="rect">
            <a:avLst/>
          </a:prstGeom>
          <a:solidFill>
            <a:srgbClr val="FFFFFF"/>
          </a:solidFill>
        </p:spPr>
        <p:txBody>
          <a:bodyPr wrap="square" rtlCol="0">
            <a:spAutoFit/>
          </a:bodyPr>
          <a:lstStyle/>
          <a:p>
            <a:pPr marL="0" marR="0" lvl="0" indent="0" defTabSz="108838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Expert Sans Regular"/>
              </a:rPr>
              <a:t>Informs</a:t>
            </a:r>
          </a:p>
        </p:txBody>
      </p:sp>
      <p:sp>
        <p:nvSpPr>
          <p:cNvPr id="96" name="TextBox 95"/>
          <p:cNvSpPr txBox="1"/>
          <p:nvPr/>
        </p:nvSpPr>
        <p:spPr bwMode="gray">
          <a:xfrm rot="5400000">
            <a:off x="7663931" y="3409040"/>
            <a:ext cx="3480318" cy="261124"/>
          </a:xfrm>
          <a:prstGeom prst="rect">
            <a:avLst/>
          </a:prstGeom>
          <a:noFill/>
        </p:spPr>
        <p:txBody>
          <a:bodyPr wrap="square" lIns="0" tIns="0" rIns="0" bIns="0" rtlCol="0">
            <a:noAutofit/>
          </a:bodyPr>
          <a:lstStyle/>
          <a:p>
            <a:pPr algn="ctr">
              <a:spcBef>
                <a:spcPts val="0"/>
              </a:spcBef>
            </a:pPr>
            <a:r>
              <a:rPr lang="en-US" sz="1200" b="1" dirty="0" smtClean="0">
                <a:solidFill>
                  <a:srgbClr val="F05A78"/>
                </a:solidFill>
                <a:latin typeface="+mn-lt"/>
                <a:cs typeface="Arial" pitchFamily="34" charset="0"/>
              </a:rPr>
              <a:t>Risk type(s) playbooks – as per slide 10</a:t>
            </a:r>
          </a:p>
        </p:txBody>
      </p:sp>
      <p:cxnSp>
        <p:nvCxnSpPr>
          <p:cNvPr id="64" name="Elbow Connector 63"/>
          <p:cNvCxnSpPr/>
          <p:nvPr/>
        </p:nvCxnSpPr>
        <p:spPr>
          <a:xfrm>
            <a:off x="9534444" y="3267008"/>
            <a:ext cx="265644" cy="815"/>
          </a:xfrm>
          <a:prstGeom prst="bentConnector3">
            <a:avLst>
              <a:gd name="adj1" fmla="val 50000"/>
            </a:avLst>
          </a:prstGeom>
          <a:noFill/>
          <a:ln w="38100" cap="flat" cmpd="sng" algn="ctr">
            <a:solidFill>
              <a:srgbClr val="8D1645"/>
            </a:solidFill>
            <a:prstDash val="solid"/>
            <a:tailEnd type="triangle"/>
          </a:ln>
          <a:effectLst/>
        </p:spPr>
      </p:cxnSp>
      <p:cxnSp>
        <p:nvCxnSpPr>
          <p:cNvPr id="71" name="Elbow Connector 70"/>
          <p:cNvCxnSpPr/>
          <p:nvPr/>
        </p:nvCxnSpPr>
        <p:spPr>
          <a:xfrm flipH="1">
            <a:off x="9528223" y="3419408"/>
            <a:ext cx="265644" cy="815"/>
          </a:xfrm>
          <a:prstGeom prst="bentConnector3">
            <a:avLst>
              <a:gd name="adj1" fmla="val 50000"/>
            </a:avLst>
          </a:prstGeom>
          <a:noFill/>
          <a:ln w="38100" cap="flat" cmpd="sng" algn="ctr">
            <a:solidFill>
              <a:srgbClr val="8D1645"/>
            </a:solidFill>
            <a:prstDash val="solid"/>
            <a:tailEnd type="triangle"/>
          </a:ln>
          <a:effectLst/>
        </p:spPr>
      </p:cxnSp>
      <p:sp>
        <p:nvSpPr>
          <p:cNvPr id="78" name="Rectangle 77"/>
          <p:cNvSpPr/>
          <p:nvPr/>
        </p:nvSpPr>
        <p:spPr>
          <a:xfrm>
            <a:off x="11501693" y="2092876"/>
            <a:ext cx="496195" cy="1278235"/>
          </a:xfrm>
          <a:prstGeom prst="rect">
            <a:avLst/>
          </a:prstGeom>
          <a:solidFill>
            <a:srgbClr val="F05A78"/>
          </a:solidFill>
          <a:ln w="25400" cap="flat" cmpd="sng" algn="ctr">
            <a:solidFill>
              <a:srgbClr val="F05A78"/>
            </a:solidFill>
            <a:prstDash val="solid"/>
          </a:ln>
          <a:effectLst/>
        </p:spPr>
        <p:txBody>
          <a:bodyPr vert="vert270" lIns="0" rIns="0"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lang="en-ZA" sz="1200" kern="0" dirty="0" err="1" smtClean="0">
                <a:solidFill>
                  <a:schemeClr val="bg1"/>
                </a:solidFill>
                <a:latin typeface="Expert Sans Regular"/>
              </a:rPr>
              <a:t>CMCC</a:t>
            </a:r>
            <a:endParaRPr lang="en-ZA" sz="1200" kern="0" dirty="0">
              <a:solidFill>
                <a:schemeClr val="bg1"/>
              </a:solidFill>
              <a:latin typeface="Expert Sans Regular"/>
            </a:endParaRPr>
          </a:p>
        </p:txBody>
      </p:sp>
      <p:sp>
        <p:nvSpPr>
          <p:cNvPr id="80" name="Rectangle 79"/>
          <p:cNvSpPr/>
          <p:nvPr/>
        </p:nvSpPr>
        <p:spPr>
          <a:xfrm>
            <a:off x="11501311" y="3687502"/>
            <a:ext cx="496195" cy="1278235"/>
          </a:xfrm>
          <a:prstGeom prst="rect">
            <a:avLst/>
          </a:prstGeom>
          <a:solidFill>
            <a:srgbClr val="F05A78"/>
          </a:solidFill>
          <a:ln w="25400" cap="flat" cmpd="sng" algn="ctr">
            <a:solidFill>
              <a:srgbClr val="F05A78"/>
            </a:solidFill>
            <a:prstDash val="solid"/>
          </a:ln>
          <a:effectLst/>
        </p:spPr>
        <p:txBody>
          <a:bodyPr vert="vert270" lIns="0" rIns="0" rtlCol="0" anchor="ctr"/>
          <a:lstStyle/>
          <a:p>
            <a:pPr marL="0" marR="0" lvl="0" indent="0" algn="ctr" defTabSz="1088380" eaLnBrk="1" fontAlgn="auto" latinLnBrk="0" hangingPunct="1">
              <a:lnSpc>
                <a:spcPct val="100000"/>
              </a:lnSpc>
              <a:spcBef>
                <a:spcPts val="0"/>
              </a:spcBef>
              <a:spcAft>
                <a:spcPts val="0"/>
              </a:spcAft>
              <a:buClrTx/>
              <a:buSzTx/>
              <a:buFontTx/>
              <a:buNone/>
              <a:tabLst/>
              <a:defRPr/>
            </a:pPr>
            <a:r>
              <a:rPr lang="en-ZA" sz="1200" kern="0" dirty="0" smtClean="0">
                <a:solidFill>
                  <a:schemeClr val="bg1"/>
                </a:solidFill>
                <a:latin typeface="Expert Sans Regular"/>
              </a:rPr>
              <a:t>Out of cycle requestor</a:t>
            </a:r>
            <a:endParaRPr lang="en-ZA" sz="1200" kern="0" dirty="0">
              <a:solidFill>
                <a:schemeClr val="bg1"/>
              </a:solidFill>
              <a:latin typeface="Expert Sans Regular"/>
            </a:endParaRPr>
          </a:p>
        </p:txBody>
      </p:sp>
      <p:cxnSp>
        <p:nvCxnSpPr>
          <p:cNvPr id="81" name="Elbow Connector 80"/>
          <p:cNvCxnSpPr/>
          <p:nvPr/>
        </p:nvCxnSpPr>
        <p:spPr>
          <a:xfrm>
            <a:off x="11263723" y="2794251"/>
            <a:ext cx="265644" cy="815"/>
          </a:xfrm>
          <a:prstGeom prst="bentConnector3">
            <a:avLst>
              <a:gd name="adj1" fmla="val 50000"/>
            </a:avLst>
          </a:prstGeom>
          <a:noFill/>
          <a:ln w="38100" cap="flat" cmpd="sng" algn="ctr">
            <a:solidFill>
              <a:srgbClr val="8D1645"/>
            </a:solidFill>
            <a:prstDash val="solid"/>
            <a:tailEnd type="triangle"/>
          </a:ln>
          <a:effectLst/>
        </p:spPr>
      </p:cxnSp>
      <p:cxnSp>
        <p:nvCxnSpPr>
          <p:cNvPr id="82" name="Elbow Connector 81"/>
          <p:cNvCxnSpPr/>
          <p:nvPr/>
        </p:nvCxnSpPr>
        <p:spPr>
          <a:xfrm>
            <a:off x="11238840" y="4252941"/>
            <a:ext cx="265644" cy="815"/>
          </a:xfrm>
          <a:prstGeom prst="bentConnector3">
            <a:avLst>
              <a:gd name="adj1" fmla="val 50000"/>
            </a:avLst>
          </a:prstGeom>
          <a:noFill/>
          <a:ln w="38100" cap="flat" cmpd="sng" algn="ctr">
            <a:solidFill>
              <a:srgbClr val="8D1645"/>
            </a:solidFill>
            <a:prstDash val="solid"/>
            <a:tailEnd type="triangle"/>
          </a:ln>
          <a:effectLst/>
        </p:spPr>
      </p:cxnSp>
    </p:spTree>
    <p:extLst>
      <p:ext uri="{BB962C8B-B14F-4D97-AF65-F5344CB8AC3E}">
        <p14:creationId xmlns:p14="http://schemas.microsoft.com/office/powerpoint/2010/main" val="14849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4" y="296520"/>
            <a:ext cx="11337925" cy="710639"/>
          </a:xfrm>
        </p:spPr>
        <p:txBody>
          <a:bodyPr/>
          <a:lstStyle/>
          <a:p>
            <a:r>
              <a:rPr lang="en-ZA" dirty="0" smtClean="0"/>
              <a:t>Key requirements for the process</a:t>
            </a:r>
            <a:endParaRPr lang="en-ZA" dirty="0"/>
          </a:p>
        </p:txBody>
      </p:sp>
      <p:sp>
        <p:nvSpPr>
          <p:cNvPr id="17" name="Content Placeholder 16">
            <a:extLst>
              <a:ext uri="{FF2B5EF4-FFF2-40B4-BE49-F238E27FC236}">
                <a16:creationId xmlns:a16="http://schemas.microsoft.com/office/drawing/2014/main" id="{94184B3A-7BCD-48A8-B1A6-5A728587A3F4}"/>
              </a:ext>
            </a:extLst>
          </p:cNvPr>
          <p:cNvSpPr>
            <a:spLocks noGrp="1"/>
          </p:cNvSpPr>
          <p:nvPr>
            <p:ph sz="quarter" idx="4294967295"/>
          </p:nvPr>
        </p:nvSpPr>
        <p:spPr>
          <a:xfrm>
            <a:off x="358774" y="1157902"/>
            <a:ext cx="11172656" cy="4159250"/>
          </a:xfrm>
        </p:spPr>
        <p:txBody>
          <a:bodyPr/>
          <a:lstStyle/>
          <a:p>
            <a:pPr marL="342900" indent="-342900">
              <a:buFont typeface="+mj-lt"/>
              <a:buAutoNum type="arabicPeriod"/>
            </a:pPr>
            <a:r>
              <a:rPr lang="en-ZA" kern="0" dirty="0">
                <a:solidFill>
                  <a:srgbClr val="000000"/>
                </a:solidFill>
              </a:rPr>
              <a:t>Creation of Risk Reporting Working Group that is mandated by </a:t>
            </a:r>
            <a:r>
              <a:rPr lang="en-ZA" kern="0" dirty="0" err="1">
                <a:solidFill>
                  <a:srgbClr val="000000"/>
                </a:solidFill>
              </a:rPr>
              <a:t>Exco</a:t>
            </a:r>
            <a:r>
              <a:rPr lang="en-ZA" kern="0" dirty="0">
                <a:solidFill>
                  <a:srgbClr val="000000"/>
                </a:solidFill>
              </a:rPr>
              <a:t> </a:t>
            </a:r>
          </a:p>
          <a:p>
            <a:pPr marL="342900" indent="-342900">
              <a:buFont typeface="+mj-lt"/>
              <a:buAutoNum type="arabicPeriod"/>
            </a:pPr>
            <a:endParaRPr lang="en-ZA" kern="0" dirty="0">
              <a:solidFill>
                <a:srgbClr val="000000"/>
              </a:solidFill>
            </a:endParaRPr>
          </a:p>
          <a:p>
            <a:pPr marL="342900" indent="-342900">
              <a:buFont typeface="+mj-lt"/>
              <a:buAutoNum type="arabicPeriod"/>
            </a:pPr>
            <a:r>
              <a:rPr lang="en-ZA" kern="0" dirty="0">
                <a:solidFill>
                  <a:srgbClr val="000000"/>
                </a:solidFill>
              </a:rPr>
              <a:t>Clearly defined Terms of Reference for the Risk Reporting Working Group </a:t>
            </a:r>
          </a:p>
          <a:p>
            <a:pPr marL="342900" indent="-342900">
              <a:buFont typeface="+mj-lt"/>
              <a:buAutoNum type="arabicPeriod"/>
            </a:pPr>
            <a:endParaRPr lang="en-ZA" kern="0" dirty="0">
              <a:solidFill>
                <a:srgbClr val="000000"/>
              </a:solidFill>
            </a:endParaRPr>
          </a:p>
          <a:p>
            <a:pPr marL="342900" indent="-342900">
              <a:buFont typeface="+mj-lt"/>
              <a:buAutoNum type="arabicPeriod"/>
            </a:pPr>
            <a:r>
              <a:rPr lang="en-ZA" kern="0" dirty="0">
                <a:solidFill>
                  <a:srgbClr val="000000"/>
                </a:solidFill>
              </a:rPr>
              <a:t>Senior Representatives from the following areas: </a:t>
            </a:r>
          </a:p>
          <a:p>
            <a:pPr marL="887090" lvl="1" indent="-342900"/>
            <a:r>
              <a:rPr lang="en-ZA" kern="0" dirty="0">
                <a:solidFill>
                  <a:srgbClr val="000000"/>
                </a:solidFill>
              </a:rPr>
              <a:t>Enterprise Risk </a:t>
            </a:r>
          </a:p>
          <a:p>
            <a:pPr marL="887090" lvl="1" indent="-342900"/>
            <a:r>
              <a:rPr lang="en-ZA" kern="0" dirty="0">
                <a:solidFill>
                  <a:srgbClr val="000000"/>
                </a:solidFill>
              </a:rPr>
              <a:t>Credit Risk </a:t>
            </a:r>
          </a:p>
          <a:p>
            <a:pPr marL="887090" lvl="1" indent="-342900"/>
            <a:r>
              <a:rPr lang="en-ZA" kern="0" dirty="0">
                <a:solidFill>
                  <a:srgbClr val="000000"/>
                </a:solidFill>
              </a:rPr>
              <a:t>Capital Risk </a:t>
            </a:r>
          </a:p>
          <a:p>
            <a:pPr marL="887090" lvl="1" indent="-342900"/>
            <a:r>
              <a:rPr lang="en-ZA" kern="0" dirty="0">
                <a:solidFill>
                  <a:srgbClr val="000000"/>
                </a:solidFill>
              </a:rPr>
              <a:t>Liquidity Risk </a:t>
            </a:r>
          </a:p>
          <a:p>
            <a:pPr marL="887090" lvl="1" indent="-342900"/>
            <a:r>
              <a:rPr lang="en-ZA" kern="0" dirty="0">
                <a:solidFill>
                  <a:srgbClr val="000000"/>
                </a:solidFill>
              </a:rPr>
              <a:t>Market Risk </a:t>
            </a:r>
          </a:p>
          <a:p>
            <a:pPr marL="887090" lvl="1" indent="-342900"/>
            <a:r>
              <a:rPr lang="en-ZA" kern="0" dirty="0">
                <a:solidFill>
                  <a:srgbClr val="000000"/>
                </a:solidFill>
              </a:rPr>
              <a:t>Finance </a:t>
            </a:r>
          </a:p>
          <a:p>
            <a:pPr marL="887090" lvl="1" indent="-342900"/>
            <a:r>
              <a:rPr lang="en-ZA" kern="0" dirty="0">
                <a:solidFill>
                  <a:srgbClr val="000000"/>
                </a:solidFill>
              </a:rPr>
              <a:t>Treasury </a:t>
            </a:r>
          </a:p>
          <a:p>
            <a:pPr marL="887090" lvl="1" indent="-342900"/>
            <a:r>
              <a:rPr lang="en-ZA" kern="0" dirty="0">
                <a:solidFill>
                  <a:srgbClr val="000000"/>
                </a:solidFill>
              </a:rPr>
              <a:t>Legal risk </a:t>
            </a:r>
          </a:p>
          <a:p>
            <a:pPr marL="887090" lvl="1" indent="-342900"/>
            <a:r>
              <a:rPr lang="en-ZA" kern="0" dirty="0">
                <a:solidFill>
                  <a:srgbClr val="000000"/>
                </a:solidFill>
              </a:rPr>
              <a:t>Operational Risk </a:t>
            </a:r>
          </a:p>
          <a:p>
            <a:pPr marL="887090" lvl="1" indent="-342900"/>
            <a:r>
              <a:rPr lang="en-ZA" kern="0" dirty="0">
                <a:solidFill>
                  <a:srgbClr val="000000"/>
                </a:solidFill>
              </a:rPr>
              <a:t>Conduct and Reputational Risk  </a:t>
            </a:r>
          </a:p>
          <a:p>
            <a:pPr marL="887090" lvl="1" indent="-342900"/>
            <a:r>
              <a:rPr lang="en-ZA" kern="0" dirty="0">
                <a:solidFill>
                  <a:srgbClr val="000000"/>
                </a:solidFill>
              </a:rPr>
              <a:t>Model Risk</a:t>
            </a:r>
          </a:p>
          <a:p>
            <a:pPr marL="887090" lvl="1" indent="-342900"/>
            <a:endParaRPr lang="en-ZA" kern="0" dirty="0">
              <a:solidFill>
                <a:srgbClr val="000000"/>
              </a:solidFill>
            </a:endParaRPr>
          </a:p>
          <a:p>
            <a:pPr lvl="1"/>
            <a:r>
              <a:rPr lang="en-ZA" kern="0" dirty="0">
                <a:solidFill>
                  <a:srgbClr val="000000"/>
                </a:solidFill>
              </a:rPr>
              <a:t>Relevant Data owners, Process owners, Report owners and Governance and Control leads from each of these areas to be included.</a:t>
            </a:r>
          </a:p>
          <a:p>
            <a:pPr marL="887090" lvl="1" indent="-342900"/>
            <a:endParaRPr lang="en-ZA" kern="0" dirty="0">
              <a:solidFill>
                <a:srgbClr val="000000"/>
              </a:solidFill>
            </a:endParaRPr>
          </a:p>
          <a:p>
            <a:pPr marL="342900" indent="-342900">
              <a:buFont typeface="+mj-lt"/>
              <a:buAutoNum type="arabicPeriod"/>
            </a:pPr>
            <a:r>
              <a:rPr lang="en-ZA" kern="0" dirty="0">
                <a:solidFill>
                  <a:srgbClr val="000000"/>
                </a:solidFill>
              </a:rPr>
              <a:t>Appointment of Risk Reporting Coordinator</a:t>
            </a:r>
          </a:p>
          <a:p>
            <a:pPr marL="457200" indent="-457200" algn="just" fontAlgn="base">
              <a:lnSpc>
                <a:spcPct val="150000"/>
              </a:lnSpc>
              <a:spcBef>
                <a:spcPct val="0"/>
              </a:spcBef>
              <a:spcAft>
                <a:spcPct val="0"/>
              </a:spcAft>
              <a:buFont typeface="+mj-lt"/>
              <a:buAutoNum type="arabicPeriod"/>
            </a:pPr>
            <a:endParaRPr lang="en-ZA" kern="0" dirty="0">
              <a:solidFill>
                <a:srgbClr val="000000"/>
              </a:solidFill>
            </a:endParaRPr>
          </a:p>
        </p:txBody>
      </p:sp>
    </p:spTree>
    <p:extLst>
      <p:ext uri="{BB962C8B-B14F-4D97-AF65-F5344CB8AC3E}">
        <p14:creationId xmlns:p14="http://schemas.microsoft.com/office/powerpoint/2010/main" val="422094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A448FF-822E-44F1-A4C0-22239B60276D}"/>
              </a:ext>
            </a:extLst>
          </p:cNvPr>
          <p:cNvGraphicFramePr>
            <a:graphicFrameLocks noGrp="1"/>
          </p:cNvGraphicFramePr>
          <p:nvPr>
            <p:extLst>
              <p:ext uri="{D42A27DB-BD31-4B8C-83A1-F6EECF244321}">
                <p14:modId xmlns:p14="http://schemas.microsoft.com/office/powerpoint/2010/main" val="4032694413"/>
              </p:ext>
            </p:extLst>
          </p:nvPr>
        </p:nvGraphicFramePr>
        <p:xfrm>
          <a:off x="358774" y="1007160"/>
          <a:ext cx="11631062" cy="5727960"/>
        </p:xfrm>
        <a:graphic>
          <a:graphicData uri="http://schemas.openxmlformats.org/drawingml/2006/table">
            <a:tbl>
              <a:tblPr firstRow="1" bandRow="1">
                <a:tableStyleId>{7DF18680-E054-41AD-8BC1-D1AEF772440D}</a:tableStyleId>
              </a:tblPr>
              <a:tblGrid>
                <a:gridCol w="243677">
                  <a:extLst>
                    <a:ext uri="{9D8B030D-6E8A-4147-A177-3AD203B41FA5}">
                      <a16:colId xmlns:a16="http://schemas.microsoft.com/office/drawing/2014/main" val="4143134682"/>
                    </a:ext>
                  </a:extLst>
                </a:gridCol>
                <a:gridCol w="1049067">
                  <a:extLst>
                    <a:ext uri="{9D8B030D-6E8A-4147-A177-3AD203B41FA5}">
                      <a16:colId xmlns:a16="http://schemas.microsoft.com/office/drawing/2014/main" val="1580363668"/>
                    </a:ext>
                  </a:extLst>
                </a:gridCol>
                <a:gridCol w="4720861">
                  <a:extLst>
                    <a:ext uri="{9D8B030D-6E8A-4147-A177-3AD203B41FA5}">
                      <a16:colId xmlns:a16="http://schemas.microsoft.com/office/drawing/2014/main" val="528214449"/>
                    </a:ext>
                  </a:extLst>
                </a:gridCol>
                <a:gridCol w="1697197">
                  <a:extLst>
                    <a:ext uri="{9D8B030D-6E8A-4147-A177-3AD203B41FA5}">
                      <a16:colId xmlns:a16="http://schemas.microsoft.com/office/drawing/2014/main" val="3760150315"/>
                    </a:ext>
                  </a:extLst>
                </a:gridCol>
                <a:gridCol w="1023622">
                  <a:extLst>
                    <a:ext uri="{9D8B030D-6E8A-4147-A177-3AD203B41FA5}">
                      <a16:colId xmlns:a16="http://schemas.microsoft.com/office/drawing/2014/main" val="243152737"/>
                    </a:ext>
                  </a:extLst>
                </a:gridCol>
                <a:gridCol w="1105151">
                  <a:extLst>
                    <a:ext uri="{9D8B030D-6E8A-4147-A177-3AD203B41FA5}">
                      <a16:colId xmlns:a16="http://schemas.microsoft.com/office/drawing/2014/main" val="2141051719"/>
                    </a:ext>
                  </a:extLst>
                </a:gridCol>
                <a:gridCol w="1791487">
                  <a:extLst>
                    <a:ext uri="{9D8B030D-6E8A-4147-A177-3AD203B41FA5}">
                      <a16:colId xmlns:a16="http://schemas.microsoft.com/office/drawing/2014/main" val="855609518"/>
                    </a:ext>
                  </a:extLst>
                </a:gridCol>
              </a:tblGrid>
              <a:tr h="349842">
                <a:tc>
                  <a:txBody>
                    <a:bodyPr/>
                    <a:lstStyle/>
                    <a:p>
                      <a:r>
                        <a:rPr lang="en-IN" sz="1250" b="0" dirty="0" smtClean="0">
                          <a:solidFill>
                            <a:schemeClr val="bg1"/>
                          </a:solidFill>
                          <a:latin typeface="Arial" panose="020B0604020202020204" pitchFamily="34" charset="0"/>
                        </a:rPr>
                        <a:t>#</a:t>
                      </a:r>
                      <a:endParaRPr lang="en-IN" sz="1250" b="0" dirty="0">
                        <a:solidFill>
                          <a:schemeClr val="bg1"/>
                        </a:solidFill>
                        <a:latin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gridSpan="6">
                  <a:txBody>
                    <a:bodyPr/>
                    <a:lstStyle/>
                    <a:p>
                      <a:r>
                        <a:rPr lang="en-IN" sz="1250" b="0" dirty="0" smtClean="0">
                          <a:solidFill>
                            <a:schemeClr val="bg2"/>
                          </a:solidFill>
                          <a:latin typeface="Arial" panose="020B0604020202020204" pitchFamily="34" charset="0"/>
                        </a:rPr>
                        <a:t>Example scenario</a:t>
                      </a:r>
                      <a:endParaRPr lang="en-IN" sz="1250" b="0" dirty="0">
                        <a:solidFill>
                          <a:schemeClr val="bg2"/>
                        </a:solidFill>
                        <a:latin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lnL w="28575" cap="flat" cmpd="sng" algn="ctr">
                      <a:solidFill>
                        <a:schemeClr val="tx1"/>
                      </a:solidFill>
                      <a:prstDash val="solid"/>
                      <a:round/>
                      <a:headEnd type="none" w="med" len="med"/>
                      <a:tailEnd type="none" w="med" len="med"/>
                    </a:lnL>
                  </a:tcPr>
                </a:tc>
                <a:tc hMerge="1">
                  <a:txBody>
                    <a:bodyPr/>
                    <a:lstStyle/>
                    <a:p>
                      <a:endParaRPr lang="en-IN">
                        <a:solidFill>
                          <a:schemeClr val="bg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522605"/>
                  </a:ext>
                </a:extLst>
              </a:tr>
              <a:tr h="303300">
                <a:tc>
                  <a:txBody>
                    <a:bodyPr/>
                    <a:lstStyle/>
                    <a:p>
                      <a:endParaRPr lang="en-IN" sz="1100" b="0" dirty="0">
                        <a:solidFill>
                          <a:schemeClr val="bg1"/>
                        </a:solidFill>
                        <a:latin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algn="l"/>
                      <a:r>
                        <a:rPr lang="en-US" sz="1100" b="0" kern="1200" baseline="0" dirty="0" smtClean="0">
                          <a:solidFill>
                            <a:schemeClr val="lt1"/>
                          </a:solidFill>
                          <a:latin typeface="+mn-lt"/>
                          <a:ea typeface="+mn-ea"/>
                          <a:cs typeface="+mn-cs"/>
                        </a:rPr>
                        <a:t>Event</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Example scenario narrative</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Impact</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Risk types impacted</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Governed by</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marL="0" marR="0" lvl="0" indent="0" algn="l" defTabSz="1038917"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latin typeface="+mn-lt"/>
                          <a:ea typeface="Cambria"/>
                          <a:cs typeface="Times New Roman"/>
                        </a:rPr>
                        <a:t>Monitored and managed through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extLst>
                  <a:ext uri="{0D108BD9-81ED-4DB2-BD59-A6C34878D82A}">
                    <a16:rowId xmlns:a16="http://schemas.microsoft.com/office/drawing/2014/main" val="2947585535"/>
                  </a:ext>
                </a:extLst>
              </a:tr>
              <a:tr h="2256458">
                <a:tc>
                  <a:txBody>
                    <a:bodyPr/>
                    <a:lstStyle/>
                    <a:p>
                      <a:r>
                        <a:rPr lang="en-IN" sz="1100" b="0" i="0" dirty="0" smtClean="0">
                          <a:solidFill>
                            <a:schemeClr val="bg1"/>
                          </a:solidFill>
                          <a:latin typeface="Arial" panose="020B0604020202020204" pitchFamily="34" charset="0"/>
                        </a:rPr>
                        <a:t>1</a:t>
                      </a:r>
                      <a:endParaRPr lang="en-IN" sz="1100" b="0" i="0" dirty="0">
                        <a:solidFill>
                          <a:schemeClr val="bg1"/>
                        </a:solidFill>
                        <a:latin typeface="Arial" panose="020B060402020202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Arial" panose="020B0604020202020204" pitchFamily="34" charset="0"/>
                        <a:buNone/>
                      </a:pPr>
                      <a:r>
                        <a:rPr lang="en-GB" sz="1050" b="1" dirty="0" smtClean="0">
                          <a:solidFill>
                            <a:srgbClr val="000000"/>
                          </a:solidFill>
                          <a:latin typeface="+mn-lt"/>
                          <a:ea typeface="Cambria"/>
                          <a:cs typeface="Times New Roman"/>
                        </a:rPr>
                        <a:t>Market Wide</a:t>
                      </a:r>
                      <a:r>
                        <a:rPr lang="en-GB" sz="1050" b="1" baseline="0" dirty="0" smtClean="0">
                          <a:solidFill>
                            <a:srgbClr val="000000"/>
                          </a:solidFill>
                          <a:latin typeface="+mn-lt"/>
                          <a:ea typeface="Cambria"/>
                          <a:cs typeface="Times New Roman"/>
                        </a:rPr>
                        <a:t> Event </a:t>
                      </a:r>
                      <a:endParaRPr lang="en-GB" sz="1050" b="1" dirty="0" smtClean="0">
                        <a:solidFill>
                          <a:srgbClr val="000000"/>
                        </a:solidFill>
                        <a:latin typeface="+mn-lt"/>
                        <a:ea typeface="Cambria"/>
                        <a:cs typeface="Times New Roman"/>
                      </a:endParaRPr>
                    </a:p>
                    <a:p>
                      <a:pPr marL="0" indent="0" algn="l" defTabSz="912648" fontAlgn="auto">
                        <a:spcBef>
                          <a:spcPts val="0"/>
                        </a:spcBef>
                        <a:spcAft>
                          <a:spcPts val="800"/>
                        </a:spcAft>
                        <a:buFont typeface="Arial" panose="020B0604020202020204" pitchFamily="34" charset="0"/>
                        <a:buNone/>
                      </a:pPr>
                      <a:r>
                        <a:rPr lang="en-GB" sz="1050" dirty="0" smtClean="0">
                          <a:solidFill>
                            <a:srgbClr val="000000"/>
                          </a:solidFill>
                          <a:latin typeface="+mn-lt"/>
                          <a:ea typeface="Cambria"/>
                          <a:cs typeface="Times New Roman"/>
                        </a:rPr>
                        <a:t>Macro-economic stress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South Africa’s major trading partners experience slower economic growth and the impact is severe as it coincides with the local economy’s receding growth and entering a deep recession which has the effect of weak business and consumer confidence, anaemic employment growth, high consumer indebtedness and weak fixed income growth.</a:t>
                      </a:r>
                      <a:endParaRPr lang="en-ZA" sz="1050" kern="1200" baseline="0" dirty="0" smtClean="0">
                        <a:solidFill>
                          <a:srgbClr val="000000"/>
                        </a:solidFill>
                        <a:latin typeface="+mn-lt"/>
                        <a:ea typeface="Cambria"/>
                        <a:cs typeface="Times New Roman"/>
                      </a:endParaRPr>
                    </a:p>
                    <a:p>
                      <a:pPr marL="171450" lvl="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State owned Entities undergo no reform and further  deterioration on the fiscal position is amplified by the government’s announcement of a higher than expected budget shortage. </a:t>
                      </a:r>
                      <a:endParaRPr lang="en-ZA" sz="1050" kern="1200" baseline="0" dirty="0" smtClean="0">
                        <a:solidFill>
                          <a:srgbClr val="000000"/>
                        </a:solidFill>
                        <a:latin typeface="+mn-lt"/>
                        <a:ea typeface="Cambria"/>
                        <a:cs typeface="Times New Roman"/>
                      </a:endParaRPr>
                    </a:p>
                    <a:p>
                      <a:pPr marL="171450" lvl="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The debt to GDP peaks near 60% and all rating agencies have downgraded South Africa two notches below investment grade. Consequently South African bonds are excluded from global indices and the rand is vulnerable to passive foreign investor selling.   </a:t>
                      </a:r>
                      <a:endParaRPr lang="en-ZA" sz="1050" kern="1200" baseline="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Cost to income ratio deteriorates.</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Large impairment charges</a:t>
                      </a:r>
                      <a:endParaRPr lang="en-US" sz="1050" kern="1200" baseline="0" dirty="0" smtClean="0">
                        <a:solidFill>
                          <a:srgbClr val="000000"/>
                        </a:solidFill>
                        <a:latin typeface="+mn-lt"/>
                        <a:ea typeface="Cambria"/>
                        <a:cs typeface="Times New Roman"/>
                      </a:endParaRP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baseline="0" dirty="0" smtClean="0">
                          <a:solidFill>
                            <a:srgbClr val="000000"/>
                          </a:solidFill>
                          <a:latin typeface="+mn-lt"/>
                          <a:ea typeface="Cambria"/>
                          <a:cs typeface="Times New Roman"/>
                        </a:rPr>
                        <a:t>CET1 ratio breaches point of failure.</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baseline="0" dirty="0" smtClean="0">
                          <a:solidFill>
                            <a:srgbClr val="000000"/>
                          </a:solidFill>
                          <a:latin typeface="+mn-lt"/>
                          <a:ea typeface="Cambria"/>
                          <a:cs typeface="Times New Roman"/>
                        </a:rPr>
                        <a:t>Significant increase in CET1 capital required to restore CET1 ratio to minimum capital ratio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Credit Risk</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Liquidity &amp; Funding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GRCMC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BERC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ATC</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BU and risk type crisis playbooks / scenarios</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Enterprise risk playbooks / scenarios</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BAGL Recovery Plan</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Crisis</a:t>
                      </a:r>
                      <a:r>
                        <a:rPr lang="en-US" sz="1050" kern="1200" baseline="0" dirty="0" smtClean="0">
                          <a:solidFill>
                            <a:srgbClr val="000000"/>
                          </a:solidFill>
                          <a:latin typeface="+mn-lt"/>
                          <a:ea typeface="Cambria"/>
                          <a:cs typeface="Times New Roman"/>
                        </a:rPr>
                        <a:t> Reporting working group </a:t>
                      </a:r>
                      <a:endParaRPr lang="en-US" sz="1050" kern="120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619954"/>
                  </a:ext>
                </a:extLst>
              </a:tr>
              <a:tr h="2306118">
                <a:tc>
                  <a:txBody>
                    <a:bodyPr/>
                    <a:lstStyle/>
                    <a:p>
                      <a:r>
                        <a:rPr lang="en-IN" sz="1100" b="0" i="0" dirty="0" smtClean="0">
                          <a:solidFill>
                            <a:schemeClr val="bg1"/>
                          </a:solidFill>
                          <a:latin typeface="Arial" panose="020B0604020202020204" pitchFamily="34" charset="0"/>
                        </a:rPr>
                        <a:t>2</a:t>
                      </a:r>
                      <a:endParaRPr lang="en-IN" sz="1100" b="0" i="0" dirty="0">
                        <a:solidFill>
                          <a:schemeClr val="bg1"/>
                        </a:solidFill>
                        <a:latin typeface="Arial" panose="020B0604020202020204" pitchFamily="34" charset="0"/>
                      </a:endParaRPr>
                    </a:p>
                  </a:txBody>
                  <a:tcPr marL="45720" marR="45720" marT="91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mj-lt"/>
                        <a:buNone/>
                      </a:pPr>
                      <a:r>
                        <a:rPr lang="en-GB" sz="1050" b="1" dirty="0" smtClean="0">
                          <a:solidFill>
                            <a:srgbClr val="000000"/>
                          </a:solidFill>
                          <a:latin typeface="+mn-lt"/>
                          <a:ea typeface="Cambria"/>
                          <a:cs typeface="Times New Roman"/>
                        </a:rPr>
                        <a:t>Idiosyncratic stress</a:t>
                      </a:r>
                    </a:p>
                    <a:p>
                      <a:pPr marL="0" indent="0" algn="l" defTabSz="912648" fontAlgn="auto">
                        <a:spcBef>
                          <a:spcPts val="0"/>
                        </a:spcBef>
                        <a:spcAft>
                          <a:spcPts val="800"/>
                        </a:spcAft>
                        <a:buFont typeface="+mj-lt"/>
                        <a:buNone/>
                      </a:pPr>
                      <a:r>
                        <a:rPr lang="en-GB" sz="1050" dirty="0" smtClean="0">
                          <a:solidFill>
                            <a:srgbClr val="000000"/>
                          </a:solidFill>
                          <a:latin typeface="+mn-lt"/>
                          <a:ea typeface="Cambria"/>
                          <a:cs typeface="Times New Roman"/>
                        </a:rPr>
                        <a:t>Liquidity stress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In this stress Absa assume hackers have managed to gain access to Absa clients’ accounts by spreading malware through the core banking system. </a:t>
                      </a:r>
                    </a:p>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The malware has erased transaction history and has allowed the hackers to transfer funds from clients’ cheque, savings and notice accounts to fictitious accounts. </a:t>
                      </a:r>
                    </a:p>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Clients across the bank have been inundating call centres to determine why their account balances are not reflecting accurately. Social media has also seen a surge in the number of client complaints relating to incorrect account balances.  </a:t>
                      </a:r>
                    </a:p>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Due to the above, combined with the reputational concerns related to the Bank’s separation from Barclays Plc, clients have lost faith in Absa and are trying to withdraw their remaining funds as rapidly as possible resulting in a run on the bank. </a:t>
                      </a:r>
                      <a:endParaRPr lang="en-ZA" sz="1050" kern="1200" baseline="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A severe decrease in deposits due to customers as well as a decrease in wholesale funding.</a:t>
                      </a:r>
                      <a:endParaRPr lang="en-ZA" sz="1050" kern="1200" baseline="0" dirty="0" smtClean="0">
                        <a:solidFill>
                          <a:srgbClr val="000000"/>
                        </a:solidFill>
                        <a:latin typeface="+mn-lt"/>
                        <a:ea typeface="Cambria"/>
                        <a:cs typeface="Times New Roman"/>
                      </a:endParaRPr>
                    </a:p>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A reduction in inflows due to lower loans and advances balance are repaid  and loans are not renewed and no new loans are extended.</a:t>
                      </a:r>
                      <a:endParaRPr lang="en-ZA" sz="1050" kern="1200" baseline="0" dirty="0" smtClean="0">
                        <a:solidFill>
                          <a:srgbClr val="000000"/>
                        </a:solidFill>
                        <a:latin typeface="+mn-lt"/>
                        <a:ea typeface="Cambria"/>
                        <a:cs typeface="Times New Roman"/>
                      </a:endParaRPr>
                    </a:p>
                    <a:p>
                      <a:pPr marL="171450" indent="-171450" algn="l" defTabSz="912648" rtl="0" eaLnBrk="1" fontAlgn="auto" latinLnBrk="0" hangingPunct="1">
                        <a:spcBef>
                          <a:spcPts val="0"/>
                        </a:spcBef>
                        <a:spcAft>
                          <a:spcPts val="800"/>
                        </a:spcAft>
                        <a:buFont typeface="Arial" panose="020B0604020202020204" pitchFamily="34" charset="0"/>
                        <a:buChar char="•"/>
                      </a:pPr>
                      <a:r>
                        <a:rPr lang="en-GB" sz="1050" kern="1200" baseline="0" dirty="0" smtClean="0">
                          <a:solidFill>
                            <a:srgbClr val="000000"/>
                          </a:solidFill>
                          <a:latin typeface="+mn-lt"/>
                          <a:ea typeface="Cambria"/>
                          <a:cs typeface="Times New Roman"/>
                        </a:rPr>
                        <a:t>There is a significant decrease in the High Quality Liquid Assets. </a:t>
                      </a:r>
                      <a:endParaRPr lang="en-ZA" sz="1050" kern="1200" baseline="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1050" dirty="0" smtClean="0">
                          <a:solidFill>
                            <a:srgbClr val="000000"/>
                          </a:solidFill>
                          <a:latin typeface="+mn-lt"/>
                          <a:ea typeface="Cambria"/>
                          <a:cs typeface="Times New Roman"/>
                        </a:rPr>
                        <a:t>Liquidity &amp; Funding Risk</a:t>
                      </a:r>
                    </a:p>
                    <a:p>
                      <a:pPr marL="0" marR="0" lvl="0" indent="0" algn="l" defTabSz="912648" rtl="0" eaLnBrk="1" fontAlgn="auto" latinLnBrk="0" hangingPunct="1">
                        <a:lnSpc>
                          <a:spcPct val="100000"/>
                        </a:lnSpc>
                        <a:spcBef>
                          <a:spcPts val="0"/>
                        </a:spcBef>
                        <a:spcAft>
                          <a:spcPts val="800"/>
                        </a:spcAft>
                        <a:buClrTx/>
                        <a:buSzTx/>
                        <a:buFont typeface="+mj-lt"/>
                        <a:buNone/>
                        <a:tabLst/>
                        <a:defRPr/>
                      </a:pPr>
                      <a:r>
                        <a:rPr lang="en-US" sz="1050" dirty="0" smtClean="0">
                          <a:solidFill>
                            <a:srgbClr val="000000"/>
                          </a:solidFill>
                          <a:latin typeface="+mn-lt"/>
                          <a:ea typeface="Cambria"/>
                          <a:cs typeface="Times New Roman"/>
                        </a:rPr>
                        <a:t>Operational</a:t>
                      </a:r>
                      <a:r>
                        <a:rPr lang="en-US" sz="1050" baseline="0" dirty="0" smtClean="0">
                          <a:solidFill>
                            <a:srgbClr val="000000"/>
                          </a:solidFill>
                          <a:latin typeface="+mn-lt"/>
                          <a:ea typeface="Cambria"/>
                          <a:cs typeface="Times New Roman"/>
                        </a:rPr>
                        <a:t> Risk (fraud incidents)</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GRCMC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BERC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ATC</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050" kern="1200" dirty="0" smtClean="0">
                          <a:solidFill>
                            <a:srgbClr val="000000"/>
                          </a:solidFill>
                          <a:latin typeface="+mn-lt"/>
                          <a:ea typeface="Cambria"/>
                          <a:cs typeface="Times New Roman"/>
                        </a:rPr>
                        <a:t>BAGL Recovery Plan</a:t>
                      </a:r>
                    </a:p>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050" kern="1200" dirty="0" smtClean="0">
                          <a:solidFill>
                            <a:srgbClr val="000000"/>
                          </a:solidFill>
                          <a:latin typeface="+mn-lt"/>
                          <a:ea typeface="Cambria"/>
                          <a:cs typeface="Times New Roman"/>
                        </a:rPr>
                        <a:t>Early warning</a:t>
                      </a:r>
                      <a:r>
                        <a:rPr lang="en-US" sz="1050" kern="1200" baseline="0" dirty="0" smtClean="0">
                          <a:solidFill>
                            <a:srgbClr val="000000"/>
                          </a:solidFill>
                          <a:latin typeface="+mn-lt"/>
                          <a:ea typeface="Cambria"/>
                          <a:cs typeface="Times New Roman"/>
                        </a:rPr>
                        <a:t> indicators</a:t>
                      </a:r>
                    </a:p>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050" kern="1200" dirty="0" smtClean="0">
                          <a:solidFill>
                            <a:srgbClr val="000000"/>
                          </a:solidFill>
                          <a:latin typeface="+mn-lt"/>
                          <a:ea typeface="Cambria"/>
                          <a:cs typeface="Times New Roman"/>
                        </a:rPr>
                        <a:t>Crisis</a:t>
                      </a:r>
                      <a:r>
                        <a:rPr lang="en-US" sz="1050" kern="1200" baseline="0" dirty="0" smtClean="0">
                          <a:solidFill>
                            <a:srgbClr val="000000"/>
                          </a:solidFill>
                          <a:latin typeface="+mn-lt"/>
                          <a:ea typeface="Cambria"/>
                          <a:cs typeface="Times New Roman"/>
                        </a:rPr>
                        <a:t> Reporting working group </a:t>
                      </a:r>
                      <a:endParaRPr lang="en-US" sz="1050" kern="120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371156821"/>
                  </a:ext>
                </a:extLst>
              </a:tr>
            </a:tbl>
          </a:graphicData>
        </a:graphic>
      </p:graphicFrame>
      <p:sp>
        <p:nvSpPr>
          <p:cNvPr id="14" name="Title 2"/>
          <p:cNvSpPr>
            <a:spLocks noGrp="1"/>
          </p:cNvSpPr>
          <p:nvPr>
            <p:ph type="title"/>
          </p:nvPr>
        </p:nvSpPr>
        <p:spPr>
          <a:xfrm>
            <a:off x="358774" y="296521"/>
            <a:ext cx="11337925" cy="710639"/>
          </a:xfrm>
        </p:spPr>
        <p:txBody>
          <a:bodyPr/>
          <a:lstStyle/>
          <a:p>
            <a:r>
              <a:rPr lang="en-ZA" dirty="0" smtClean="0"/>
              <a:t>Typical ad hoc scenarios and stress events</a:t>
            </a:r>
            <a:endParaRPr lang="en-ZA" dirty="0"/>
          </a:p>
        </p:txBody>
      </p:sp>
    </p:spTree>
    <p:extLst>
      <p:ext uri="{BB962C8B-B14F-4D97-AF65-F5344CB8AC3E}">
        <p14:creationId xmlns:p14="http://schemas.microsoft.com/office/powerpoint/2010/main" val="323512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A448FF-822E-44F1-A4C0-22239B60276D}"/>
              </a:ext>
            </a:extLst>
          </p:cNvPr>
          <p:cNvGraphicFramePr>
            <a:graphicFrameLocks noGrp="1"/>
          </p:cNvGraphicFramePr>
          <p:nvPr>
            <p:extLst>
              <p:ext uri="{D42A27DB-BD31-4B8C-83A1-F6EECF244321}">
                <p14:modId xmlns:p14="http://schemas.microsoft.com/office/powerpoint/2010/main" val="3021855779"/>
              </p:ext>
            </p:extLst>
          </p:nvPr>
        </p:nvGraphicFramePr>
        <p:xfrm>
          <a:off x="358774" y="1007160"/>
          <a:ext cx="11631062" cy="4167462"/>
        </p:xfrm>
        <a:graphic>
          <a:graphicData uri="http://schemas.openxmlformats.org/drawingml/2006/table">
            <a:tbl>
              <a:tblPr firstRow="1" bandRow="1">
                <a:tableStyleId>{7DF18680-E054-41AD-8BC1-D1AEF772440D}</a:tableStyleId>
              </a:tblPr>
              <a:tblGrid>
                <a:gridCol w="243677">
                  <a:extLst>
                    <a:ext uri="{9D8B030D-6E8A-4147-A177-3AD203B41FA5}">
                      <a16:colId xmlns:a16="http://schemas.microsoft.com/office/drawing/2014/main" val="4143134682"/>
                    </a:ext>
                  </a:extLst>
                </a:gridCol>
                <a:gridCol w="1142373">
                  <a:extLst>
                    <a:ext uri="{9D8B030D-6E8A-4147-A177-3AD203B41FA5}">
                      <a16:colId xmlns:a16="http://schemas.microsoft.com/office/drawing/2014/main" val="1580363668"/>
                    </a:ext>
                  </a:extLst>
                </a:gridCol>
                <a:gridCol w="4627555">
                  <a:extLst>
                    <a:ext uri="{9D8B030D-6E8A-4147-A177-3AD203B41FA5}">
                      <a16:colId xmlns:a16="http://schemas.microsoft.com/office/drawing/2014/main" val="528214449"/>
                    </a:ext>
                  </a:extLst>
                </a:gridCol>
                <a:gridCol w="1697197">
                  <a:extLst>
                    <a:ext uri="{9D8B030D-6E8A-4147-A177-3AD203B41FA5}">
                      <a16:colId xmlns:a16="http://schemas.microsoft.com/office/drawing/2014/main" val="3760150315"/>
                    </a:ext>
                  </a:extLst>
                </a:gridCol>
                <a:gridCol w="1023622">
                  <a:extLst>
                    <a:ext uri="{9D8B030D-6E8A-4147-A177-3AD203B41FA5}">
                      <a16:colId xmlns:a16="http://schemas.microsoft.com/office/drawing/2014/main" val="243152737"/>
                    </a:ext>
                  </a:extLst>
                </a:gridCol>
                <a:gridCol w="1105151">
                  <a:extLst>
                    <a:ext uri="{9D8B030D-6E8A-4147-A177-3AD203B41FA5}">
                      <a16:colId xmlns:a16="http://schemas.microsoft.com/office/drawing/2014/main" val="2141051719"/>
                    </a:ext>
                  </a:extLst>
                </a:gridCol>
                <a:gridCol w="1791487">
                  <a:extLst>
                    <a:ext uri="{9D8B030D-6E8A-4147-A177-3AD203B41FA5}">
                      <a16:colId xmlns:a16="http://schemas.microsoft.com/office/drawing/2014/main" val="855609518"/>
                    </a:ext>
                  </a:extLst>
                </a:gridCol>
              </a:tblGrid>
              <a:tr h="349842">
                <a:tc>
                  <a:txBody>
                    <a:bodyPr/>
                    <a:lstStyle/>
                    <a:p>
                      <a:r>
                        <a:rPr lang="en-IN" sz="1250" b="0" dirty="0" smtClean="0">
                          <a:solidFill>
                            <a:schemeClr val="bg1"/>
                          </a:solidFill>
                          <a:latin typeface="Arial" panose="020B0604020202020204" pitchFamily="34" charset="0"/>
                        </a:rPr>
                        <a:t>#</a:t>
                      </a:r>
                      <a:endParaRPr lang="en-IN" sz="1250" b="0" dirty="0">
                        <a:solidFill>
                          <a:schemeClr val="bg1"/>
                        </a:solidFill>
                        <a:latin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gridSpan="6">
                  <a:txBody>
                    <a:bodyPr/>
                    <a:lstStyle/>
                    <a:p>
                      <a:r>
                        <a:rPr lang="en-IN" sz="1250" b="0" dirty="0" smtClean="0">
                          <a:solidFill>
                            <a:schemeClr val="bg2"/>
                          </a:solidFill>
                          <a:latin typeface="Arial" panose="020B0604020202020204" pitchFamily="34" charset="0"/>
                        </a:rPr>
                        <a:t>Example scenario</a:t>
                      </a:r>
                      <a:endParaRPr lang="en-IN" sz="1250" b="0" dirty="0">
                        <a:solidFill>
                          <a:schemeClr val="bg2"/>
                        </a:solidFill>
                        <a:latin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lnL w="28575" cap="flat" cmpd="sng" algn="ctr">
                      <a:solidFill>
                        <a:schemeClr val="tx1"/>
                      </a:solidFill>
                      <a:prstDash val="solid"/>
                      <a:round/>
                      <a:headEnd type="none" w="med" len="med"/>
                      <a:tailEnd type="none" w="med" len="med"/>
                    </a:lnL>
                  </a:tcPr>
                </a:tc>
                <a:tc hMerge="1">
                  <a:txBody>
                    <a:bodyPr/>
                    <a:lstStyle/>
                    <a:p>
                      <a:endParaRPr lang="en-IN">
                        <a:solidFill>
                          <a:schemeClr val="bg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522605"/>
                  </a:ext>
                </a:extLst>
              </a:tr>
              <a:tr h="303300">
                <a:tc>
                  <a:txBody>
                    <a:bodyPr/>
                    <a:lstStyle/>
                    <a:p>
                      <a:endParaRPr lang="en-IN" sz="1100" b="0" dirty="0">
                        <a:solidFill>
                          <a:schemeClr val="bg1"/>
                        </a:solidFill>
                        <a:latin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algn="l"/>
                      <a:r>
                        <a:rPr lang="en-US" sz="1100" b="0" kern="1200" baseline="0" dirty="0" smtClean="0">
                          <a:solidFill>
                            <a:schemeClr val="lt1"/>
                          </a:solidFill>
                          <a:latin typeface="+mn-lt"/>
                          <a:ea typeface="+mn-ea"/>
                          <a:cs typeface="+mn-cs"/>
                        </a:rPr>
                        <a:t>Event</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Example scenario narrative</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Impact</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Risk types impacted</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algn="l"/>
                      <a:r>
                        <a:rPr lang="en-US" sz="1100" b="0" kern="1200" baseline="0" dirty="0" smtClean="0">
                          <a:solidFill>
                            <a:schemeClr val="lt1"/>
                          </a:solidFill>
                          <a:latin typeface="+mn-lt"/>
                          <a:ea typeface="+mn-ea"/>
                          <a:cs typeface="+mn-cs"/>
                        </a:rPr>
                        <a:t>Governed by</a:t>
                      </a:r>
                      <a:endParaRPr lang="en-US" sz="1100" b="0" kern="1200" baseline="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tc>
                  <a:txBody>
                    <a:bodyPr/>
                    <a:lstStyle/>
                    <a:p>
                      <a:pPr marL="0" marR="0" lvl="0" indent="0" algn="l" defTabSz="1038917" rtl="0" eaLnBrk="1" fontAlgn="auto" latinLnBrk="0" hangingPunct="1">
                        <a:lnSpc>
                          <a:spcPct val="100000"/>
                        </a:lnSpc>
                        <a:spcBef>
                          <a:spcPts val="0"/>
                        </a:spcBef>
                        <a:spcAft>
                          <a:spcPts val="0"/>
                        </a:spcAft>
                        <a:buClrTx/>
                        <a:buSzTx/>
                        <a:buFontTx/>
                        <a:buNone/>
                        <a:tabLst/>
                        <a:defRPr/>
                      </a:pPr>
                      <a:r>
                        <a:rPr lang="en-GB" sz="1100" b="0" dirty="0" smtClean="0">
                          <a:solidFill>
                            <a:schemeClr val="bg1"/>
                          </a:solidFill>
                          <a:latin typeface="+mn-lt"/>
                          <a:ea typeface="Cambria"/>
                          <a:cs typeface="Times New Roman"/>
                        </a:rPr>
                        <a:t>Monitored and managed through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5A78"/>
                    </a:solidFill>
                  </a:tcPr>
                </a:tc>
                <a:extLst>
                  <a:ext uri="{0D108BD9-81ED-4DB2-BD59-A6C34878D82A}">
                    <a16:rowId xmlns:a16="http://schemas.microsoft.com/office/drawing/2014/main" val="2947585535"/>
                  </a:ext>
                </a:extLst>
              </a:tr>
              <a:tr h="931486">
                <a:tc>
                  <a:txBody>
                    <a:bodyPr/>
                    <a:lstStyle/>
                    <a:p>
                      <a:pPr marL="0" indent="0" algn="l" defTabSz="912648" fontAlgn="auto">
                        <a:spcBef>
                          <a:spcPts val="0"/>
                        </a:spcBef>
                        <a:spcAft>
                          <a:spcPts val="800"/>
                        </a:spcAft>
                        <a:buFont typeface="+mj-lt"/>
                        <a:buNone/>
                      </a:pPr>
                      <a:r>
                        <a:rPr lang="en-GB" sz="1200" b="1" dirty="0" smtClean="0">
                          <a:solidFill>
                            <a:schemeClr val="bg1"/>
                          </a:solidFill>
                          <a:latin typeface="+mn-lt"/>
                          <a:ea typeface="Cambria"/>
                          <a:cs typeface="Times New Roman"/>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Arial" panose="020B0604020202020204" pitchFamily="34" charset="0"/>
                        <a:buNone/>
                      </a:pPr>
                      <a:r>
                        <a:rPr lang="en-GB" sz="1050" b="1" dirty="0" smtClean="0">
                          <a:solidFill>
                            <a:srgbClr val="000000"/>
                          </a:solidFill>
                          <a:latin typeface="+mn-lt"/>
                          <a:ea typeface="Cambria"/>
                          <a:cs typeface="Times New Roman"/>
                        </a:rPr>
                        <a:t>Idiosyncratic</a:t>
                      </a:r>
                      <a:r>
                        <a:rPr lang="en-GB" sz="1050" b="1" baseline="0" dirty="0" smtClean="0">
                          <a:solidFill>
                            <a:srgbClr val="000000"/>
                          </a:solidFill>
                          <a:latin typeface="+mn-lt"/>
                          <a:ea typeface="Cambria"/>
                          <a:cs typeface="Times New Roman"/>
                        </a:rPr>
                        <a:t>  stress</a:t>
                      </a:r>
                    </a:p>
                    <a:p>
                      <a:pPr marL="0" indent="0" algn="l" defTabSz="912648" fontAlgn="auto">
                        <a:spcBef>
                          <a:spcPts val="0"/>
                        </a:spcBef>
                        <a:spcAft>
                          <a:spcPts val="800"/>
                        </a:spcAft>
                        <a:buFont typeface="Arial" panose="020B0604020202020204" pitchFamily="34" charset="0"/>
                        <a:buNone/>
                      </a:pPr>
                      <a:r>
                        <a:rPr lang="en-GB" sz="1050" b="1" baseline="0" dirty="0" smtClean="0">
                          <a:solidFill>
                            <a:srgbClr val="000000"/>
                          </a:solidFill>
                          <a:latin typeface="+mn-lt"/>
                          <a:ea typeface="Cambria"/>
                          <a:cs typeface="Times New Roman"/>
                        </a:rPr>
                        <a:t>(Other examples)</a:t>
                      </a:r>
                      <a:endParaRPr lang="en-GB" sz="1050" b="1"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fontAlgn="auto">
                        <a:spcBef>
                          <a:spcPts val="0"/>
                        </a:spcBef>
                        <a:spcAft>
                          <a:spcPts val="800"/>
                        </a:spcAft>
                        <a:buFont typeface="Arial" panose="020B0604020202020204" pitchFamily="34" charset="0"/>
                        <a:buChar char="•"/>
                      </a:pPr>
                      <a:r>
                        <a:rPr lang="en-GB" sz="1050" baseline="0" dirty="0" smtClean="0">
                          <a:solidFill>
                            <a:srgbClr val="000000"/>
                          </a:solidFill>
                          <a:latin typeface="+mn-lt"/>
                          <a:ea typeface="Cambria"/>
                          <a:cs typeface="Times New Roman"/>
                        </a:rPr>
                        <a:t>Internal collusion and Fraud</a:t>
                      </a:r>
                    </a:p>
                    <a:p>
                      <a:pPr marL="171450" indent="-171450" algn="l" defTabSz="912648" fontAlgn="auto">
                        <a:spcBef>
                          <a:spcPts val="0"/>
                        </a:spcBef>
                        <a:spcAft>
                          <a:spcPts val="800"/>
                        </a:spcAft>
                        <a:buFont typeface="Arial" panose="020B0604020202020204" pitchFamily="34" charset="0"/>
                        <a:buChar char="•"/>
                      </a:pPr>
                      <a:r>
                        <a:rPr lang="en-GB" sz="1050" baseline="0" dirty="0" smtClean="0">
                          <a:solidFill>
                            <a:srgbClr val="000000"/>
                          </a:solidFill>
                          <a:latin typeface="+mn-lt"/>
                          <a:ea typeface="Cambria"/>
                          <a:cs typeface="Times New Roman"/>
                        </a:rPr>
                        <a:t>Ineffective management, system failure</a:t>
                      </a:r>
                    </a:p>
                    <a:p>
                      <a:pPr marL="171450" indent="-171450" algn="l" defTabSz="912648" fontAlgn="auto">
                        <a:spcBef>
                          <a:spcPts val="0"/>
                        </a:spcBef>
                        <a:spcAft>
                          <a:spcPts val="800"/>
                        </a:spcAft>
                        <a:buFont typeface="Arial" panose="020B0604020202020204" pitchFamily="34" charset="0"/>
                        <a:buChar char="•"/>
                      </a:pPr>
                      <a:r>
                        <a:rPr lang="en-GB" sz="1050" baseline="0" dirty="0" smtClean="0">
                          <a:solidFill>
                            <a:srgbClr val="000000"/>
                          </a:solidFill>
                          <a:latin typeface="+mn-lt"/>
                          <a:ea typeface="Cambria"/>
                          <a:cs typeface="Times New Roman"/>
                        </a:rPr>
                        <a:t>Process failure</a:t>
                      </a:r>
                    </a:p>
                    <a:p>
                      <a:pPr marL="171450" indent="-171450" algn="l" defTabSz="912648" fontAlgn="auto">
                        <a:spcBef>
                          <a:spcPts val="0"/>
                        </a:spcBef>
                        <a:spcAft>
                          <a:spcPts val="800"/>
                        </a:spcAft>
                        <a:buFont typeface="Arial" panose="020B0604020202020204" pitchFamily="34" charset="0"/>
                        <a:buChar char="•"/>
                      </a:pPr>
                      <a:r>
                        <a:rPr lang="en-GB" sz="1050" baseline="0" dirty="0" smtClean="0">
                          <a:solidFill>
                            <a:srgbClr val="000000"/>
                          </a:solidFill>
                          <a:latin typeface="+mn-lt"/>
                          <a:ea typeface="Cambria"/>
                          <a:cs typeface="Times New Roman"/>
                        </a:rPr>
                        <a:t>Rogue traders</a:t>
                      </a:r>
                      <a:endParaRPr lang="en-GB"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2648" fontAlgn="auto">
                        <a:spcBef>
                          <a:spcPts val="0"/>
                        </a:spcBef>
                        <a:spcAft>
                          <a:spcPts val="800"/>
                        </a:spcAft>
                        <a:buFont typeface="+mj-lt"/>
                        <a:buNone/>
                      </a:pPr>
                      <a:r>
                        <a:rPr lang="en-US" sz="1050" dirty="0" smtClean="0">
                          <a:solidFill>
                            <a:srgbClr val="000000"/>
                          </a:solidFill>
                          <a:latin typeface="+mn-lt"/>
                          <a:ea typeface="Cambria"/>
                          <a:cs typeface="Times New Roman"/>
                        </a:rPr>
                        <a:t>Reputational risk</a:t>
                      </a:r>
                    </a:p>
                    <a:p>
                      <a:pPr marL="0" indent="0" algn="l" defTabSz="912648" fontAlgn="auto">
                        <a:spcBef>
                          <a:spcPts val="0"/>
                        </a:spcBef>
                        <a:spcAft>
                          <a:spcPts val="800"/>
                        </a:spcAft>
                        <a:buFont typeface="+mj-lt"/>
                        <a:buNone/>
                      </a:pPr>
                      <a:r>
                        <a:rPr lang="en-US" sz="1050" dirty="0" smtClean="0">
                          <a:solidFill>
                            <a:srgbClr val="000000"/>
                          </a:solidFill>
                          <a:latin typeface="+mn-lt"/>
                          <a:ea typeface="Cambria"/>
                          <a:cs typeface="Times New Roman"/>
                        </a:rPr>
                        <a:t> Real</a:t>
                      </a:r>
                      <a:r>
                        <a:rPr lang="en-US" sz="1050" baseline="0" dirty="0" smtClean="0">
                          <a:solidFill>
                            <a:srgbClr val="000000"/>
                          </a:solidFill>
                          <a:latin typeface="+mn-lt"/>
                          <a:ea typeface="Cambria"/>
                          <a:cs typeface="Times New Roman"/>
                        </a:rPr>
                        <a:t> financial losses</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Can result in a liquidity stress event.</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Operational Risk</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Liquidity and Funding Risk</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Reputational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GRCMC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BERC</a:t>
                      </a:r>
                    </a:p>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050" kern="1200" dirty="0" smtClean="0">
                          <a:solidFill>
                            <a:srgbClr val="000000"/>
                          </a:solidFill>
                          <a:latin typeface="+mn-lt"/>
                          <a:ea typeface="Cambria"/>
                          <a:cs typeface="Times New Roman"/>
                        </a:rPr>
                        <a:t>CPA process </a:t>
                      </a:r>
                    </a:p>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050" kern="1200" dirty="0" smtClean="0">
                          <a:solidFill>
                            <a:srgbClr val="000000"/>
                          </a:solidFill>
                          <a:latin typeface="+mn-lt"/>
                          <a:ea typeface="Cambria"/>
                          <a:cs typeface="Times New Roman"/>
                        </a:rPr>
                        <a:t>Operational</a:t>
                      </a:r>
                      <a:r>
                        <a:rPr lang="en-GB" sz="1050" kern="1200" baseline="0" dirty="0" smtClean="0">
                          <a:solidFill>
                            <a:srgbClr val="000000"/>
                          </a:solidFill>
                          <a:latin typeface="+mn-lt"/>
                          <a:ea typeface="Cambria"/>
                          <a:cs typeface="Times New Roman"/>
                        </a:rPr>
                        <a:t> risk controls</a:t>
                      </a:r>
                    </a:p>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050" kern="1200" dirty="0" smtClean="0">
                          <a:solidFill>
                            <a:srgbClr val="000000"/>
                          </a:solidFill>
                          <a:latin typeface="+mn-lt"/>
                          <a:ea typeface="Cambria"/>
                          <a:cs typeface="Times New Roman"/>
                        </a:rPr>
                        <a:t>BAGL Recovery Plan</a:t>
                      </a:r>
                    </a:p>
                    <a:p>
                      <a:pPr marL="171450" marR="0" lvl="0" indent="-171450" algn="l" defTabSz="912648"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050" kern="1200" dirty="0" smtClean="0">
                          <a:solidFill>
                            <a:srgbClr val="000000"/>
                          </a:solidFill>
                          <a:latin typeface="+mn-lt"/>
                          <a:ea typeface="Cambria"/>
                          <a:cs typeface="Times New Roman"/>
                        </a:rPr>
                        <a:t>Early warning</a:t>
                      </a:r>
                      <a:r>
                        <a:rPr lang="en-US" sz="1050" kern="1200" baseline="0" dirty="0" smtClean="0">
                          <a:solidFill>
                            <a:srgbClr val="000000"/>
                          </a:solidFill>
                          <a:latin typeface="+mn-lt"/>
                          <a:ea typeface="Cambria"/>
                          <a:cs typeface="Times New Roman"/>
                        </a:rPr>
                        <a:t> indicators</a:t>
                      </a:r>
                      <a:endParaRPr lang="en-US" sz="1050" kern="120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619954"/>
                  </a:ext>
                </a:extLst>
              </a:tr>
              <a:tr h="298580">
                <a:tc>
                  <a:txBody>
                    <a:bodyPr/>
                    <a:lstStyle/>
                    <a:p>
                      <a:pPr marL="0" indent="0" algn="l" defTabSz="912648" fontAlgn="auto">
                        <a:spcBef>
                          <a:spcPts val="0"/>
                        </a:spcBef>
                        <a:spcAft>
                          <a:spcPts val="800"/>
                        </a:spcAft>
                        <a:buFont typeface="+mj-lt"/>
                        <a:buNone/>
                      </a:pPr>
                      <a:r>
                        <a:rPr lang="en-GB" sz="1200" b="1" dirty="0" smtClean="0">
                          <a:solidFill>
                            <a:schemeClr val="bg1"/>
                          </a:solidFill>
                          <a:latin typeface="+mn-lt"/>
                          <a:ea typeface="Cambria"/>
                          <a:cs typeface="Times New Roman"/>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mj-lt"/>
                        <a:buNone/>
                      </a:pPr>
                      <a:r>
                        <a:rPr lang="en-GB" sz="1050" b="1" dirty="0" smtClean="0">
                          <a:solidFill>
                            <a:srgbClr val="000000"/>
                          </a:solidFill>
                          <a:latin typeface="+mn-lt"/>
                          <a:ea typeface="Cambria"/>
                          <a:cs typeface="Times New Roman"/>
                        </a:rPr>
                        <a:t>Idiosyncratic stress </a:t>
                      </a:r>
                    </a:p>
                    <a:p>
                      <a:pPr marL="0" indent="0" algn="l" defTabSz="912648" fontAlgn="auto">
                        <a:spcBef>
                          <a:spcPts val="0"/>
                        </a:spcBef>
                        <a:spcAft>
                          <a:spcPts val="800"/>
                        </a:spcAft>
                        <a:buFont typeface="+mj-lt"/>
                        <a:buNone/>
                      </a:pPr>
                      <a:r>
                        <a:rPr lang="en-GB" sz="1050" b="1" dirty="0" smtClean="0">
                          <a:solidFill>
                            <a:srgbClr val="000000"/>
                          </a:solidFill>
                          <a:latin typeface="+mn-lt"/>
                          <a:ea typeface="Cambria"/>
                          <a:cs typeface="Times New Roman"/>
                        </a:rPr>
                        <a:t>(Credit 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Single</a:t>
                      </a:r>
                      <a:r>
                        <a:rPr lang="en-US" sz="1050" baseline="0" dirty="0" smtClean="0">
                          <a:solidFill>
                            <a:srgbClr val="000000"/>
                          </a:solidFill>
                          <a:latin typeface="+mn-lt"/>
                          <a:ea typeface="Cambria"/>
                          <a:cs typeface="Times New Roman"/>
                        </a:rPr>
                        <a:t> large corporate exposures within Absa Bank defaults, resulting in significant specific impairments.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Losses</a:t>
                      </a:r>
                      <a:r>
                        <a:rPr lang="en-US" sz="1050" baseline="0" dirty="0" smtClean="0">
                          <a:solidFill>
                            <a:srgbClr val="000000"/>
                          </a:solidFill>
                          <a:latin typeface="+mn-lt"/>
                          <a:ea typeface="Cambria"/>
                          <a:cs typeface="Times New Roman"/>
                        </a:rPr>
                        <a:t> lead Absa to more vulnerable position as its available financial resources are significantly impacted.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indent="0" algn="l" defTabSz="912648" rtl="0" eaLnBrk="1" fontAlgn="auto" latinLnBrk="0" hangingPunct="1">
                        <a:lnSpc>
                          <a:spcPct val="100000"/>
                        </a:lnSpc>
                        <a:spcBef>
                          <a:spcPts val="0"/>
                        </a:spcBef>
                        <a:spcAft>
                          <a:spcPts val="800"/>
                        </a:spcAft>
                        <a:buClrTx/>
                        <a:buSzTx/>
                        <a:buFont typeface="+mj-lt"/>
                        <a:buNone/>
                        <a:tabLst/>
                        <a:defRPr/>
                      </a:pPr>
                      <a:r>
                        <a:rPr lang="en-US" sz="1050" dirty="0" smtClean="0">
                          <a:solidFill>
                            <a:srgbClr val="000000"/>
                          </a:solidFill>
                          <a:latin typeface="+mn-lt"/>
                          <a:ea typeface="Cambria"/>
                          <a:cs typeface="Times New Roman"/>
                        </a:rPr>
                        <a:t>Credit Risk</a:t>
                      </a:r>
                    </a:p>
                    <a:p>
                      <a:pPr marL="0" marR="0" indent="0" algn="l" defTabSz="912648" rtl="0" eaLnBrk="1" fontAlgn="auto" latinLnBrk="0" hangingPunct="1">
                        <a:lnSpc>
                          <a:spcPct val="100000"/>
                        </a:lnSpc>
                        <a:spcBef>
                          <a:spcPts val="0"/>
                        </a:spcBef>
                        <a:spcAft>
                          <a:spcPts val="800"/>
                        </a:spcAft>
                        <a:buClrTx/>
                        <a:buSzTx/>
                        <a:buFont typeface="+mj-lt"/>
                        <a:buNone/>
                        <a:tabLst/>
                        <a:defRPr/>
                      </a:pPr>
                      <a:r>
                        <a:rPr lang="en-US" sz="1050" dirty="0" smtClean="0">
                          <a:solidFill>
                            <a:srgbClr val="000000"/>
                          </a:solidFill>
                          <a:latin typeface="+mn-lt"/>
                          <a:ea typeface="Cambria"/>
                          <a:cs typeface="Times New Roman"/>
                        </a:rPr>
                        <a:t>Operational</a:t>
                      </a:r>
                      <a:r>
                        <a:rPr lang="en-US" sz="1050" baseline="0" dirty="0" smtClean="0">
                          <a:solidFill>
                            <a:srgbClr val="000000"/>
                          </a:solidFill>
                          <a:latin typeface="+mn-lt"/>
                          <a:ea typeface="Cambria"/>
                          <a:cs typeface="Times New Roman"/>
                        </a:rPr>
                        <a:t> </a:t>
                      </a:r>
                      <a:r>
                        <a:rPr lang="en-US" sz="1050" baseline="0" dirty="0" err="1" smtClean="0">
                          <a:solidFill>
                            <a:srgbClr val="000000"/>
                          </a:solidFill>
                          <a:latin typeface="+mn-lt"/>
                          <a:ea typeface="Cambria"/>
                          <a:cs typeface="Times New Roman"/>
                        </a:rPr>
                        <a:t>Rsk</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GRCMC</a:t>
                      </a:r>
                      <a:endParaRPr lang="en-US" sz="1050" dirty="0" smtClean="0">
                        <a:solidFill>
                          <a:srgbClr val="000000"/>
                        </a:solidFill>
                        <a:latin typeface="+mn-lt"/>
                        <a:ea typeface="Cambria"/>
                        <a:cs typeface="Times New Roman"/>
                      </a:endParaRPr>
                    </a:p>
                    <a:p>
                      <a:pPr marL="171450" indent="-171450" algn="l" defTabSz="912648" fontAlgn="auto">
                        <a:spcBef>
                          <a:spcPts val="0"/>
                        </a:spcBef>
                        <a:spcAft>
                          <a:spcPts val="800"/>
                        </a:spcAft>
                        <a:buFont typeface="Arial" panose="020B0604020202020204" pitchFamily="34" charset="0"/>
                        <a:buChar char="•"/>
                      </a:pPr>
                      <a:r>
                        <a:rPr lang="en-US" sz="1050" dirty="0" err="1" smtClean="0">
                          <a:solidFill>
                            <a:srgbClr val="000000"/>
                          </a:solidFill>
                          <a:latin typeface="+mn-lt"/>
                          <a:ea typeface="Cambria"/>
                          <a:cs typeface="Times New Roman"/>
                        </a:rPr>
                        <a:t>BERC</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Credit and Operational</a:t>
                      </a:r>
                      <a:r>
                        <a:rPr lang="en-US" sz="1050" kern="1200" baseline="0" dirty="0" smtClean="0">
                          <a:solidFill>
                            <a:srgbClr val="000000"/>
                          </a:solidFill>
                          <a:latin typeface="+mn-lt"/>
                          <a:ea typeface="Cambria"/>
                          <a:cs typeface="Times New Roman"/>
                        </a:rPr>
                        <a:t> Risk </a:t>
                      </a:r>
                      <a:r>
                        <a:rPr lang="en-US" sz="1050" kern="1200" dirty="0" smtClean="0">
                          <a:solidFill>
                            <a:srgbClr val="000000"/>
                          </a:solidFill>
                          <a:latin typeface="+mn-lt"/>
                          <a:ea typeface="Cambria"/>
                          <a:cs typeface="Times New Roman"/>
                        </a:rPr>
                        <a:t>playbooks / scenarios</a:t>
                      </a:r>
                    </a:p>
                    <a:p>
                      <a:pPr marL="171450" indent="-171450" algn="l" defTabSz="912648" rtl="0" eaLnBrk="1" fontAlgn="auto" latinLnBrk="0" hangingPunct="1">
                        <a:spcBef>
                          <a:spcPts val="0"/>
                        </a:spcBef>
                        <a:spcAft>
                          <a:spcPts val="800"/>
                        </a:spcAft>
                        <a:buFont typeface="Arial" panose="020B0604020202020204" pitchFamily="34" charset="0"/>
                        <a:buChar char="•"/>
                      </a:pPr>
                      <a:r>
                        <a:rPr lang="en-US" sz="1050" kern="1200" dirty="0" smtClean="0">
                          <a:solidFill>
                            <a:srgbClr val="000000"/>
                          </a:solidFill>
                          <a:latin typeface="+mn-lt"/>
                          <a:ea typeface="Cambria"/>
                          <a:cs typeface="Times New Roman"/>
                        </a:rPr>
                        <a:t>Enterprise risk playbooks / scenarios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371156821"/>
                  </a:ext>
                </a:extLst>
              </a:tr>
              <a:tr h="298580">
                <a:tc>
                  <a:txBody>
                    <a:bodyPr/>
                    <a:lstStyle/>
                    <a:p>
                      <a:pPr marL="0" indent="0" algn="l" defTabSz="912648" fontAlgn="auto">
                        <a:spcBef>
                          <a:spcPts val="0"/>
                        </a:spcBef>
                        <a:spcAft>
                          <a:spcPts val="800"/>
                        </a:spcAft>
                        <a:buFont typeface="+mj-lt"/>
                        <a:buNone/>
                      </a:pPr>
                      <a:r>
                        <a:rPr lang="en-GB" sz="1200" b="1" dirty="0" smtClean="0">
                          <a:solidFill>
                            <a:schemeClr val="bg1"/>
                          </a:solidFill>
                          <a:latin typeface="+mn-lt"/>
                          <a:ea typeface="Cambria"/>
                          <a:cs typeface="Times New Roman"/>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mj-lt"/>
                        <a:buNone/>
                      </a:pPr>
                      <a:r>
                        <a:rPr lang="en-GB" sz="1050" b="1" dirty="0" err="1" smtClean="0">
                          <a:solidFill>
                            <a:srgbClr val="000000"/>
                          </a:solidFill>
                          <a:latin typeface="+mn-lt"/>
                          <a:ea typeface="Cambria"/>
                          <a:cs typeface="Times New Roman"/>
                        </a:rPr>
                        <a:t>Adhoc</a:t>
                      </a:r>
                      <a:r>
                        <a:rPr lang="en-GB" sz="1050" b="1" baseline="0" dirty="0" smtClean="0">
                          <a:solidFill>
                            <a:srgbClr val="000000"/>
                          </a:solidFill>
                          <a:latin typeface="+mn-lt"/>
                          <a:ea typeface="Cambria"/>
                          <a:cs typeface="Times New Roman"/>
                        </a:rPr>
                        <a:t> Scenario</a:t>
                      </a:r>
                      <a:endParaRPr lang="en-GB" sz="1050" b="1"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2648" rtl="0" eaLnBrk="1" fontAlgn="auto" latinLnBrk="0" hangingPunct="1">
                        <a:lnSpc>
                          <a:spcPct val="100000"/>
                        </a:lnSpc>
                        <a:spcBef>
                          <a:spcPts val="0"/>
                        </a:spcBef>
                        <a:spcAft>
                          <a:spcPts val="800"/>
                        </a:spcAft>
                        <a:buClrTx/>
                        <a:buSzTx/>
                        <a:buFont typeface="+mj-lt"/>
                        <a:buNone/>
                        <a:tabLst/>
                        <a:defRPr/>
                      </a:pPr>
                      <a:r>
                        <a:rPr lang="en-US" sz="1050" dirty="0" smtClean="0">
                          <a:solidFill>
                            <a:srgbClr val="000000"/>
                          </a:solidFill>
                          <a:latin typeface="+mn-lt"/>
                          <a:ea typeface="Cambria"/>
                          <a:cs typeface="Times New Roman"/>
                        </a:rPr>
                        <a:t>SARB</a:t>
                      </a:r>
                      <a:r>
                        <a:rPr lang="en-US" sz="1050" baseline="0" dirty="0" smtClean="0">
                          <a:solidFill>
                            <a:srgbClr val="000000"/>
                          </a:solidFill>
                          <a:latin typeface="+mn-lt"/>
                          <a:ea typeface="Cambria"/>
                          <a:cs typeface="Times New Roman"/>
                        </a:rPr>
                        <a:t> request disclosure in terms of all Kenyan exposures in the Agriculture sector. Information requested is exposure and respective Basel III capital on the exposures.</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N/A</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2648" fontAlgn="auto">
                        <a:spcBef>
                          <a:spcPts val="0"/>
                        </a:spcBef>
                        <a:spcAft>
                          <a:spcPts val="800"/>
                        </a:spcAft>
                        <a:buFont typeface="+mj-lt"/>
                        <a:buNone/>
                      </a:pPr>
                      <a:r>
                        <a:rPr lang="en-US" sz="1050" dirty="0" smtClean="0">
                          <a:solidFill>
                            <a:srgbClr val="000000"/>
                          </a:solidFill>
                          <a:latin typeface="+mn-lt"/>
                          <a:ea typeface="Cambria"/>
                          <a:cs typeface="Times New Roman"/>
                        </a:rPr>
                        <a:t>Credit</a:t>
                      </a:r>
                      <a:r>
                        <a:rPr lang="en-US" sz="1050" baseline="0" dirty="0" smtClean="0">
                          <a:solidFill>
                            <a:srgbClr val="000000"/>
                          </a:solidFill>
                          <a:latin typeface="+mn-lt"/>
                          <a:ea typeface="Cambria"/>
                          <a:cs typeface="Times New Roman"/>
                        </a:rPr>
                        <a:t> Risk </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Capital Risk </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GRCMC</a:t>
                      </a:r>
                    </a:p>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BERC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2648" rtl="0" eaLnBrk="1" fontAlgn="auto" latinLnBrk="0" hangingPunct="1">
                        <a:lnSpc>
                          <a:spcPct val="100000"/>
                        </a:lnSpc>
                        <a:spcBef>
                          <a:spcPts val="0"/>
                        </a:spcBef>
                        <a:spcAft>
                          <a:spcPts val="800"/>
                        </a:spcAft>
                        <a:buClrTx/>
                        <a:buSzTx/>
                        <a:buFont typeface="+mj-lt"/>
                        <a:buNone/>
                        <a:tabLst/>
                        <a:defRPr/>
                      </a:pPr>
                      <a:r>
                        <a:rPr lang="en-US" sz="1050" kern="1200" dirty="0" smtClean="0">
                          <a:solidFill>
                            <a:srgbClr val="000000"/>
                          </a:solidFill>
                          <a:latin typeface="+mn-lt"/>
                          <a:ea typeface="Cambria"/>
                          <a:cs typeface="Times New Roman"/>
                        </a:rPr>
                        <a:t>Crisis</a:t>
                      </a:r>
                      <a:r>
                        <a:rPr lang="en-US" sz="1050" kern="1200" baseline="0" dirty="0" smtClean="0">
                          <a:solidFill>
                            <a:srgbClr val="000000"/>
                          </a:solidFill>
                          <a:latin typeface="+mn-lt"/>
                          <a:ea typeface="Cambria"/>
                          <a:cs typeface="Times New Roman"/>
                        </a:rPr>
                        <a:t> Reporting working group </a:t>
                      </a:r>
                      <a:endParaRPr lang="en-US" sz="1050" kern="120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0680532"/>
                  </a:ext>
                </a:extLst>
              </a:tr>
              <a:tr h="298580">
                <a:tc>
                  <a:txBody>
                    <a:bodyPr/>
                    <a:lstStyle/>
                    <a:p>
                      <a:pPr marL="0" indent="0" algn="l" defTabSz="912648" fontAlgn="auto">
                        <a:spcBef>
                          <a:spcPts val="0"/>
                        </a:spcBef>
                        <a:spcAft>
                          <a:spcPts val="800"/>
                        </a:spcAft>
                        <a:buFont typeface="+mj-lt"/>
                        <a:buNone/>
                      </a:pPr>
                      <a:r>
                        <a:rPr lang="en-GB" sz="1200" b="1" dirty="0" smtClean="0">
                          <a:solidFill>
                            <a:schemeClr val="bg1"/>
                          </a:solidFill>
                          <a:latin typeface="+mn-lt"/>
                          <a:ea typeface="Cambria"/>
                          <a:cs typeface="Times New Roman"/>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1645"/>
                    </a:solidFill>
                  </a:tcPr>
                </a:tc>
                <a:tc>
                  <a:txBody>
                    <a:bodyPr/>
                    <a:lstStyle/>
                    <a:p>
                      <a:pPr marL="0" indent="0" algn="l" defTabSz="912648" fontAlgn="auto">
                        <a:spcBef>
                          <a:spcPts val="0"/>
                        </a:spcBef>
                        <a:spcAft>
                          <a:spcPts val="800"/>
                        </a:spcAft>
                        <a:buFont typeface="+mj-lt"/>
                        <a:buNone/>
                      </a:pPr>
                      <a:r>
                        <a:rPr lang="en-GB" sz="1050" b="1" dirty="0" err="1" smtClean="0">
                          <a:solidFill>
                            <a:srgbClr val="000000"/>
                          </a:solidFill>
                          <a:latin typeface="+mn-lt"/>
                          <a:ea typeface="Cambria"/>
                          <a:cs typeface="Times New Roman"/>
                        </a:rPr>
                        <a:t>Adhoc</a:t>
                      </a:r>
                      <a:r>
                        <a:rPr lang="en-GB" sz="1050" b="1" baseline="0" dirty="0" smtClean="0">
                          <a:solidFill>
                            <a:srgbClr val="000000"/>
                          </a:solidFill>
                          <a:latin typeface="+mn-lt"/>
                          <a:ea typeface="Cambria"/>
                          <a:cs typeface="Times New Roman"/>
                        </a:rPr>
                        <a:t> Scenario</a:t>
                      </a:r>
                      <a:endParaRPr lang="en-GB" sz="1050" b="1"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lvl="0" indent="0" algn="l" defTabSz="912648" rtl="0" eaLnBrk="1" fontAlgn="auto" latinLnBrk="0" hangingPunct="1">
                        <a:lnSpc>
                          <a:spcPct val="100000"/>
                        </a:lnSpc>
                        <a:spcBef>
                          <a:spcPts val="0"/>
                        </a:spcBef>
                        <a:spcAft>
                          <a:spcPts val="800"/>
                        </a:spcAft>
                        <a:buClrTx/>
                        <a:buSzTx/>
                        <a:buFont typeface="+mj-lt"/>
                        <a:buNone/>
                        <a:tabLst/>
                        <a:defRPr/>
                      </a:pPr>
                      <a:r>
                        <a:rPr lang="en-US" sz="1050" dirty="0" err="1" smtClean="0">
                          <a:solidFill>
                            <a:srgbClr val="000000"/>
                          </a:solidFill>
                          <a:latin typeface="+mn-lt"/>
                          <a:ea typeface="Cambria"/>
                          <a:cs typeface="Times New Roman"/>
                        </a:rPr>
                        <a:t>Exco</a:t>
                      </a:r>
                      <a:r>
                        <a:rPr lang="en-US" sz="1050" baseline="0" dirty="0" smtClean="0">
                          <a:solidFill>
                            <a:srgbClr val="000000"/>
                          </a:solidFill>
                          <a:latin typeface="+mn-lt"/>
                          <a:ea typeface="Cambria"/>
                          <a:cs typeface="Times New Roman"/>
                        </a:rPr>
                        <a:t> request all exposure and capital information to specific corporates with negative media attention </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N/A</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indent="0" algn="l" defTabSz="912648" fontAlgn="auto">
                        <a:spcBef>
                          <a:spcPts val="0"/>
                        </a:spcBef>
                        <a:spcAft>
                          <a:spcPts val="800"/>
                        </a:spcAft>
                        <a:buFont typeface="+mj-lt"/>
                        <a:buNone/>
                      </a:pPr>
                      <a:r>
                        <a:rPr lang="en-US" sz="1050" dirty="0" smtClean="0">
                          <a:solidFill>
                            <a:srgbClr val="000000"/>
                          </a:solidFill>
                          <a:latin typeface="+mn-lt"/>
                          <a:ea typeface="Cambria"/>
                          <a:cs typeface="Times New Roman"/>
                        </a:rPr>
                        <a:t>Credit</a:t>
                      </a:r>
                      <a:r>
                        <a:rPr lang="en-US" sz="1050" baseline="0" dirty="0" smtClean="0">
                          <a:solidFill>
                            <a:srgbClr val="000000"/>
                          </a:solidFill>
                          <a:latin typeface="+mn-lt"/>
                          <a:ea typeface="Cambria"/>
                          <a:cs typeface="Times New Roman"/>
                        </a:rPr>
                        <a:t> Risk </a:t>
                      </a:r>
                    </a:p>
                    <a:p>
                      <a:pPr marL="0" indent="0" algn="l" defTabSz="912648" fontAlgn="auto">
                        <a:spcBef>
                          <a:spcPts val="0"/>
                        </a:spcBef>
                        <a:spcAft>
                          <a:spcPts val="800"/>
                        </a:spcAft>
                        <a:buFont typeface="+mj-lt"/>
                        <a:buNone/>
                      </a:pPr>
                      <a:r>
                        <a:rPr lang="en-US" sz="1050" baseline="0" dirty="0" smtClean="0">
                          <a:solidFill>
                            <a:srgbClr val="000000"/>
                          </a:solidFill>
                          <a:latin typeface="+mn-lt"/>
                          <a:ea typeface="Cambria"/>
                          <a:cs typeface="Times New Roman"/>
                        </a:rPr>
                        <a:t>Capital Risk </a:t>
                      </a:r>
                      <a:endParaRPr lang="en-US" sz="105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GRCMC</a:t>
                      </a:r>
                    </a:p>
                    <a:p>
                      <a:pPr marL="171450" indent="-171450" algn="l" defTabSz="912648" fontAlgn="auto">
                        <a:spcBef>
                          <a:spcPts val="0"/>
                        </a:spcBef>
                        <a:spcAft>
                          <a:spcPts val="800"/>
                        </a:spcAft>
                        <a:buFont typeface="Arial" panose="020B0604020202020204" pitchFamily="34" charset="0"/>
                        <a:buChar char="•"/>
                      </a:pPr>
                      <a:r>
                        <a:rPr lang="en-US" sz="1050" dirty="0" smtClean="0">
                          <a:solidFill>
                            <a:srgbClr val="000000"/>
                          </a:solidFill>
                          <a:latin typeface="+mn-lt"/>
                          <a:ea typeface="Cambria"/>
                          <a:cs typeface="Times New Roman"/>
                        </a:rPr>
                        <a:t>BERC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marL="0" marR="0" lvl="0" indent="0" algn="l" defTabSz="912648" rtl="0" eaLnBrk="1" fontAlgn="auto" latinLnBrk="0" hangingPunct="1">
                        <a:lnSpc>
                          <a:spcPct val="100000"/>
                        </a:lnSpc>
                        <a:spcBef>
                          <a:spcPts val="0"/>
                        </a:spcBef>
                        <a:spcAft>
                          <a:spcPts val="800"/>
                        </a:spcAft>
                        <a:buClrTx/>
                        <a:buSzTx/>
                        <a:buFont typeface="+mj-lt"/>
                        <a:buNone/>
                        <a:tabLst/>
                        <a:defRPr/>
                      </a:pPr>
                      <a:r>
                        <a:rPr lang="en-US" sz="1050" kern="1200" dirty="0" smtClean="0">
                          <a:solidFill>
                            <a:srgbClr val="000000"/>
                          </a:solidFill>
                          <a:latin typeface="+mn-lt"/>
                          <a:ea typeface="Cambria"/>
                          <a:cs typeface="Times New Roman"/>
                        </a:rPr>
                        <a:t>Crisis</a:t>
                      </a:r>
                      <a:r>
                        <a:rPr lang="en-US" sz="1050" kern="1200" baseline="0" dirty="0" smtClean="0">
                          <a:solidFill>
                            <a:srgbClr val="000000"/>
                          </a:solidFill>
                          <a:latin typeface="+mn-lt"/>
                          <a:ea typeface="Cambria"/>
                          <a:cs typeface="Times New Roman"/>
                        </a:rPr>
                        <a:t> Reporting working group </a:t>
                      </a:r>
                      <a:endParaRPr lang="en-US" sz="1050" kern="1200" dirty="0" smtClean="0">
                        <a:solidFill>
                          <a:srgbClr val="000000"/>
                        </a:solidFill>
                        <a:latin typeface="+mn-lt"/>
                        <a:ea typeface="Cambria"/>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625413875"/>
                  </a:ext>
                </a:extLst>
              </a:tr>
            </a:tbl>
          </a:graphicData>
        </a:graphic>
      </p:graphicFrame>
      <p:sp>
        <p:nvSpPr>
          <p:cNvPr id="14" name="Title 2"/>
          <p:cNvSpPr>
            <a:spLocks noGrp="1"/>
          </p:cNvSpPr>
          <p:nvPr>
            <p:ph type="title"/>
          </p:nvPr>
        </p:nvSpPr>
        <p:spPr>
          <a:xfrm>
            <a:off x="358774" y="296521"/>
            <a:ext cx="11337925" cy="710639"/>
          </a:xfrm>
        </p:spPr>
        <p:txBody>
          <a:bodyPr/>
          <a:lstStyle/>
          <a:p>
            <a:r>
              <a:rPr lang="en-ZA" dirty="0" smtClean="0"/>
              <a:t>Typical ad hoc scenarios and stress events</a:t>
            </a:r>
            <a:endParaRPr lang="en-ZA" dirty="0"/>
          </a:p>
        </p:txBody>
      </p:sp>
    </p:spTree>
    <p:extLst>
      <p:ext uri="{BB962C8B-B14F-4D97-AF65-F5344CB8AC3E}">
        <p14:creationId xmlns:p14="http://schemas.microsoft.com/office/powerpoint/2010/main" val="2851390190"/>
      </p:ext>
    </p:extLst>
  </p:cSld>
  <p:clrMapOvr>
    <a:masterClrMapping/>
  </p:clrMapOvr>
</p:sld>
</file>

<file path=ppt/theme/theme1.xml><?xml version="1.0" encoding="utf-8"?>
<a:theme xmlns:a="http://schemas.openxmlformats.org/drawingml/2006/main" name="TITLE SLIDES">
  <a:themeElements>
    <a:clrScheme name="absa">
      <a:dk1>
        <a:srgbClr val="4D4D4D"/>
      </a:dk1>
      <a:lt1>
        <a:srgbClr val="FFFFFF"/>
      </a:lt1>
      <a:dk2>
        <a:srgbClr val="4D4D4D"/>
      </a:dk2>
      <a:lt2>
        <a:srgbClr val="FFFFFF"/>
      </a:lt2>
      <a:accent1>
        <a:srgbClr val="DC0032"/>
      </a:accent1>
      <a:accent2>
        <a:srgbClr val="FF780F"/>
      </a:accent2>
      <a:accent3>
        <a:srgbClr val="500A28"/>
      </a:accent3>
      <a:accent4>
        <a:srgbClr val="F05A78"/>
      </a:accent4>
      <a:accent5>
        <a:srgbClr val="870A3C"/>
      </a:accent5>
      <a:accent6>
        <a:srgbClr val="F52D28"/>
      </a:accent6>
      <a:hlink>
        <a:srgbClr val="DC0032"/>
      </a:hlink>
      <a:folHlink>
        <a:srgbClr val="4D4D4D"/>
      </a:folHlink>
    </a:clrScheme>
    <a:fontScheme name="Custom 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DC0032"/>
    </a:custClr>
    <a:custClr>
      <a:srgbClr val="F47721"/>
    </a:custClr>
    <a:custClr>
      <a:srgbClr val="500A28"/>
    </a:custClr>
    <a:custClr>
      <a:srgbClr val="F05A78"/>
    </a:custClr>
    <a:custClr>
      <a:srgbClr val="870A3C"/>
    </a:custClr>
    <a:custClr>
      <a:srgbClr val="F52D28"/>
    </a:custClr>
    <a:custClr>
      <a:srgbClr val="5A4B4B"/>
    </a:custClr>
    <a:custClr>
      <a:srgbClr val="F15726"/>
    </a:custClr>
    <a:custClr>
      <a:srgbClr val="AF144B"/>
    </a:custClr>
    <a:custClr>
      <a:srgbClr val="2D2323"/>
    </a:custClr>
    <a:custClr>
      <a:srgbClr val="BE0028"/>
    </a:custClr>
    <a:custClr>
      <a:srgbClr val="F0325A"/>
    </a:custClr>
    <a:custClr>
      <a:srgbClr val="640032"/>
    </a:custClr>
    <a:custClr>
      <a:srgbClr val="960528"/>
    </a:custClr>
    <a:custClr>
      <a:srgbClr val="2D2323"/>
    </a:custClr>
    <a:custClr>
      <a:srgbClr val="736464"/>
    </a:custClr>
    <a:custClr>
      <a:srgbClr val="4D4D4D"/>
    </a:custClr>
    <a:custClr>
      <a:srgbClr val="DC0032"/>
    </a:custClr>
    <a:custClr>
      <a:srgbClr val="F47721"/>
    </a:custClr>
    <a:custClr>
      <a:srgbClr val="72A309"/>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0062AA"/>
    </a:custClr>
    <a:custClr>
      <a:srgbClr val="008864"/>
    </a:custClr>
    <a:custClr>
      <a:srgbClr val="698BBD"/>
    </a:custClr>
    <a:custClr>
      <a:srgbClr val="77368A"/>
    </a:custClr>
    <a:custClr>
      <a:srgbClr val="0E9E9E"/>
    </a:custClr>
    <a:custClr>
      <a:srgbClr val="00154D"/>
    </a:custClr>
    <a:custClr>
      <a:srgbClr val="4A2767"/>
    </a:custClr>
    <a:custClr>
      <a:srgbClr val="BB8C61"/>
    </a:custClr>
    <a:custClr>
      <a:srgbClr val="006241"/>
    </a:custClr>
    <a:custClr>
      <a:srgbClr val="015083"/>
    </a:custClr>
  </a:custClrLst>
</a:theme>
</file>

<file path=ppt/theme/theme2.xml><?xml version="1.0" encoding="utf-8"?>
<a:theme xmlns:a="http://schemas.openxmlformats.org/drawingml/2006/main" name="CONTENT SLIDES">
  <a:themeElements>
    <a:clrScheme name="absa">
      <a:dk1>
        <a:srgbClr val="4D4D4D"/>
      </a:dk1>
      <a:lt1>
        <a:srgbClr val="FFFFFF"/>
      </a:lt1>
      <a:dk2>
        <a:srgbClr val="4D4D4D"/>
      </a:dk2>
      <a:lt2>
        <a:srgbClr val="FFFFFF"/>
      </a:lt2>
      <a:accent1>
        <a:srgbClr val="DC0032"/>
      </a:accent1>
      <a:accent2>
        <a:srgbClr val="FF780F"/>
      </a:accent2>
      <a:accent3>
        <a:srgbClr val="500A28"/>
      </a:accent3>
      <a:accent4>
        <a:srgbClr val="F05A78"/>
      </a:accent4>
      <a:accent5>
        <a:srgbClr val="870A3C"/>
      </a:accent5>
      <a:accent6>
        <a:srgbClr val="F52D28"/>
      </a:accent6>
      <a:hlink>
        <a:srgbClr val="DC0032"/>
      </a:hlink>
      <a:folHlink>
        <a:srgbClr val="4D4D4D"/>
      </a:folHlink>
    </a:clrScheme>
    <a:fontScheme name="Custom 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smtClean="0">
            <a:latin typeface="+mn-lt"/>
            <a:cs typeface="Arial" pitchFamily="34" charset="0"/>
          </a:defRPr>
        </a:defPPr>
      </a:lstStyle>
    </a:txDef>
  </a:objectDefaults>
  <a:extraClrSchemeLst/>
  <a:custClrLst>
    <a:custClr>
      <a:srgbClr val="DC0032"/>
    </a:custClr>
    <a:custClr>
      <a:srgbClr val="F47721"/>
    </a:custClr>
    <a:custClr>
      <a:srgbClr val="500A28"/>
    </a:custClr>
    <a:custClr>
      <a:srgbClr val="F05A78"/>
    </a:custClr>
    <a:custClr>
      <a:srgbClr val="870A3C"/>
    </a:custClr>
    <a:custClr>
      <a:srgbClr val="F52D28"/>
    </a:custClr>
    <a:custClr>
      <a:srgbClr val="5A4B4B"/>
    </a:custClr>
    <a:custClr>
      <a:srgbClr val="F15726"/>
    </a:custClr>
    <a:custClr>
      <a:srgbClr val="AF144B"/>
    </a:custClr>
    <a:custClr>
      <a:srgbClr val="2D2323"/>
    </a:custClr>
    <a:custClr>
      <a:srgbClr val="BE0028"/>
    </a:custClr>
    <a:custClr>
      <a:srgbClr val="F0325A"/>
    </a:custClr>
    <a:custClr>
      <a:srgbClr val="640032"/>
    </a:custClr>
    <a:custClr>
      <a:srgbClr val="960528"/>
    </a:custClr>
    <a:custClr>
      <a:srgbClr val="2D2323"/>
    </a:custClr>
    <a:custClr>
      <a:srgbClr val="736464"/>
    </a:custClr>
    <a:custClr>
      <a:srgbClr val="4D4D4D"/>
    </a:custClr>
    <a:custClr>
      <a:srgbClr val="DC0032"/>
    </a:custClr>
    <a:custClr>
      <a:srgbClr val="F47721"/>
    </a:custClr>
    <a:custClr>
      <a:srgbClr val="72A309"/>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0062AA"/>
    </a:custClr>
    <a:custClr>
      <a:srgbClr val="008864"/>
    </a:custClr>
    <a:custClr>
      <a:srgbClr val="698BBD"/>
    </a:custClr>
    <a:custClr>
      <a:srgbClr val="77368A"/>
    </a:custClr>
    <a:custClr>
      <a:srgbClr val="0E9E9E"/>
    </a:custClr>
    <a:custClr>
      <a:srgbClr val="00154D"/>
    </a:custClr>
    <a:custClr>
      <a:srgbClr val="4A2767"/>
    </a:custClr>
    <a:custClr>
      <a:srgbClr val="BB8C61"/>
    </a:custClr>
    <a:custClr>
      <a:srgbClr val="006241"/>
    </a:custClr>
    <a:custClr>
      <a:srgbClr val="01508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3CD51140728145ABA68FC3C7460A2B" ma:contentTypeVersion="17" ma:contentTypeDescription="Create a new document." ma:contentTypeScope="" ma:versionID="c2b96186ff8c71191840418398bec836">
  <xsd:schema xmlns:xsd="http://www.w3.org/2001/XMLSchema" xmlns:xs="http://www.w3.org/2001/XMLSchema" xmlns:p="http://schemas.microsoft.com/office/2006/metadata/properties" xmlns:ns2="c563fcb8-72ef-4350-87fb-3a68ed1b8900" targetNamespace="http://schemas.microsoft.com/office/2006/metadata/properties" ma:root="true" ma:fieldsID="551d26eb1a4e2f6a62e581934f6e8322" ns2:_="">
    <xsd:import namespace="c563fcb8-72ef-4350-87fb-3a68ed1b8900"/>
    <xsd:element name="properties">
      <xsd:complexType>
        <xsd:sequence>
          <xsd:element name="documentManagement">
            <xsd:complexType>
              <xsd:all>
                <xsd:element ref="ns2:Stakeholder_x0020_group" minOccurs="0"/>
                <xsd:element ref="ns2:Programme_x0020_artifact"/>
                <xsd:element ref="ns2:Year"/>
                <xsd:element ref="ns2:Month"/>
                <xsd:element ref="ns2:Status"/>
                <xsd:element ref="ns2:Business_x0020_Unit" minOccurs="0"/>
                <xsd:element ref="ns2:Pilot" minOccurs="0"/>
                <xsd:element ref="ns2:SME_x0020_workstream" minOccurs="0"/>
                <xsd:element ref="ns2:Principal_x0020_Risk_x0020_Type" minOccurs="0"/>
                <xsd:element ref="ns2:Risk_x0020_sub_x0020_type" minOccurs="0"/>
                <xsd:element ref="ns2:Aggregated_x0020_Risk_x0020_Metric" minOccurs="0"/>
                <xsd:element ref="ns2:Country" minOccurs="0"/>
                <xsd:element ref="ns2:Theme" minOccurs="0"/>
                <xsd:element ref="ns2:Capabi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3fcb8-72ef-4350-87fb-3a68ed1b8900" elementFormDefault="qualified">
    <xsd:import namespace="http://schemas.microsoft.com/office/2006/documentManagement/types"/>
    <xsd:import namespace="http://schemas.microsoft.com/office/infopath/2007/PartnerControls"/>
    <xsd:element name="Stakeholder_x0020_group" ma:index="2" nillable="true" ma:displayName="Stakeholder group" ma:default="Non-specific" ma:description="Applicable BAGL stakeholder/s" ma:internalName="Stakeholder_x0020_group" ma:requiredMultiChoice="true">
      <xsd:complexType>
        <xsd:complexContent>
          <xsd:extension base="dms:MultiChoice">
            <xsd:sequence>
              <xsd:element name="Value" maxOccurs="unbounded" minOccurs="0" nillable="true">
                <xsd:simpleType>
                  <xsd:restriction base="dms:Choice">
                    <xsd:enumeration value="Non-specific"/>
                    <xsd:enumeration value="Africa Financial Risk Committee (AFRC)"/>
                    <xsd:enumeration value="Africa Investment Board"/>
                    <xsd:enumeration value="BAGL Steerco"/>
                    <xsd:enumeration value="BAGL Working Group"/>
                    <xsd:enumeration value="Chief Data Office (CDO)"/>
                    <xsd:enumeration value="Delivery workstreams"/>
                    <xsd:enumeration value="Embedment workstreams"/>
                    <xsd:enumeration value="Enterprise Functions Change Council (EFCC)"/>
                    <xsd:enumeration value="Enterprise Risk Committee (ERC)"/>
                    <xsd:enumeration value="Group Risk and Capital Management Committee (GRCMC)"/>
                    <xsd:enumeration value="Internal Audit"/>
                    <xsd:enumeration value="PLC Programme Board"/>
                    <xsd:enumeration value="PLC Steerco"/>
                    <xsd:enumeration value="Programme Executive Committee (PEC)"/>
                    <xsd:enumeration value="Risk Architecture Board"/>
                    <xsd:enumeration value="Risk Exco"/>
                    <xsd:enumeration value="RDARR Steering Committee"/>
                    <xsd:enumeration value="SARB"/>
                    <xsd:enumeration value="Solution workstreams"/>
                  </xsd:restriction>
                </xsd:simpleType>
              </xsd:element>
            </xsd:sequence>
          </xsd:extension>
        </xsd:complexContent>
      </xsd:complexType>
    </xsd:element>
    <xsd:element name="Programme_x0020_artifact" ma:index="3" ma:displayName="Artifact Type" ma:description="Programme artifact that contributes towards meeting a programme deliverable" ma:format="RadioButtons" ma:internalName="Programme_x0020_artifact">
      <xsd:simpleType>
        <xsd:restriction base="dms:Choice">
          <xsd:enumeration value="Architecture plan"/>
          <xsd:enumeration value="As-is analysis"/>
          <xsd:enumeration value="Attestation"/>
          <xsd:enumeration value="Business glossary &amp; data dictionary"/>
          <xsd:enumeration value="Business requirements document"/>
          <xsd:enumeration value="Control"/>
          <xsd:enumeration value="Committee terms of reference"/>
          <xsd:enumeration value="Data Requirements"/>
          <xsd:enumeration value="Dashboard / report"/>
          <xsd:enumeration value="Data flow / lineage"/>
          <xsd:enumeration value="Design"/>
          <xsd:enumeration value="Feature requirement (for CPF only)"/>
          <xsd:enumeration value="Framework"/>
          <xsd:enumeration value="Gap analysis"/>
          <xsd:enumeration value="Guide"/>
          <xsd:enumeration value="Impact analysis"/>
          <xsd:enumeration value="Model"/>
          <xsd:enumeration value="Organisational structure"/>
          <xsd:enumeration value="Owners &amp; stewards"/>
          <xsd:enumeration value="Policy / standard"/>
          <xsd:enumeration value="Position paper"/>
          <xsd:enumeration value="Process map"/>
          <xsd:enumeration value="Reference guide"/>
          <xsd:enumeration value="Register"/>
          <xsd:enumeration value="Self-assessment"/>
          <xsd:enumeration value="Source to target mapping"/>
          <xsd:enumeration value="Template"/>
          <xsd:enumeration value="Test case"/>
          <xsd:enumeration value="Visualization model"/>
        </xsd:restriction>
      </xsd:simpleType>
    </xsd:element>
    <xsd:element name="Year" ma:index="4" ma:displayName="Year" ma:default="2018" ma:description="Year to which programme artifact applies" ma:format="RadioButtons" ma:internalName="Year">
      <xsd:simpleType>
        <xsd:restriction base="dms:Choice">
          <xsd:enumeration value="N/A"/>
          <xsd:enumeration value="2014"/>
          <xsd:enumeration value="2015"/>
          <xsd:enumeration value="2016"/>
          <xsd:enumeration value="2017"/>
          <xsd:enumeration value="2018"/>
          <xsd:enumeration value="2019"/>
          <xsd:enumeration value="2020"/>
          <xsd:enumeration value="2021"/>
        </xsd:restriction>
      </xsd:simpleType>
    </xsd:element>
    <xsd:element name="Month" ma:index="5" ma:displayName="Month" ma:default="N/A" ma:description="Month to which programme artifacts apply" ma:format="RadioButtons" ma:internalName="Month">
      <xsd:simpleType>
        <xsd:restriction base="dms:Choice">
          <xsd:enumeration value="N/A"/>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Status" ma:index="6" ma:displayName="Status" ma:description="Status of programme artifact" ma:format="RadioButtons" ma:internalName="Status">
      <xsd:simpleType>
        <xsd:restriction base="dms:Choice">
          <xsd:enumeration value="Draft"/>
          <xsd:enumeration value="Review"/>
          <xsd:enumeration value="Final (review feedback processed and signed off by Solution Lead)"/>
          <xsd:enumeration value="Published (all sign-offs completed and ready for implementation)"/>
        </xsd:restriction>
      </xsd:simpleType>
    </xsd:element>
    <xsd:element name="Business_x0020_Unit" ma:index="7" nillable="true" ma:displayName="Business Unit" ma:default="N/A" ma:description="Applicable business unit/s" ma:internalName="Business_x0020_Unit" ma:requiredMultiChoice="true">
      <xsd:complexType>
        <xsd:complexContent>
          <xsd:extension base="dms:MultiChoice">
            <xsd:sequence>
              <xsd:element name="Value" maxOccurs="unbounded" minOccurs="0" nillable="true">
                <xsd:simpleType>
                  <xsd:restriction base="dms:Choice">
                    <xsd:enumeration value="N/A"/>
                    <xsd:enumeration value="Business Bank"/>
                    <xsd:enumeration value="CIB"/>
                    <xsd:enumeration value="Enterprise / Group"/>
                    <xsd:enumeration value="Rest of Africa"/>
                    <xsd:enumeration value="Retail"/>
                    <xsd:enumeration value="Risk Transformation Office (RTO)"/>
                    <xsd:enumeration value="Treasury"/>
                    <xsd:enumeration value="WIMI"/>
                    <xsd:enumeration value="Wealth"/>
                  </xsd:restriction>
                </xsd:simpleType>
              </xsd:element>
            </xsd:sequence>
          </xsd:extension>
        </xsd:complexContent>
      </xsd:complexType>
    </xsd:element>
    <xsd:element name="Pilot" ma:index="8" nillable="true" ma:displayName="Pilot" ma:default="N/A" ma:format="RadioButtons" ma:internalName="Pilot">
      <xsd:simpleType>
        <xsd:restriction base="dms:Choice">
          <xsd:enumeration value="N/A"/>
          <xsd:enumeration value="CPF"/>
          <xsd:enumeration value="IFRS9"/>
        </xsd:restriction>
      </xsd:simpleType>
    </xsd:element>
    <xsd:element name="SME_x0020_workstream" ma:index="9" nillable="true" ma:displayName="Solution workstream" ma:default="N/A" ma:description="Applicable SME workstream/s" ma:internalName="SME_x0020_workstream" ma:requiredMultiChoice="true">
      <xsd:complexType>
        <xsd:complexContent>
          <xsd:extension base="dms:MultiChoice">
            <xsd:sequence>
              <xsd:element name="Value" maxOccurs="unbounded" minOccurs="0" nillable="true">
                <xsd:simpleType>
                  <xsd:restriction base="dms:Choice">
                    <xsd:enumeration value="N/A"/>
                    <xsd:enumeration value="Data architecture and IT Infrastructure"/>
                    <xsd:enumeration value="Governance"/>
                    <xsd:enumeration value="Reporting"/>
                    <xsd:enumeration value="Risk Data Aggregration"/>
                  </xsd:restriction>
                </xsd:simpleType>
              </xsd:element>
            </xsd:sequence>
          </xsd:extension>
        </xsd:complexContent>
      </xsd:complexType>
    </xsd:element>
    <xsd:element name="Principal_x0020_Risk_x0020_Type" ma:index="10" nillable="true" ma:displayName="Principal Risk Type" ma:default="N/A" ma:description="Applicable high level risk type/s" ma:internalName="Principal_x0020_Risk_x0020_Type" ma:requiredMultiChoice="true">
      <xsd:complexType>
        <xsd:complexContent>
          <xsd:extension base="dms:MultiChoice">
            <xsd:sequence>
              <xsd:element name="Value" maxOccurs="unbounded" minOccurs="0" nillable="true">
                <xsd:simpleType>
                  <xsd:restriction base="dms:Choice">
                    <xsd:enumeration value="N/A"/>
                    <xsd:enumeration value="Credit Risk"/>
                    <xsd:enumeration value="Enterprise Risk"/>
                    <xsd:enumeration value="Market Risk and Treasury"/>
                    <xsd:enumeration value="Non financial risk"/>
                  </xsd:restriction>
                </xsd:simpleType>
              </xsd:element>
            </xsd:sequence>
          </xsd:extension>
        </xsd:complexContent>
      </xsd:complexType>
    </xsd:element>
    <xsd:element name="Risk_x0020_sub_x0020_type" ma:index="11" nillable="true" ma:displayName="Risk sub type" ma:default="N/A" ma:description="Applicable lower level risk type/s" ma:internalName="Risk_x0020_sub_x0020_type" ma:requiredMultiChoice="true">
      <xsd:complexType>
        <xsd:complexContent>
          <xsd:extension base="dms:MultiChoice">
            <xsd:sequence>
              <xsd:element name="Value" maxOccurs="unbounded" minOccurs="0" nillable="true">
                <xsd:simpleType>
                  <xsd:restriction base="dms:Choice">
                    <xsd:enumeration value="N/A"/>
                    <xsd:enumeration value="Business risk"/>
                    <xsd:enumeration value="Conduct Risk"/>
                    <xsd:enumeration value="Equipment risk"/>
                    <xsd:enumeration value="Equity risk"/>
                    <xsd:enumeration value="Insurance risk"/>
                    <xsd:enumeration value="Liquidity Risk"/>
                    <xsd:enumeration value="Market Risk in the Banking Book"/>
                    <xsd:enumeration value="Non-customer assets (excluding property and equipment risks)"/>
                    <xsd:enumeration value="Operational Risk"/>
                    <xsd:enumeration value="Pension risk"/>
                    <xsd:enumeration value="Property risk"/>
                    <xsd:enumeration value="Residual value"/>
                    <xsd:enumeration value="Retail Credit Risk"/>
                    <xsd:enumeration value="Securitisation risk"/>
                    <xsd:enumeration value="Traded Market Risk"/>
                    <xsd:enumeration value="Wholesale Credit Risk"/>
                  </xsd:restriction>
                </xsd:simpleType>
              </xsd:element>
            </xsd:sequence>
          </xsd:extension>
        </xsd:complexContent>
      </xsd:complexType>
    </xsd:element>
    <xsd:element name="Aggregated_x0020_Risk_x0020_Metric" ma:index="12" nillable="true" ma:displayName="Aggregated Risk Metric" ma:default="N/A" ma:description="In-scope aggregated risk metric(s) that the deliverable is related to, if applicable" ma:format="Dropdown" ma:internalName="Aggregated_x0020_Risk_x0020_Metric">
      <xsd:simpleType>
        <xsd:restriction base="dms:Choice">
          <xsd:enumeration value="N/A"/>
          <xsd:enumeration value="Accounting Earnings at Risk"/>
          <xsd:enumeration value="CET1 ratio"/>
          <xsd:enumeration value="Economic Capital"/>
          <xsd:enumeration value="Economic Earnings at Risk"/>
          <xsd:enumeration value="Leverage Ratio"/>
          <xsd:enumeration value="Liquidity Coverage Ratio"/>
          <xsd:enumeration value="Loan Loss Rate"/>
          <xsd:enumeration value="Regulatory Capital"/>
        </xsd:restriction>
      </xsd:simpleType>
    </xsd:element>
    <xsd:element name="Country" ma:index="13" nillable="true" ma:displayName="Country" ma:default="South Africa" ma:description="Applicable country/ies" ma:internalName="Country" ma:requiredMultiChoice="true">
      <xsd:complexType>
        <xsd:complexContent>
          <xsd:extension base="dms:MultiChoice">
            <xsd:sequence>
              <xsd:element name="Value" maxOccurs="unbounded" minOccurs="0" nillable="true">
                <xsd:simpleType>
                  <xsd:restriction base="dms:Choice">
                    <xsd:enumeration value="Botswana"/>
                    <xsd:enumeration value="Ghana"/>
                    <xsd:enumeration value="Kenya"/>
                    <xsd:enumeration value="Mauritius"/>
                    <xsd:enumeration value="Mozambique"/>
                    <xsd:enumeration value="Seychelles"/>
                    <xsd:enumeration value="South Africa"/>
                    <xsd:enumeration value="Tanzania"/>
                    <xsd:enumeration value="Uganda"/>
                    <xsd:enumeration value="Zambia"/>
                  </xsd:restriction>
                </xsd:simpleType>
              </xsd:element>
            </xsd:sequence>
          </xsd:extension>
        </xsd:complexContent>
      </xsd:complexType>
    </xsd:element>
    <xsd:element name="Theme" ma:index="14" nillable="true" ma:displayName="Theme" ma:description="Theme from the self-assessment" ma:list="{dbefb327-4d0a-4ca0-9a48-2650752a8994}" ma:internalName="Theme" ma:showField="Title">
      <xsd:simpleType>
        <xsd:restriction base="dms:Lookup"/>
      </xsd:simpleType>
    </xsd:element>
    <xsd:element name="Capability" ma:index="15" nillable="true" ma:displayName="Capability" ma:description="Capability as per the self-assessment capabilities.  Available values dependon the theme selected." ma:list="{040578c1-da70-4242-a2b9-2e548c921302}" ma:internalName="Capabilit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e xmlns="c563fcb8-72ef-4350-87fb-3a68ed1b8900">4</Theme>
    <Country xmlns="c563fcb8-72ef-4350-87fb-3a68ed1b8900">
      <Value>South Africa</Value>
    </Country>
    <Programme_x0020_artifact xmlns="c563fcb8-72ef-4350-87fb-3a68ed1b8900">Guide</Programme_x0020_artifact>
    <Status xmlns="c563fcb8-72ef-4350-87fb-3a68ed1b8900">Published (all sign-offs completed and ready for implementation)</Status>
    <Pilot xmlns="c563fcb8-72ef-4350-87fb-3a68ed1b8900">N/A</Pilot>
    <Risk_x0020_sub_x0020_type xmlns="c563fcb8-72ef-4350-87fb-3a68ed1b8900">
      <Value>N/A</Value>
    </Risk_x0020_sub_x0020_type>
    <Stakeholder_x0020_group xmlns="c563fcb8-72ef-4350-87fb-3a68ed1b8900">
      <Value>Delivery workstreams</Value>
      <Value>Embedment workstreams</Value>
    </Stakeholder_x0020_group>
    <Year xmlns="c563fcb8-72ef-4350-87fb-3a68ed1b8900">2018</Year>
    <Business_x0020_Unit xmlns="c563fcb8-72ef-4350-87fb-3a68ed1b8900">
      <Value>Business Bank</Value>
      <Value>CIB</Value>
      <Value>Enterprise / Group</Value>
      <Value>Rest of Africa</Value>
      <Value>Retail</Value>
      <Value>Risk Transformation Office (RTO)</Value>
      <Value>Treasury</Value>
      <Value>WIMI</Value>
      <Value>Wealth</Value>
    </Business_x0020_Unit>
    <Month xmlns="c563fcb8-72ef-4350-87fb-3a68ed1b8900">July</Month>
    <SME_x0020_workstream xmlns="c563fcb8-72ef-4350-87fb-3a68ed1b8900">
      <Value>Data architecture and IT Infrastructure</Value>
      <Value>Governance</Value>
      <Value>Reporting</Value>
      <Value>Risk Data Aggregration</Value>
    </SME_x0020_workstream>
    <Principal_x0020_Risk_x0020_Type xmlns="c563fcb8-72ef-4350-87fb-3a68ed1b8900">
      <Value>Credit Risk</Value>
      <Value>Enterprise Risk</Value>
      <Value>Market Risk and Treasury</Value>
      <Value>Non financial risk</Value>
    </Principal_x0020_Risk_x0020_Type>
    <Capability xmlns="c563fcb8-72ef-4350-87fb-3a68ed1b8900">17</Capability>
    <Aggregated_x0020_Risk_x0020_Metric xmlns="c563fcb8-72ef-4350-87fb-3a68ed1b8900">N/A</Aggregated_x0020_Risk_x0020_Metric>
  </documentManagement>
</p:properties>
</file>

<file path=customXml/itemProps1.xml><?xml version="1.0" encoding="utf-8"?>
<ds:datastoreItem xmlns:ds="http://schemas.openxmlformats.org/officeDocument/2006/customXml" ds:itemID="{FA4ADFBE-C082-41E3-AB82-B6FB42890189}">
  <ds:schemaRefs>
    <ds:schemaRef ds:uri="http://schemas.microsoft.com/sharepoint/v3/contenttype/forms"/>
  </ds:schemaRefs>
</ds:datastoreItem>
</file>

<file path=customXml/itemProps2.xml><?xml version="1.0" encoding="utf-8"?>
<ds:datastoreItem xmlns:ds="http://schemas.openxmlformats.org/officeDocument/2006/customXml" ds:itemID="{C466643F-568F-45F5-B8F9-7E8D2EE24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3fcb8-72ef-4350-87fb-3a68ed1b8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9BFE43-D814-479E-8460-CDF6D3572BE6}">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c563fcb8-72ef-4350-87fb-3a68ed1b8900"/>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12760</TotalTime>
  <Words>2098</Words>
  <Application>Microsoft Office PowerPoint</Application>
  <PresentationFormat>Widescreen</PresentationFormat>
  <Paragraphs>289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Cambria</vt:lpstr>
      <vt:lpstr>Courier New</vt:lpstr>
      <vt:lpstr>Expert Sans Regular</vt:lpstr>
      <vt:lpstr>Times New Roman</vt:lpstr>
      <vt:lpstr>TITLE SLIDES</vt:lpstr>
      <vt:lpstr>CONTENT SLIDES</vt:lpstr>
      <vt:lpstr>BCBS 239 Implementation</vt:lpstr>
      <vt:lpstr>Agenda</vt:lpstr>
      <vt:lpstr>Objectives</vt:lpstr>
      <vt:lpstr>Risk data aggregation and risk reporting under stress in the context of BCBS 239</vt:lpstr>
      <vt:lpstr>Definition of out of cycle reporting</vt:lpstr>
      <vt:lpstr>Out of cycle and crisis reporting process </vt:lpstr>
      <vt:lpstr>Key requirements for the process</vt:lpstr>
      <vt:lpstr>Typical ad hoc scenarios and stress events</vt:lpstr>
      <vt:lpstr>Typical ad hoc scenarios and stress events</vt:lpstr>
      <vt:lpstr>Defining requirement: Credit Risk example</vt:lpstr>
      <vt:lpstr>How to document out of cycle reporting requirements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Dummies Guide to Out of Cycle Reporting</dc:title>
  <dc:creator>Debra Wheelwright</dc:creator>
  <cp:lastModifiedBy>Davies, Caryn : Barclays Africa Group Limited</cp:lastModifiedBy>
  <cp:revision>335</cp:revision>
  <cp:lastPrinted>2018-07-31T07:29:37Z</cp:lastPrinted>
  <dcterms:created xsi:type="dcterms:W3CDTF">2018-03-04T22:15:48Z</dcterms:created>
  <dcterms:modified xsi:type="dcterms:W3CDTF">2018-08-01T08:30:52Z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0x010100993CD51140728145ABA68FC3C7460A2B</vt:lpwstr>
  </property>
  <property fmtid="{D5CDD505-2E9C-101B-9397-08002B2CF9AE}" pid="3" name="_AdHocReviewCycleID">
    <vt:i4>107017940</vt:i4>
  </property>
  <property fmtid="{D5CDD505-2E9C-101B-9397-08002B2CF9AE}" pid="4" name="_NewReviewCycle">
    <vt:lpwstr/>
  </property>
  <property fmtid="{D5CDD505-2E9C-101B-9397-08002B2CF9AE}" pid="5" name="_EmailSubject">
    <vt:lpwstr>Our response to PWC feedback on out of cycle reporting</vt:lpwstr>
  </property>
  <property fmtid="{D5CDD505-2E9C-101B-9397-08002B2CF9AE}" pid="6" name="_AuthorEmail">
    <vt:lpwstr>Caryn.Davies@absa.co.za</vt:lpwstr>
  </property>
  <property fmtid="{D5CDD505-2E9C-101B-9397-08002B2CF9AE}" pid="7" name="_AuthorEmailDisplayName">
    <vt:lpwstr>Davies, Caryn: Absa</vt:lpwstr>
  </property>
</Properties>
</file>