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 id="2147483751" r:id="rId5"/>
  </p:sldMasterIdLst>
  <p:notesMasterIdLst>
    <p:notesMasterId r:id="rId174"/>
  </p:notesMasterIdLst>
  <p:sldIdLst>
    <p:sldId id="256" r:id="rId6"/>
    <p:sldId id="781" r:id="rId7"/>
    <p:sldId id="628" r:id="rId8"/>
    <p:sldId id="651" r:id="rId9"/>
    <p:sldId id="579" r:id="rId10"/>
    <p:sldId id="601" r:id="rId11"/>
    <p:sldId id="610" r:id="rId12"/>
    <p:sldId id="582" r:id="rId13"/>
    <p:sldId id="577" r:id="rId14"/>
    <p:sldId id="586" r:id="rId15"/>
    <p:sldId id="595" r:id="rId16"/>
    <p:sldId id="605" r:id="rId17"/>
    <p:sldId id="606" r:id="rId18"/>
    <p:sldId id="611" r:id="rId19"/>
    <p:sldId id="587" r:id="rId20"/>
    <p:sldId id="588" r:id="rId21"/>
    <p:sldId id="591" r:id="rId22"/>
    <p:sldId id="592" r:id="rId23"/>
    <p:sldId id="589" r:id="rId24"/>
    <p:sldId id="590" r:id="rId25"/>
    <p:sldId id="599" r:id="rId26"/>
    <p:sldId id="600" r:id="rId27"/>
    <p:sldId id="607" r:id="rId28"/>
    <p:sldId id="608" r:id="rId29"/>
    <p:sldId id="609" r:id="rId30"/>
    <p:sldId id="612" r:id="rId31"/>
    <p:sldId id="593" r:id="rId32"/>
    <p:sldId id="797" r:id="rId33"/>
    <p:sldId id="616" r:id="rId34"/>
    <p:sldId id="613" r:id="rId35"/>
    <p:sldId id="614" r:id="rId36"/>
    <p:sldId id="617" r:id="rId37"/>
    <p:sldId id="618" r:id="rId38"/>
    <p:sldId id="620" r:id="rId39"/>
    <p:sldId id="621" r:id="rId40"/>
    <p:sldId id="622" r:id="rId41"/>
    <p:sldId id="623" r:id="rId42"/>
    <p:sldId id="624" r:id="rId43"/>
    <p:sldId id="625" r:id="rId44"/>
    <p:sldId id="626" r:id="rId45"/>
    <p:sldId id="627" r:id="rId46"/>
    <p:sldId id="629" r:id="rId47"/>
    <p:sldId id="646" r:id="rId48"/>
    <p:sldId id="633" r:id="rId49"/>
    <p:sldId id="634" r:id="rId50"/>
    <p:sldId id="635" r:id="rId51"/>
    <p:sldId id="636" r:id="rId52"/>
    <p:sldId id="637" r:id="rId53"/>
    <p:sldId id="639" r:id="rId54"/>
    <p:sldId id="638" r:id="rId55"/>
    <p:sldId id="640" r:id="rId56"/>
    <p:sldId id="641" r:id="rId57"/>
    <p:sldId id="643" r:id="rId58"/>
    <p:sldId id="642" r:id="rId59"/>
    <p:sldId id="655" r:id="rId60"/>
    <p:sldId id="657" r:id="rId61"/>
    <p:sldId id="658" r:id="rId62"/>
    <p:sldId id="659" r:id="rId63"/>
    <p:sldId id="661" r:id="rId64"/>
    <p:sldId id="662" r:id="rId65"/>
    <p:sldId id="652" r:id="rId66"/>
    <p:sldId id="665" r:id="rId67"/>
    <p:sldId id="667" r:id="rId68"/>
    <p:sldId id="668" r:id="rId69"/>
    <p:sldId id="669" r:id="rId70"/>
    <p:sldId id="670" r:id="rId71"/>
    <p:sldId id="666" r:id="rId72"/>
    <p:sldId id="671" r:id="rId73"/>
    <p:sldId id="672" r:id="rId74"/>
    <p:sldId id="647" r:id="rId75"/>
    <p:sldId id="673" r:id="rId76"/>
    <p:sldId id="674" r:id="rId77"/>
    <p:sldId id="680" r:id="rId78"/>
    <p:sldId id="675" r:id="rId79"/>
    <p:sldId id="681" r:id="rId80"/>
    <p:sldId id="677" r:id="rId81"/>
    <p:sldId id="682" r:id="rId82"/>
    <p:sldId id="678" r:id="rId83"/>
    <p:sldId id="685" r:id="rId84"/>
    <p:sldId id="686" r:id="rId85"/>
    <p:sldId id="687" r:id="rId86"/>
    <p:sldId id="688" r:id="rId87"/>
    <p:sldId id="689" r:id="rId88"/>
    <p:sldId id="690" r:id="rId89"/>
    <p:sldId id="691" r:id="rId90"/>
    <p:sldId id="584" r:id="rId91"/>
    <p:sldId id="693" r:id="rId92"/>
    <p:sldId id="694" r:id="rId93"/>
    <p:sldId id="692" r:id="rId94"/>
    <p:sldId id="785" r:id="rId95"/>
    <p:sldId id="663" r:id="rId96"/>
    <p:sldId id="696" r:id="rId97"/>
    <p:sldId id="697" r:id="rId98"/>
    <p:sldId id="698" r:id="rId99"/>
    <p:sldId id="699" r:id="rId100"/>
    <p:sldId id="701" r:id="rId101"/>
    <p:sldId id="702" r:id="rId102"/>
    <p:sldId id="703" r:id="rId103"/>
    <p:sldId id="705" r:id="rId104"/>
    <p:sldId id="706" r:id="rId105"/>
    <p:sldId id="707" r:id="rId106"/>
    <p:sldId id="708" r:id="rId107"/>
    <p:sldId id="711" r:id="rId108"/>
    <p:sldId id="712" r:id="rId109"/>
    <p:sldId id="713" r:id="rId110"/>
    <p:sldId id="714" r:id="rId111"/>
    <p:sldId id="715" r:id="rId112"/>
    <p:sldId id="716" r:id="rId113"/>
    <p:sldId id="717" r:id="rId114"/>
    <p:sldId id="718" r:id="rId115"/>
    <p:sldId id="721" r:id="rId116"/>
    <p:sldId id="722" r:id="rId117"/>
    <p:sldId id="723" r:id="rId118"/>
    <p:sldId id="724" r:id="rId119"/>
    <p:sldId id="725" r:id="rId120"/>
    <p:sldId id="726" r:id="rId121"/>
    <p:sldId id="739" r:id="rId122"/>
    <p:sldId id="740" r:id="rId123"/>
    <p:sldId id="751" r:id="rId124"/>
    <p:sldId id="741" r:id="rId125"/>
    <p:sldId id="742" r:id="rId126"/>
    <p:sldId id="743" r:id="rId127"/>
    <p:sldId id="744" r:id="rId128"/>
    <p:sldId id="745" r:id="rId129"/>
    <p:sldId id="746" r:id="rId130"/>
    <p:sldId id="728" r:id="rId131"/>
    <p:sldId id="729" r:id="rId132"/>
    <p:sldId id="731" r:id="rId133"/>
    <p:sldId id="732" r:id="rId134"/>
    <p:sldId id="733" r:id="rId135"/>
    <p:sldId id="734" r:id="rId136"/>
    <p:sldId id="735" r:id="rId137"/>
    <p:sldId id="736" r:id="rId138"/>
    <p:sldId id="737" r:id="rId139"/>
    <p:sldId id="738" r:id="rId140"/>
    <p:sldId id="753" r:id="rId141"/>
    <p:sldId id="754" r:id="rId142"/>
    <p:sldId id="755" r:id="rId143"/>
    <p:sldId id="756" r:id="rId144"/>
    <p:sldId id="761" r:id="rId145"/>
    <p:sldId id="758" r:id="rId146"/>
    <p:sldId id="762" r:id="rId147"/>
    <p:sldId id="765" r:id="rId148"/>
    <p:sldId id="766" r:id="rId149"/>
    <p:sldId id="769" r:id="rId150"/>
    <p:sldId id="770" r:id="rId151"/>
    <p:sldId id="771" r:id="rId152"/>
    <p:sldId id="772" r:id="rId153"/>
    <p:sldId id="773" r:id="rId154"/>
    <p:sldId id="774" r:id="rId155"/>
    <p:sldId id="775" r:id="rId156"/>
    <p:sldId id="776" r:id="rId157"/>
    <p:sldId id="777" r:id="rId158"/>
    <p:sldId id="778" r:id="rId159"/>
    <p:sldId id="779" r:id="rId160"/>
    <p:sldId id="780" r:id="rId161"/>
    <p:sldId id="786" r:id="rId162"/>
    <p:sldId id="787" r:id="rId163"/>
    <p:sldId id="788" r:id="rId164"/>
    <p:sldId id="790" r:id="rId165"/>
    <p:sldId id="789" r:id="rId166"/>
    <p:sldId id="791" r:id="rId167"/>
    <p:sldId id="792" r:id="rId168"/>
    <p:sldId id="794" r:id="rId169"/>
    <p:sldId id="795" r:id="rId170"/>
    <p:sldId id="796" r:id="rId171"/>
    <p:sldId id="793" r:id="rId172"/>
    <p:sldId id="630" r:id="rId173"/>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lton, Corika : Barclays South Africa" initials="DC:BSA" lastIdx="2" clrIdx="0"/>
  <p:cmAuthor id="1" name="Leandie Roos (ZA)" initials="LR(" lastIdx="1" clrIdx="1">
    <p:extLst>
      <p:ext uri="{19B8F6BF-5375-455C-9EA6-DF929625EA0E}">
        <p15:presenceInfo xmlns:p15="http://schemas.microsoft.com/office/powerpoint/2012/main" userId="S-1-5-21-114451664-1017779763-1228766249-1872812" providerId="AD"/>
      </p:ext>
    </p:extLst>
  </p:cmAuthor>
  <p:cmAuthor id="2" name="Leandie Roos (ZA)" initials="LR( [2]" lastIdx="1" clrIdx="2">
    <p:extLst>
      <p:ext uri="{19B8F6BF-5375-455C-9EA6-DF929625EA0E}">
        <p15:presenceInfo xmlns:p15="http://schemas.microsoft.com/office/powerpoint/2012/main" userId="S::Leandie.Roos@absa.africa::709bfa5c-19e0-4fad-9580-a4c21054a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61"/>
    <a:srgbClr val="736464"/>
    <a:srgbClr val="5A4B4B"/>
    <a:srgbClr val="72A309"/>
    <a:srgbClr val="0E9E9E"/>
    <a:srgbClr val="015083"/>
    <a:srgbClr val="006241"/>
    <a:srgbClr val="4A2767"/>
    <a:srgbClr val="00154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98E50-CDB1-4062-93B2-179B39B8E3FF}" v="1" dt="2023-05-04T10:24:50.347"/>
    <p1510:client id="{5ED01B76-4FD8-4A95-8191-64BFEAF2E594}" v="2" dt="2023-05-05T12:07:51.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5441" autoAdjust="0"/>
  </p:normalViewPr>
  <p:slideViewPr>
    <p:cSldViewPr snapToGrid="0">
      <p:cViewPr varScale="1">
        <p:scale>
          <a:sx n="109" d="100"/>
          <a:sy n="109" d="100"/>
        </p:scale>
        <p:origin x="630"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1" d="100"/>
          <a:sy n="81" d="100"/>
        </p:scale>
        <p:origin x="2964"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microsoft.com/office/2015/10/relationships/revisionInfo" Target="revisionInfo.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viewProps" Target="viewProps.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1.xml"/><Relationship Id="rId9" Type="http://schemas.openxmlformats.org/officeDocument/2006/relationships/slide" Target="slides/slide4.xml"/><Relationship Id="rId180" Type="http://schemas.microsoft.com/office/2016/11/relationships/changesInfo" Target="changesInfos/changesInfo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commentAuthors" Target="commen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uschka Pillay (ZA)" userId="S::meruschka.pillay@absa.africa::d55b9a95-2f95-4fae-b1ae-003c8e60fbbe" providerId="AD" clId="Web-{37F98E50-CDB1-4062-93B2-179B39B8E3FF}"/>
    <pc:docChg chg="addSld">
      <pc:chgData name="Meruschka Pillay (ZA)" userId="S::meruschka.pillay@absa.africa::d55b9a95-2f95-4fae-b1ae-003c8e60fbbe" providerId="AD" clId="Web-{37F98E50-CDB1-4062-93B2-179B39B8E3FF}" dt="2023-05-04T10:24:50.347" v="0"/>
      <pc:docMkLst>
        <pc:docMk/>
      </pc:docMkLst>
      <pc:sldChg chg="new">
        <pc:chgData name="Meruschka Pillay (ZA)" userId="S::meruschka.pillay@absa.africa::d55b9a95-2f95-4fae-b1ae-003c8e60fbbe" providerId="AD" clId="Web-{37F98E50-CDB1-4062-93B2-179B39B8E3FF}" dt="2023-05-04T10:24:50.347" v="0"/>
        <pc:sldMkLst>
          <pc:docMk/>
          <pc:sldMk cId="309444614" sldId="797"/>
        </pc:sldMkLst>
      </pc:sldChg>
    </pc:docChg>
  </pc:docChgLst>
  <pc:docChgLst>
    <pc:chgData name="Meruschka Pillay (ZA)" userId="S::meruschka.pillay@absa.africa::d55b9a95-2f95-4fae-b1ae-003c8e60fbbe" providerId="AD" clId="Web-{5ED01B76-4FD8-4A95-8191-64BFEAF2E594}"/>
    <pc:docChg chg="addSld delSld">
      <pc:chgData name="Meruschka Pillay (ZA)" userId="S::meruschka.pillay@absa.africa::d55b9a95-2f95-4fae-b1ae-003c8e60fbbe" providerId="AD" clId="Web-{5ED01B76-4FD8-4A95-8191-64BFEAF2E594}" dt="2023-05-05T12:07:51.386" v="1"/>
      <pc:docMkLst>
        <pc:docMk/>
      </pc:docMkLst>
      <pc:sldChg chg="new del">
        <pc:chgData name="Meruschka Pillay (ZA)" userId="S::meruschka.pillay@absa.africa::d55b9a95-2f95-4fae-b1ae-003c8e60fbbe" providerId="AD" clId="Web-{5ED01B76-4FD8-4A95-8191-64BFEAF2E594}" dt="2023-05-05T12:07:51.386" v="1"/>
        <pc:sldMkLst>
          <pc:docMk/>
          <pc:sldMk cId="2211385560" sldId="7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C5482-E224-442F-8614-6BC7445E8D4F}"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n-US"/>
        </a:p>
      </dgm:t>
    </dgm:pt>
    <dgm:pt modelId="{F4828CF1-E479-4E34-96E9-94FEF31DE188}">
      <dgm:prSet phldrT="[Text]"/>
      <dgm:spPr/>
      <dgm:t>
        <a:bodyPr/>
        <a:lstStyle/>
        <a:p>
          <a:r>
            <a:rPr lang="en-US" dirty="0">
              <a:latin typeface="Arial" panose="020B0604020202020204" pitchFamily="34" charset="0"/>
              <a:cs typeface="Arial" panose="020B0604020202020204" pitchFamily="34" charset="0"/>
            </a:rPr>
            <a:t>Description</a:t>
          </a:r>
        </a:p>
      </dgm:t>
    </dgm:pt>
    <dgm:pt modelId="{8CA11F17-E3E9-481E-89A8-28A3CF02A153}" type="par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13825F84-0902-4492-AD03-36DED6F96353}" type="sib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FC19BD01-FCC1-4C4B-8151-F75CD69E6430}">
      <dgm:prSet phldrT="[Text]"/>
      <dgm:spPr/>
      <dgm:t>
        <a:bodyPr/>
        <a:lstStyle/>
        <a:p>
          <a:r>
            <a:rPr lang="en-US" dirty="0">
              <a:latin typeface="Arial" panose="020B0604020202020204" pitchFamily="34" charset="0"/>
              <a:cs typeface="Arial" panose="020B0604020202020204" pitchFamily="34" charset="0"/>
            </a:rPr>
            <a:t>A detailed definition of the taxonomy</a:t>
          </a:r>
        </a:p>
      </dgm:t>
    </dgm:pt>
    <dgm:pt modelId="{6B47F702-B2C0-444D-B076-F65C87F3F041}" type="par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7772704-8EDB-4669-A611-A16FF2452582}" type="sib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168B847-4A06-4AC8-A8E7-16B2A88C3090}">
      <dgm:prSet phldrT="[Text]"/>
      <dgm:spPr/>
      <dgm:t>
        <a:bodyPr/>
        <a:lstStyle/>
        <a:p>
          <a:r>
            <a:rPr lang="en-US" dirty="0">
              <a:latin typeface="Arial" panose="020B0604020202020204" pitchFamily="34" charset="0"/>
              <a:cs typeface="Arial" panose="020B0604020202020204" pitchFamily="34" charset="0"/>
            </a:rPr>
            <a:t>Owner</a:t>
          </a:r>
        </a:p>
      </dgm:t>
    </dgm:pt>
    <dgm:pt modelId="{B1E27231-0385-4122-B2AE-F9503E1EE723}" type="par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F5D83D11-BC64-4390-A8E6-EB18ADF346CB}" type="sib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0A70CC2D-8B9B-43E5-BC52-4D0830F0B5F1}">
      <dgm:prSet phldrT="[Text]"/>
      <dgm:spPr/>
      <dgm:t>
        <a:bodyPr/>
        <a:lstStyle/>
        <a:p>
          <a:r>
            <a:rPr lang="en-US" b="0" i="0" u="none" dirty="0">
              <a:latin typeface="Arial" panose="020B0604020202020204" pitchFamily="34" charset="0"/>
              <a:cs typeface="Arial" panose="020B0604020202020204" pitchFamily="34" charset="0"/>
            </a:rPr>
            <a:t>The person who owns the taxonomy and is accountable for the definition and maintenance of the taxonomy</a:t>
          </a:r>
          <a:endParaRPr lang="en-US" dirty="0">
            <a:latin typeface="Arial" panose="020B0604020202020204" pitchFamily="34" charset="0"/>
            <a:cs typeface="Arial" panose="020B0604020202020204" pitchFamily="34" charset="0"/>
          </a:endParaRPr>
        </a:p>
      </dgm:t>
    </dgm:pt>
    <dgm:pt modelId="{51CF6634-B695-47CB-B876-8462F866B9BF}" type="par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9C686969-0B76-4D9D-A45D-CF600BD8E990}" type="sib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A4FFA6B1-797E-43CA-B8BD-EEAD23F9CC9E}">
      <dgm:prSet phldrT="[Text]"/>
      <dgm:spPr/>
      <dgm:t>
        <a:bodyPr/>
        <a:lstStyle/>
        <a:p>
          <a:r>
            <a:rPr lang="en-US" dirty="0">
              <a:latin typeface="Arial" panose="020B0604020202020204" pitchFamily="34" charset="0"/>
              <a:cs typeface="Arial" panose="020B0604020202020204" pitchFamily="34" charset="0"/>
            </a:rPr>
            <a:t>Steward</a:t>
          </a:r>
        </a:p>
      </dgm:t>
    </dgm:pt>
    <dgm:pt modelId="{12009898-824E-4BEF-B708-D4D25167F72F}" type="par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1949ADC0-0E90-47DA-9E42-C41FD356146F}" type="sib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F489385A-6BFE-4A20-928A-399917CE7418}">
      <dgm:prSet phldrT="[Text]"/>
      <dgm:spPr/>
      <dgm:t>
        <a:bodyPr/>
        <a:lstStyle/>
        <a:p>
          <a:r>
            <a:rPr lang="en-US" b="0" i="0" u="none" dirty="0">
              <a:latin typeface="Arial" panose="020B0604020202020204" pitchFamily="34" charset="0"/>
              <a:cs typeface="Arial" panose="020B0604020202020204" pitchFamily="34" charset="0"/>
            </a:rPr>
            <a:t>The steward of the taxonomy. The person responsible for the definition and maintenance of the taxonomy.</a:t>
          </a:r>
          <a:endParaRPr lang="en-US" dirty="0">
            <a:latin typeface="Arial" panose="020B0604020202020204" pitchFamily="34" charset="0"/>
            <a:cs typeface="Arial" panose="020B0604020202020204" pitchFamily="34" charset="0"/>
          </a:endParaRPr>
        </a:p>
      </dgm:t>
    </dgm:pt>
    <dgm:pt modelId="{38A78BCF-C56F-43EA-8DCB-ABA13D2152C8}" type="par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E2C8A9AA-E572-4C1D-8C80-4B7EFC938C60}" type="sib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EC040F02-06F3-4C27-AD20-123E5A3F1E11}" type="pres">
      <dgm:prSet presAssocID="{FEBC5482-E224-442F-8614-6BC7445E8D4F}" presName="linear" presStyleCnt="0">
        <dgm:presLayoutVars>
          <dgm:dir/>
          <dgm:animLvl val="lvl"/>
          <dgm:resizeHandles val="exact"/>
        </dgm:presLayoutVars>
      </dgm:prSet>
      <dgm:spPr/>
    </dgm:pt>
    <dgm:pt modelId="{3777102C-ABE4-4B06-B0FA-AD0813360AA2}" type="pres">
      <dgm:prSet presAssocID="{F4828CF1-E479-4E34-96E9-94FEF31DE188}" presName="parentLin" presStyleCnt="0"/>
      <dgm:spPr/>
    </dgm:pt>
    <dgm:pt modelId="{CB14FF0F-C265-4D31-B313-25BF340AC468}" type="pres">
      <dgm:prSet presAssocID="{F4828CF1-E479-4E34-96E9-94FEF31DE188}" presName="parentLeftMargin" presStyleLbl="node1" presStyleIdx="0" presStyleCnt="3"/>
      <dgm:spPr/>
    </dgm:pt>
    <dgm:pt modelId="{64F19BF1-54F0-45B7-B06F-6102A22BDFB5}" type="pres">
      <dgm:prSet presAssocID="{F4828CF1-E479-4E34-96E9-94FEF31DE188}" presName="parentText" presStyleLbl="node1" presStyleIdx="0" presStyleCnt="3">
        <dgm:presLayoutVars>
          <dgm:chMax val="0"/>
          <dgm:bulletEnabled val="1"/>
        </dgm:presLayoutVars>
      </dgm:prSet>
      <dgm:spPr/>
    </dgm:pt>
    <dgm:pt modelId="{8B999E0D-D772-4123-91E6-033F8D198927}" type="pres">
      <dgm:prSet presAssocID="{F4828CF1-E479-4E34-96E9-94FEF31DE188}" presName="negativeSpace" presStyleCnt="0"/>
      <dgm:spPr/>
    </dgm:pt>
    <dgm:pt modelId="{2002E489-2B41-4C46-9B51-11ECD8DCCBB9}" type="pres">
      <dgm:prSet presAssocID="{F4828CF1-E479-4E34-96E9-94FEF31DE188}" presName="childText" presStyleLbl="conFgAcc1" presStyleIdx="0" presStyleCnt="3">
        <dgm:presLayoutVars>
          <dgm:bulletEnabled val="1"/>
        </dgm:presLayoutVars>
      </dgm:prSet>
      <dgm:spPr/>
    </dgm:pt>
    <dgm:pt modelId="{98C673DE-192A-4DFE-9D79-6F94E6C0E420}" type="pres">
      <dgm:prSet presAssocID="{13825F84-0902-4492-AD03-36DED6F96353}" presName="spaceBetweenRectangles" presStyleCnt="0"/>
      <dgm:spPr/>
    </dgm:pt>
    <dgm:pt modelId="{B2D57A34-3950-40F9-BB92-293BB87DD8CA}" type="pres">
      <dgm:prSet presAssocID="{6168B847-4A06-4AC8-A8E7-16B2A88C3090}" presName="parentLin" presStyleCnt="0"/>
      <dgm:spPr/>
    </dgm:pt>
    <dgm:pt modelId="{71DA766A-933E-473A-BBC5-6E99C115C93F}" type="pres">
      <dgm:prSet presAssocID="{6168B847-4A06-4AC8-A8E7-16B2A88C3090}" presName="parentLeftMargin" presStyleLbl="node1" presStyleIdx="0" presStyleCnt="3"/>
      <dgm:spPr/>
    </dgm:pt>
    <dgm:pt modelId="{1D1BE950-5662-49D8-87AD-29610A22A2DD}" type="pres">
      <dgm:prSet presAssocID="{6168B847-4A06-4AC8-A8E7-16B2A88C3090}" presName="parentText" presStyleLbl="node1" presStyleIdx="1" presStyleCnt="3">
        <dgm:presLayoutVars>
          <dgm:chMax val="0"/>
          <dgm:bulletEnabled val="1"/>
        </dgm:presLayoutVars>
      </dgm:prSet>
      <dgm:spPr/>
    </dgm:pt>
    <dgm:pt modelId="{386B13D8-6783-4271-9F98-5EA24A3D25D5}" type="pres">
      <dgm:prSet presAssocID="{6168B847-4A06-4AC8-A8E7-16B2A88C3090}" presName="negativeSpace" presStyleCnt="0"/>
      <dgm:spPr/>
    </dgm:pt>
    <dgm:pt modelId="{995455F9-02F6-49DE-88E3-8E8CB70EAEFE}" type="pres">
      <dgm:prSet presAssocID="{6168B847-4A06-4AC8-A8E7-16B2A88C3090}" presName="childText" presStyleLbl="conFgAcc1" presStyleIdx="1" presStyleCnt="3">
        <dgm:presLayoutVars>
          <dgm:bulletEnabled val="1"/>
        </dgm:presLayoutVars>
      </dgm:prSet>
      <dgm:spPr/>
    </dgm:pt>
    <dgm:pt modelId="{3EBE8956-5F36-4023-8EA0-92CEB4A415D9}" type="pres">
      <dgm:prSet presAssocID="{F5D83D11-BC64-4390-A8E6-EB18ADF346CB}" presName="spaceBetweenRectangles" presStyleCnt="0"/>
      <dgm:spPr/>
    </dgm:pt>
    <dgm:pt modelId="{8E5E31DB-A0D9-4D56-8E82-20F0CDBA1888}" type="pres">
      <dgm:prSet presAssocID="{A4FFA6B1-797E-43CA-B8BD-EEAD23F9CC9E}" presName="parentLin" presStyleCnt="0"/>
      <dgm:spPr/>
    </dgm:pt>
    <dgm:pt modelId="{AEB4D4C5-71BD-45C8-9F6D-7732D2C42B4B}" type="pres">
      <dgm:prSet presAssocID="{A4FFA6B1-797E-43CA-B8BD-EEAD23F9CC9E}" presName="parentLeftMargin" presStyleLbl="node1" presStyleIdx="1" presStyleCnt="3"/>
      <dgm:spPr/>
    </dgm:pt>
    <dgm:pt modelId="{B474524E-ED0A-43D9-B09F-A64BC5B73E90}" type="pres">
      <dgm:prSet presAssocID="{A4FFA6B1-797E-43CA-B8BD-EEAD23F9CC9E}" presName="parentText" presStyleLbl="node1" presStyleIdx="2" presStyleCnt="3">
        <dgm:presLayoutVars>
          <dgm:chMax val="0"/>
          <dgm:bulletEnabled val="1"/>
        </dgm:presLayoutVars>
      </dgm:prSet>
      <dgm:spPr/>
    </dgm:pt>
    <dgm:pt modelId="{9C05C165-9D83-409A-893C-36D152B69E53}" type="pres">
      <dgm:prSet presAssocID="{A4FFA6B1-797E-43CA-B8BD-EEAD23F9CC9E}" presName="negativeSpace" presStyleCnt="0"/>
      <dgm:spPr/>
    </dgm:pt>
    <dgm:pt modelId="{EA98C9A0-0B73-4572-8E40-3A6FC3640658}" type="pres">
      <dgm:prSet presAssocID="{A4FFA6B1-797E-43CA-B8BD-EEAD23F9CC9E}" presName="childText" presStyleLbl="conFgAcc1" presStyleIdx="2" presStyleCnt="3">
        <dgm:presLayoutVars>
          <dgm:bulletEnabled val="1"/>
        </dgm:presLayoutVars>
      </dgm:prSet>
      <dgm:spPr/>
    </dgm:pt>
  </dgm:ptLst>
  <dgm:cxnLst>
    <dgm:cxn modelId="{FA9B0310-00EB-4347-A98D-412EF8B5CE31}" type="presOf" srcId="{6168B847-4A06-4AC8-A8E7-16B2A88C3090}" destId="{71DA766A-933E-473A-BBC5-6E99C115C93F}" srcOrd="0" destOrd="0" presId="urn:microsoft.com/office/officeart/2005/8/layout/list1"/>
    <dgm:cxn modelId="{D3694D21-A061-405C-A400-A59956C37E0C}" type="presOf" srcId="{F4828CF1-E479-4E34-96E9-94FEF31DE188}" destId="{64F19BF1-54F0-45B7-B06F-6102A22BDFB5}" srcOrd="1" destOrd="0" presId="urn:microsoft.com/office/officeart/2005/8/layout/list1"/>
    <dgm:cxn modelId="{83BCE923-518C-4963-906F-0ADC02D54F58}" type="presOf" srcId="{F4828CF1-E479-4E34-96E9-94FEF31DE188}" destId="{CB14FF0F-C265-4D31-B313-25BF340AC468}" srcOrd="0" destOrd="0" presId="urn:microsoft.com/office/officeart/2005/8/layout/list1"/>
    <dgm:cxn modelId="{A2FB802D-5EF0-4DBE-B5B8-183F9E5D15A4}" type="presOf" srcId="{0A70CC2D-8B9B-43E5-BC52-4D0830F0B5F1}" destId="{995455F9-02F6-49DE-88E3-8E8CB70EAEFE}" srcOrd="0" destOrd="0" presId="urn:microsoft.com/office/officeart/2005/8/layout/list1"/>
    <dgm:cxn modelId="{9BC5D144-1F02-4D60-A5DF-09C4DEF82747}" type="presOf" srcId="{FEBC5482-E224-442F-8614-6BC7445E8D4F}" destId="{EC040F02-06F3-4C27-AD20-123E5A3F1E11}" srcOrd="0" destOrd="0" presId="urn:microsoft.com/office/officeart/2005/8/layout/list1"/>
    <dgm:cxn modelId="{DFA30446-FFB4-4798-A3FD-6679558E58CE}" type="presOf" srcId="{FC19BD01-FCC1-4C4B-8151-F75CD69E6430}" destId="{2002E489-2B41-4C46-9B51-11ECD8DCCBB9}" srcOrd="0" destOrd="0" presId="urn:microsoft.com/office/officeart/2005/8/layout/list1"/>
    <dgm:cxn modelId="{26240C67-CC95-4141-B815-3C39AE306529}" srcId="{FEBC5482-E224-442F-8614-6BC7445E8D4F}" destId="{6168B847-4A06-4AC8-A8E7-16B2A88C3090}" srcOrd="1" destOrd="0" parTransId="{B1E27231-0385-4122-B2AE-F9503E1EE723}" sibTransId="{F5D83D11-BC64-4390-A8E6-EB18ADF346CB}"/>
    <dgm:cxn modelId="{1674B347-EC6C-48E3-A8FD-8FA7AD22DDE4}" srcId="{FEBC5482-E224-442F-8614-6BC7445E8D4F}" destId="{F4828CF1-E479-4E34-96E9-94FEF31DE188}" srcOrd="0" destOrd="0" parTransId="{8CA11F17-E3E9-481E-89A8-28A3CF02A153}" sibTransId="{13825F84-0902-4492-AD03-36DED6F96353}"/>
    <dgm:cxn modelId="{A1CFD355-A0D4-4175-AF5C-176C598E44F3}" type="presOf" srcId="{A4FFA6B1-797E-43CA-B8BD-EEAD23F9CC9E}" destId="{B474524E-ED0A-43D9-B09F-A64BC5B73E90}" srcOrd="1" destOrd="0" presId="urn:microsoft.com/office/officeart/2005/8/layout/list1"/>
    <dgm:cxn modelId="{4C60449E-F854-4C99-8197-C74C0FD95F3D}" srcId="{F4828CF1-E479-4E34-96E9-94FEF31DE188}" destId="{FC19BD01-FCC1-4C4B-8151-F75CD69E6430}" srcOrd="0" destOrd="0" parTransId="{6B47F702-B2C0-444D-B076-F65C87F3F041}" sibTransId="{67772704-8EDB-4669-A611-A16FF2452582}"/>
    <dgm:cxn modelId="{050B61C3-4988-417E-816C-9891AE769562}" type="presOf" srcId="{6168B847-4A06-4AC8-A8E7-16B2A88C3090}" destId="{1D1BE950-5662-49D8-87AD-29610A22A2DD}" srcOrd="1" destOrd="0" presId="urn:microsoft.com/office/officeart/2005/8/layout/list1"/>
    <dgm:cxn modelId="{20E698CA-2EA5-4827-BF4B-CD02382DE0B3}" srcId="{A4FFA6B1-797E-43CA-B8BD-EEAD23F9CC9E}" destId="{F489385A-6BFE-4A20-928A-399917CE7418}" srcOrd="0" destOrd="0" parTransId="{38A78BCF-C56F-43EA-8DCB-ABA13D2152C8}" sibTransId="{E2C8A9AA-E572-4C1D-8C80-4B7EFC938C60}"/>
    <dgm:cxn modelId="{941E59CB-869B-43F3-8A9D-769532C311FD}" srcId="{FEBC5482-E224-442F-8614-6BC7445E8D4F}" destId="{A4FFA6B1-797E-43CA-B8BD-EEAD23F9CC9E}" srcOrd="2" destOrd="0" parTransId="{12009898-824E-4BEF-B708-D4D25167F72F}" sibTransId="{1949ADC0-0E90-47DA-9E42-C41FD356146F}"/>
    <dgm:cxn modelId="{BAF78CD0-8EE9-43C0-A4AE-0E5EDD6A21E3}" type="presOf" srcId="{A4FFA6B1-797E-43CA-B8BD-EEAD23F9CC9E}" destId="{AEB4D4C5-71BD-45C8-9F6D-7732D2C42B4B}" srcOrd="0" destOrd="0" presId="urn:microsoft.com/office/officeart/2005/8/layout/list1"/>
    <dgm:cxn modelId="{F51327D4-A114-4E06-9271-DA6D11B7AF25}" type="presOf" srcId="{F489385A-6BFE-4A20-928A-399917CE7418}" destId="{EA98C9A0-0B73-4572-8E40-3A6FC3640658}" srcOrd="0" destOrd="0" presId="urn:microsoft.com/office/officeart/2005/8/layout/list1"/>
    <dgm:cxn modelId="{BB3FA3EF-22BF-46C8-9591-85B6B660E01C}" srcId="{6168B847-4A06-4AC8-A8E7-16B2A88C3090}" destId="{0A70CC2D-8B9B-43E5-BC52-4D0830F0B5F1}" srcOrd="0" destOrd="0" parTransId="{51CF6634-B695-47CB-B876-8462F866B9BF}" sibTransId="{9C686969-0B76-4D9D-A45D-CF600BD8E990}"/>
    <dgm:cxn modelId="{7D3F7D7B-8B7B-45AE-B657-4843DD4EF08D}" type="presParOf" srcId="{EC040F02-06F3-4C27-AD20-123E5A3F1E11}" destId="{3777102C-ABE4-4B06-B0FA-AD0813360AA2}" srcOrd="0" destOrd="0" presId="urn:microsoft.com/office/officeart/2005/8/layout/list1"/>
    <dgm:cxn modelId="{9D9E5C42-8734-4E9D-A43B-CCD1CF78A736}" type="presParOf" srcId="{3777102C-ABE4-4B06-B0FA-AD0813360AA2}" destId="{CB14FF0F-C265-4D31-B313-25BF340AC468}" srcOrd="0" destOrd="0" presId="urn:microsoft.com/office/officeart/2005/8/layout/list1"/>
    <dgm:cxn modelId="{E1121D33-2248-46F5-9E9A-E4E5B603F9F8}" type="presParOf" srcId="{3777102C-ABE4-4B06-B0FA-AD0813360AA2}" destId="{64F19BF1-54F0-45B7-B06F-6102A22BDFB5}" srcOrd="1" destOrd="0" presId="urn:microsoft.com/office/officeart/2005/8/layout/list1"/>
    <dgm:cxn modelId="{A8F086D8-0F51-4487-B068-DF663631D4AD}" type="presParOf" srcId="{EC040F02-06F3-4C27-AD20-123E5A3F1E11}" destId="{8B999E0D-D772-4123-91E6-033F8D198927}" srcOrd="1" destOrd="0" presId="urn:microsoft.com/office/officeart/2005/8/layout/list1"/>
    <dgm:cxn modelId="{ADFAE8A5-CB6E-4708-82A2-798CE143696B}" type="presParOf" srcId="{EC040F02-06F3-4C27-AD20-123E5A3F1E11}" destId="{2002E489-2B41-4C46-9B51-11ECD8DCCBB9}" srcOrd="2" destOrd="0" presId="urn:microsoft.com/office/officeart/2005/8/layout/list1"/>
    <dgm:cxn modelId="{7C3A7548-20F9-4640-B5DE-FE2F74E1C6C5}" type="presParOf" srcId="{EC040F02-06F3-4C27-AD20-123E5A3F1E11}" destId="{98C673DE-192A-4DFE-9D79-6F94E6C0E420}" srcOrd="3" destOrd="0" presId="urn:microsoft.com/office/officeart/2005/8/layout/list1"/>
    <dgm:cxn modelId="{B5FFAFE1-E66D-4C39-A58B-954B2BD9A09E}" type="presParOf" srcId="{EC040F02-06F3-4C27-AD20-123E5A3F1E11}" destId="{B2D57A34-3950-40F9-BB92-293BB87DD8CA}" srcOrd="4" destOrd="0" presId="urn:microsoft.com/office/officeart/2005/8/layout/list1"/>
    <dgm:cxn modelId="{BEDCFE4D-F91E-4A33-A1D7-2C279BD9B63A}" type="presParOf" srcId="{B2D57A34-3950-40F9-BB92-293BB87DD8CA}" destId="{71DA766A-933E-473A-BBC5-6E99C115C93F}" srcOrd="0" destOrd="0" presId="urn:microsoft.com/office/officeart/2005/8/layout/list1"/>
    <dgm:cxn modelId="{1DF14DBF-259C-4518-8C02-A92A1BBA63A6}" type="presParOf" srcId="{B2D57A34-3950-40F9-BB92-293BB87DD8CA}" destId="{1D1BE950-5662-49D8-87AD-29610A22A2DD}" srcOrd="1" destOrd="0" presId="urn:microsoft.com/office/officeart/2005/8/layout/list1"/>
    <dgm:cxn modelId="{8F2BB94D-DF4A-4FDF-9694-BC35D9428EC0}" type="presParOf" srcId="{EC040F02-06F3-4C27-AD20-123E5A3F1E11}" destId="{386B13D8-6783-4271-9F98-5EA24A3D25D5}" srcOrd="5" destOrd="0" presId="urn:microsoft.com/office/officeart/2005/8/layout/list1"/>
    <dgm:cxn modelId="{9EAA791B-0C6B-4531-95EB-F9D000F9A238}" type="presParOf" srcId="{EC040F02-06F3-4C27-AD20-123E5A3F1E11}" destId="{995455F9-02F6-49DE-88E3-8E8CB70EAEFE}" srcOrd="6" destOrd="0" presId="urn:microsoft.com/office/officeart/2005/8/layout/list1"/>
    <dgm:cxn modelId="{1D244586-6AEF-4C21-945C-58561CED0FC0}" type="presParOf" srcId="{EC040F02-06F3-4C27-AD20-123E5A3F1E11}" destId="{3EBE8956-5F36-4023-8EA0-92CEB4A415D9}" srcOrd="7" destOrd="0" presId="urn:microsoft.com/office/officeart/2005/8/layout/list1"/>
    <dgm:cxn modelId="{B5E0AADA-9652-4CA7-A937-76DBBA97CB5D}" type="presParOf" srcId="{EC040F02-06F3-4C27-AD20-123E5A3F1E11}" destId="{8E5E31DB-A0D9-4D56-8E82-20F0CDBA1888}" srcOrd="8" destOrd="0" presId="urn:microsoft.com/office/officeart/2005/8/layout/list1"/>
    <dgm:cxn modelId="{A862C96F-127D-48FA-B91B-02BB0CFA73AA}" type="presParOf" srcId="{8E5E31DB-A0D9-4D56-8E82-20F0CDBA1888}" destId="{AEB4D4C5-71BD-45C8-9F6D-7732D2C42B4B}" srcOrd="0" destOrd="0" presId="urn:microsoft.com/office/officeart/2005/8/layout/list1"/>
    <dgm:cxn modelId="{3476EF2F-501C-4B7B-B1C9-7D9BDC4E2F20}" type="presParOf" srcId="{8E5E31DB-A0D9-4D56-8E82-20F0CDBA1888}" destId="{B474524E-ED0A-43D9-B09F-A64BC5B73E90}" srcOrd="1" destOrd="0" presId="urn:microsoft.com/office/officeart/2005/8/layout/list1"/>
    <dgm:cxn modelId="{D501CBD8-8770-4F65-919E-33CAC94E61AE}" type="presParOf" srcId="{EC040F02-06F3-4C27-AD20-123E5A3F1E11}" destId="{9C05C165-9D83-409A-893C-36D152B69E53}" srcOrd="9" destOrd="0" presId="urn:microsoft.com/office/officeart/2005/8/layout/list1"/>
    <dgm:cxn modelId="{7D22E662-3BBD-4CA4-951E-0700B622B0ED}" type="presParOf" srcId="{EC040F02-06F3-4C27-AD20-123E5A3F1E11}" destId="{EA98C9A0-0B73-4572-8E40-3A6FC364065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4D8AF-C71F-4632-8D68-3C5E6D32AD92}" type="doc">
      <dgm:prSet loTypeId="urn:microsoft.com/office/officeart/2005/8/layout/vList3" loCatId="list" qsTypeId="urn:microsoft.com/office/officeart/2005/8/quickstyle/3d1" qsCatId="3D" csTypeId="urn:microsoft.com/office/officeart/2005/8/colors/colorful4" csCatId="colorful" phldr="1"/>
      <dgm:spPr/>
    </dgm:pt>
    <dgm:pt modelId="{0DB98F14-D72B-4E88-B75C-D44D1851A088}">
      <dgm:prSet phldrT="[Text]"/>
      <dgm:spPr/>
      <dgm:t>
        <a:bodyPr/>
        <a:lstStyle/>
        <a:p>
          <a:pPr algn="l"/>
          <a:r>
            <a:rPr lang="en-US" dirty="0">
              <a:latin typeface="Arial" panose="020B0604020202020204" pitchFamily="34" charset="0"/>
              <a:cs typeface="Arial" panose="020B0604020202020204" pitchFamily="34" charset="0"/>
            </a:rPr>
            <a:t>If the top half of the circle is filled, it means the term has been broken down into lower level terms</a:t>
          </a:r>
        </a:p>
      </dgm:t>
    </dgm:pt>
    <dgm:pt modelId="{99475334-B8FE-4571-88AA-25FE167C58B1}" type="parTrans" cxnId="{2DFEE346-2EC4-4493-962D-F6B38C77507D}">
      <dgm:prSet/>
      <dgm:spPr/>
      <dgm:t>
        <a:bodyPr/>
        <a:lstStyle/>
        <a:p>
          <a:pPr algn="l"/>
          <a:endParaRPr lang="en-US">
            <a:latin typeface="Arial" panose="020B0604020202020204" pitchFamily="34" charset="0"/>
            <a:cs typeface="Arial" panose="020B0604020202020204" pitchFamily="34" charset="0"/>
          </a:endParaRPr>
        </a:p>
      </dgm:t>
    </dgm:pt>
    <dgm:pt modelId="{5E1548CF-D139-4AF7-A3AA-DE4352B2452E}" type="sibTrans" cxnId="{2DFEE346-2EC4-4493-962D-F6B38C77507D}">
      <dgm:prSet/>
      <dgm:spPr/>
      <dgm:t>
        <a:bodyPr/>
        <a:lstStyle/>
        <a:p>
          <a:pPr algn="l"/>
          <a:endParaRPr lang="en-US">
            <a:latin typeface="Arial" panose="020B0604020202020204" pitchFamily="34" charset="0"/>
            <a:cs typeface="Arial" panose="020B0604020202020204" pitchFamily="34" charset="0"/>
          </a:endParaRPr>
        </a:p>
      </dgm:t>
    </dgm:pt>
    <dgm:pt modelId="{CB3E90A1-A098-4920-A6B4-1BEF243188DE}">
      <dgm:prSet phldrT="[Text]"/>
      <dgm:spPr/>
      <dgm:t>
        <a:bodyPr/>
        <a:lstStyle/>
        <a:p>
          <a:pPr algn="l"/>
          <a:r>
            <a:rPr lang="en-US" dirty="0">
              <a:latin typeface="Arial" panose="020B0604020202020204" pitchFamily="34" charset="0"/>
              <a:cs typeface="Arial" panose="020B0604020202020204" pitchFamily="34" charset="0"/>
            </a:rPr>
            <a:t>If the bottom part of the circle if filled, it means it has been linked to a system or an generic function. More on this later in the presentation</a:t>
          </a:r>
        </a:p>
      </dgm:t>
    </dgm:pt>
    <dgm:pt modelId="{E14EA0AC-9097-4D0E-AFD0-B0518B511297}" type="parTrans" cxnId="{9997233D-8C6F-4430-896F-79736EBFB7D7}">
      <dgm:prSet/>
      <dgm:spPr/>
      <dgm:t>
        <a:bodyPr/>
        <a:lstStyle/>
        <a:p>
          <a:pPr algn="l"/>
          <a:endParaRPr lang="en-US">
            <a:latin typeface="Arial" panose="020B0604020202020204" pitchFamily="34" charset="0"/>
            <a:cs typeface="Arial" panose="020B0604020202020204" pitchFamily="34" charset="0"/>
          </a:endParaRPr>
        </a:p>
      </dgm:t>
    </dgm:pt>
    <dgm:pt modelId="{3EBEA3BC-E152-4E6E-A0C3-01C387D9AF32}" type="sibTrans" cxnId="{9997233D-8C6F-4430-896F-79736EBFB7D7}">
      <dgm:prSet/>
      <dgm:spPr/>
      <dgm:t>
        <a:bodyPr/>
        <a:lstStyle/>
        <a:p>
          <a:pPr algn="l"/>
          <a:endParaRPr lang="en-US">
            <a:latin typeface="Arial" panose="020B0604020202020204" pitchFamily="34" charset="0"/>
            <a:cs typeface="Arial" panose="020B0604020202020204" pitchFamily="34" charset="0"/>
          </a:endParaRPr>
        </a:p>
      </dgm:t>
    </dgm:pt>
    <dgm:pt modelId="{00108A38-80C8-4FCE-8E3B-E8AE4AC436A0}">
      <dgm:prSet phldrT="[Text]"/>
      <dgm:spPr/>
      <dgm:t>
        <a:bodyPr/>
        <a:lstStyle/>
        <a:p>
          <a:pPr algn="l"/>
          <a:r>
            <a:rPr lang="en-US" dirty="0">
              <a:latin typeface="Arial" panose="020B0604020202020204" pitchFamily="34" charset="0"/>
              <a:cs typeface="Arial" panose="020B0604020202020204" pitchFamily="34" charset="0"/>
            </a:rPr>
            <a:t>If the whole circle is filled, it means that the term has both lower level terms and a system/generic function linked</a:t>
          </a:r>
        </a:p>
      </dgm:t>
    </dgm:pt>
    <dgm:pt modelId="{E11DAF05-3E9C-4AF0-9ED8-A271010F63B2}" type="parTrans" cxnId="{3FA4198B-FC7E-40A9-BDA9-8D267324A59C}">
      <dgm:prSet/>
      <dgm:spPr/>
      <dgm:t>
        <a:bodyPr/>
        <a:lstStyle/>
        <a:p>
          <a:pPr algn="l"/>
          <a:endParaRPr lang="en-US">
            <a:latin typeface="Arial" panose="020B0604020202020204" pitchFamily="34" charset="0"/>
            <a:cs typeface="Arial" panose="020B0604020202020204" pitchFamily="34" charset="0"/>
          </a:endParaRPr>
        </a:p>
      </dgm:t>
    </dgm:pt>
    <dgm:pt modelId="{DFFFA564-CEA7-41A7-BB87-EB116356B2B7}" type="sibTrans" cxnId="{3FA4198B-FC7E-40A9-BDA9-8D267324A59C}">
      <dgm:prSet/>
      <dgm:spPr/>
      <dgm:t>
        <a:bodyPr/>
        <a:lstStyle/>
        <a:p>
          <a:pPr algn="l"/>
          <a:endParaRPr lang="en-US">
            <a:latin typeface="Arial" panose="020B0604020202020204" pitchFamily="34" charset="0"/>
            <a:cs typeface="Arial" panose="020B0604020202020204" pitchFamily="34" charset="0"/>
          </a:endParaRPr>
        </a:p>
      </dgm:t>
    </dgm:pt>
    <dgm:pt modelId="{05671B8F-B797-4202-AA2A-9E721A21FC83}">
      <dgm:prSet phldrT="[Text]"/>
      <dgm:spPr/>
      <dgm:t>
        <a:bodyPr/>
        <a:lstStyle/>
        <a:p>
          <a:pPr algn="l"/>
          <a:r>
            <a:rPr lang="en-US" dirty="0">
              <a:latin typeface="Arial" panose="020B0604020202020204" pitchFamily="34" charset="0"/>
              <a:cs typeface="Arial" panose="020B0604020202020204" pitchFamily="34" charset="0"/>
            </a:rPr>
            <a:t>On the bottom left of each term icon there is a smaller icon representing whether any of the above information is present on the terms children</a:t>
          </a:r>
        </a:p>
      </dgm:t>
    </dgm:pt>
    <dgm:pt modelId="{590FEDD2-5D06-4FC9-887F-CAB9CA88582F}" type="parTrans" cxnId="{239203B4-E9CB-4E3A-81B1-33733EA99254}">
      <dgm:prSet/>
      <dgm:spPr/>
      <dgm:t>
        <a:bodyPr/>
        <a:lstStyle/>
        <a:p>
          <a:pPr algn="l"/>
          <a:endParaRPr lang="en-US">
            <a:latin typeface="Arial" panose="020B0604020202020204" pitchFamily="34" charset="0"/>
            <a:cs typeface="Arial" panose="020B0604020202020204" pitchFamily="34" charset="0"/>
          </a:endParaRPr>
        </a:p>
      </dgm:t>
    </dgm:pt>
    <dgm:pt modelId="{2ABD7FFD-7E24-4FF2-A9C5-68BA9F4D7DE6}" type="sibTrans" cxnId="{239203B4-E9CB-4E3A-81B1-33733EA99254}">
      <dgm:prSet/>
      <dgm:spPr/>
      <dgm:t>
        <a:bodyPr/>
        <a:lstStyle/>
        <a:p>
          <a:pPr algn="l"/>
          <a:endParaRPr lang="en-US">
            <a:latin typeface="Arial" panose="020B0604020202020204" pitchFamily="34" charset="0"/>
            <a:cs typeface="Arial" panose="020B0604020202020204" pitchFamily="34" charset="0"/>
          </a:endParaRPr>
        </a:p>
      </dgm:t>
    </dgm:pt>
    <dgm:pt modelId="{7FC2E532-5481-40F4-93E5-06AEF569E224}">
      <dgm:prSet phldrT="[Text]"/>
      <dgm:spPr/>
      <dgm:t>
        <a:bodyPr/>
        <a:lstStyle/>
        <a:p>
          <a:pPr algn="l"/>
          <a:r>
            <a:rPr lang="en-US" dirty="0">
              <a:latin typeface="Arial" panose="020B0604020202020204" pitchFamily="34" charset="0"/>
              <a:cs typeface="Arial" panose="020B0604020202020204" pitchFamily="34" charset="0"/>
            </a:rPr>
            <a:t>If a block surrounds the circle, it means that data flow (aka data lineage) has been captured for the term. More on this later in the presentation</a:t>
          </a:r>
        </a:p>
      </dgm:t>
    </dgm:pt>
    <dgm:pt modelId="{EEDF8241-8B6E-4CFA-B503-AB93368741A1}" type="parTrans" cxnId="{ADAB3EFC-2826-46E4-AFC7-4DB8B0F23E57}">
      <dgm:prSet/>
      <dgm:spPr/>
      <dgm:t>
        <a:bodyPr/>
        <a:lstStyle/>
        <a:p>
          <a:pPr algn="l"/>
          <a:endParaRPr lang="en-US">
            <a:latin typeface="Arial" panose="020B0604020202020204" pitchFamily="34" charset="0"/>
            <a:cs typeface="Arial" panose="020B0604020202020204" pitchFamily="34" charset="0"/>
          </a:endParaRPr>
        </a:p>
      </dgm:t>
    </dgm:pt>
    <dgm:pt modelId="{10CA35F3-3897-466D-9BEA-141D7AF7A5EF}" type="sibTrans" cxnId="{ADAB3EFC-2826-46E4-AFC7-4DB8B0F23E57}">
      <dgm:prSet/>
      <dgm:spPr/>
      <dgm:t>
        <a:bodyPr/>
        <a:lstStyle/>
        <a:p>
          <a:pPr algn="l"/>
          <a:endParaRPr lang="en-US">
            <a:latin typeface="Arial" panose="020B0604020202020204" pitchFamily="34" charset="0"/>
            <a:cs typeface="Arial" panose="020B0604020202020204" pitchFamily="34" charset="0"/>
          </a:endParaRPr>
        </a:p>
      </dgm:t>
    </dgm:pt>
    <dgm:pt modelId="{00DC85EA-8663-474B-9B22-93FCE38E9A2C}">
      <dgm:prSet phldrT="[Text]"/>
      <dgm:spPr/>
      <dgm:t>
        <a:bodyPr/>
        <a:lstStyle/>
        <a:p>
          <a:pPr algn="l"/>
          <a:r>
            <a:rPr lang="en-US" dirty="0">
              <a:latin typeface="Arial" panose="020B0604020202020204" pitchFamily="34" charset="0"/>
              <a:cs typeface="Arial" panose="020B0604020202020204" pitchFamily="34" charset="0"/>
            </a:rPr>
            <a:t>If the circle is both filled and also has a block surrounding it, it means that all the elements mentioned above is present for the term</a:t>
          </a:r>
        </a:p>
      </dgm:t>
    </dgm:pt>
    <dgm:pt modelId="{F14F6AFD-8B71-49E5-BF90-4A71F7F85660}" type="parTrans" cxnId="{A65DE8F7-3DF1-45B7-9DD9-FB4238237053}">
      <dgm:prSet/>
      <dgm:spPr/>
      <dgm:t>
        <a:bodyPr/>
        <a:lstStyle/>
        <a:p>
          <a:pPr algn="l"/>
          <a:endParaRPr lang="en-US">
            <a:latin typeface="Arial" panose="020B0604020202020204" pitchFamily="34" charset="0"/>
            <a:cs typeface="Arial" panose="020B0604020202020204" pitchFamily="34" charset="0"/>
          </a:endParaRPr>
        </a:p>
      </dgm:t>
    </dgm:pt>
    <dgm:pt modelId="{69A70D13-3452-4FEE-88D5-4A262876F3F3}" type="sibTrans" cxnId="{A65DE8F7-3DF1-45B7-9DD9-FB4238237053}">
      <dgm:prSet/>
      <dgm:spPr/>
      <dgm:t>
        <a:bodyPr/>
        <a:lstStyle/>
        <a:p>
          <a:pPr algn="l"/>
          <a:endParaRPr lang="en-US">
            <a:latin typeface="Arial" panose="020B0604020202020204" pitchFamily="34" charset="0"/>
            <a:cs typeface="Arial" panose="020B0604020202020204" pitchFamily="34" charset="0"/>
          </a:endParaRPr>
        </a:p>
      </dgm:t>
    </dgm:pt>
    <dgm:pt modelId="{0E1ED622-4E4E-4812-8F00-188C97F5FE6D}">
      <dgm:prSet phldrT="[Text]"/>
      <dgm:spPr/>
      <dgm:t>
        <a:bodyPr/>
        <a:lstStyle/>
        <a:p>
          <a:pPr algn="l"/>
          <a:r>
            <a:rPr lang="en-US" dirty="0">
              <a:latin typeface="Arial" panose="020B0604020202020204" pitchFamily="34" charset="0"/>
              <a:cs typeface="Arial" panose="020B0604020202020204" pitchFamily="34" charset="0"/>
            </a:rPr>
            <a:t>A term is highlighted in orange if it is selected by searching or filtering</a:t>
          </a:r>
        </a:p>
      </dgm:t>
    </dgm:pt>
    <dgm:pt modelId="{6C853118-B89A-410D-8503-CA0B01500C6B}" type="parTrans" cxnId="{420300C9-7106-4ADF-89DC-79084B7F0548}">
      <dgm:prSet/>
      <dgm:spPr/>
      <dgm:t>
        <a:bodyPr/>
        <a:lstStyle/>
        <a:p>
          <a:pPr algn="l"/>
          <a:endParaRPr lang="en-US">
            <a:latin typeface="Arial" panose="020B0604020202020204" pitchFamily="34" charset="0"/>
            <a:cs typeface="Arial" panose="020B0604020202020204" pitchFamily="34" charset="0"/>
          </a:endParaRPr>
        </a:p>
      </dgm:t>
    </dgm:pt>
    <dgm:pt modelId="{6DB79095-88AD-4397-A3FF-0E86B3DB9A7B}" type="sibTrans" cxnId="{420300C9-7106-4ADF-89DC-79084B7F0548}">
      <dgm:prSet/>
      <dgm:spPr/>
      <dgm:t>
        <a:bodyPr/>
        <a:lstStyle/>
        <a:p>
          <a:pPr algn="l"/>
          <a:endParaRPr lang="en-US">
            <a:latin typeface="Arial" panose="020B0604020202020204" pitchFamily="34" charset="0"/>
            <a:cs typeface="Arial" panose="020B0604020202020204" pitchFamily="34" charset="0"/>
          </a:endParaRPr>
        </a:p>
      </dgm:t>
    </dgm:pt>
    <dgm:pt modelId="{89888A27-18BC-4CDA-B3FE-D4DB3F242677}" type="pres">
      <dgm:prSet presAssocID="{74E4D8AF-C71F-4632-8D68-3C5E6D32AD92}" presName="linearFlow" presStyleCnt="0">
        <dgm:presLayoutVars>
          <dgm:dir/>
          <dgm:resizeHandles val="exact"/>
        </dgm:presLayoutVars>
      </dgm:prSet>
      <dgm:spPr/>
    </dgm:pt>
    <dgm:pt modelId="{152D425A-1464-4787-A6E3-75F0C987D69E}" type="pres">
      <dgm:prSet presAssocID="{0DB98F14-D72B-4E88-B75C-D44D1851A088}" presName="composite" presStyleCnt="0"/>
      <dgm:spPr/>
    </dgm:pt>
    <dgm:pt modelId="{9516C477-5743-4FAA-9099-DC04E29E3AD5}" type="pres">
      <dgm:prSet presAssocID="{0DB98F14-D72B-4E88-B75C-D44D1851A088}" presName="imgShp" presStyleLbl="fgImgPlace1" presStyleIdx="0" presStyleCnt="7"/>
      <dgm:spPr/>
    </dgm:pt>
    <dgm:pt modelId="{FAA1049F-9BE2-4917-9867-D9D0FF889522}" type="pres">
      <dgm:prSet presAssocID="{0DB98F14-D72B-4E88-B75C-D44D1851A088}" presName="txShp" presStyleLbl="node1" presStyleIdx="0" presStyleCnt="7">
        <dgm:presLayoutVars>
          <dgm:bulletEnabled val="1"/>
        </dgm:presLayoutVars>
      </dgm:prSet>
      <dgm:spPr/>
    </dgm:pt>
    <dgm:pt modelId="{A4B16F7B-1B94-4B13-96E7-692487B132A5}" type="pres">
      <dgm:prSet presAssocID="{5E1548CF-D139-4AF7-A3AA-DE4352B2452E}" presName="spacing" presStyleCnt="0"/>
      <dgm:spPr/>
    </dgm:pt>
    <dgm:pt modelId="{D9C7CEA1-FCE7-4F66-B75F-C9904282FACA}" type="pres">
      <dgm:prSet presAssocID="{CB3E90A1-A098-4920-A6B4-1BEF243188DE}" presName="composite" presStyleCnt="0"/>
      <dgm:spPr/>
    </dgm:pt>
    <dgm:pt modelId="{79E9FF39-08BA-4E0B-8E08-9590685D98D9}" type="pres">
      <dgm:prSet presAssocID="{CB3E90A1-A098-4920-A6B4-1BEF243188DE}" presName="imgShp" presStyleLbl="fgImgPlace1" presStyleIdx="1" presStyleCnt="7"/>
      <dgm:spPr/>
    </dgm:pt>
    <dgm:pt modelId="{A129AF74-902E-454B-A2A3-D72E4025936D}" type="pres">
      <dgm:prSet presAssocID="{CB3E90A1-A098-4920-A6B4-1BEF243188DE}" presName="txShp" presStyleLbl="node1" presStyleIdx="1" presStyleCnt="7">
        <dgm:presLayoutVars>
          <dgm:bulletEnabled val="1"/>
        </dgm:presLayoutVars>
      </dgm:prSet>
      <dgm:spPr/>
    </dgm:pt>
    <dgm:pt modelId="{268F7803-7D4F-4AF9-AB37-3921CBE8FCD5}" type="pres">
      <dgm:prSet presAssocID="{3EBEA3BC-E152-4E6E-A0C3-01C387D9AF32}" presName="spacing" presStyleCnt="0"/>
      <dgm:spPr/>
    </dgm:pt>
    <dgm:pt modelId="{6E149F9A-A1F2-4252-B493-242F2B817925}" type="pres">
      <dgm:prSet presAssocID="{00108A38-80C8-4FCE-8E3B-E8AE4AC436A0}" presName="composite" presStyleCnt="0"/>
      <dgm:spPr/>
    </dgm:pt>
    <dgm:pt modelId="{3B76F3D2-549F-4C11-8C25-EF71A4FF7083}" type="pres">
      <dgm:prSet presAssocID="{00108A38-80C8-4FCE-8E3B-E8AE4AC436A0}" presName="imgShp" presStyleLbl="fgImgPlace1" presStyleIdx="2" presStyleCnt="7"/>
      <dgm:spPr/>
    </dgm:pt>
    <dgm:pt modelId="{65B54615-A7FD-46C0-9D46-BFD243867D5F}" type="pres">
      <dgm:prSet presAssocID="{00108A38-80C8-4FCE-8E3B-E8AE4AC436A0}" presName="txShp" presStyleLbl="node1" presStyleIdx="2" presStyleCnt="7">
        <dgm:presLayoutVars>
          <dgm:bulletEnabled val="1"/>
        </dgm:presLayoutVars>
      </dgm:prSet>
      <dgm:spPr/>
    </dgm:pt>
    <dgm:pt modelId="{5757BFB5-D3FE-4AC0-933A-76267C5E8EB3}" type="pres">
      <dgm:prSet presAssocID="{DFFFA564-CEA7-41A7-BB87-EB116356B2B7}" presName="spacing" presStyleCnt="0"/>
      <dgm:spPr/>
    </dgm:pt>
    <dgm:pt modelId="{99EE17FE-7DB9-44F1-8BC6-8546B03CF42E}" type="pres">
      <dgm:prSet presAssocID="{7FC2E532-5481-40F4-93E5-06AEF569E224}" presName="composite" presStyleCnt="0"/>
      <dgm:spPr/>
    </dgm:pt>
    <dgm:pt modelId="{A310282E-5E82-4581-B7E2-21CF27D8340D}" type="pres">
      <dgm:prSet presAssocID="{7FC2E532-5481-40F4-93E5-06AEF569E224}" presName="imgShp" presStyleLbl="fgImgPlace1" presStyleIdx="3" presStyleCnt="7"/>
      <dgm:spPr/>
    </dgm:pt>
    <dgm:pt modelId="{35B946A5-4FFC-4970-B57E-E09C2E289448}" type="pres">
      <dgm:prSet presAssocID="{7FC2E532-5481-40F4-93E5-06AEF569E224}" presName="txShp" presStyleLbl="node1" presStyleIdx="3" presStyleCnt="7">
        <dgm:presLayoutVars>
          <dgm:bulletEnabled val="1"/>
        </dgm:presLayoutVars>
      </dgm:prSet>
      <dgm:spPr/>
    </dgm:pt>
    <dgm:pt modelId="{E12DA3D5-DE17-4C88-A88B-26838BB12478}" type="pres">
      <dgm:prSet presAssocID="{10CA35F3-3897-466D-9BEA-141D7AF7A5EF}" presName="spacing" presStyleCnt="0"/>
      <dgm:spPr/>
    </dgm:pt>
    <dgm:pt modelId="{59F9D15F-56E3-4634-BDE3-30DAF1B6946A}" type="pres">
      <dgm:prSet presAssocID="{00DC85EA-8663-474B-9B22-93FCE38E9A2C}" presName="composite" presStyleCnt="0"/>
      <dgm:spPr/>
    </dgm:pt>
    <dgm:pt modelId="{9D1802D5-1A67-4CB0-8346-79CC335B42B4}" type="pres">
      <dgm:prSet presAssocID="{00DC85EA-8663-474B-9B22-93FCE38E9A2C}" presName="imgShp" presStyleLbl="fgImgPlace1" presStyleIdx="4" presStyleCnt="7"/>
      <dgm:spPr/>
    </dgm:pt>
    <dgm:pt modelId="{65A2426A-7716-4B86-B9A2-7BE18B648AB3}" type="pres">
      <dgm:prSet presAssocID="{00DC85EA-8663-474B-9B22-93FCE38E9A2C}" presName="txShp" presStyleLbl="node1" presStyleIdx="4" presStyleCnt="7">
        <dgm:presLayoutVars>
          <dgm:bulletEnabled val="1"/>
        </dgm:presLayoutVars>
      </dgm:prSet>
      <dgm:spPr/>
    </dgm:pt>
    <dgm:pt modelId="{CB2B2E31-F460-4091-A8C2-1011F0CC6009}" type="pres">
      <dgm:prSet presAssocID="{69A70D13-3452-4FEE-88D5-4A262876F3F3}" presName="spacing" presStyleCnt="0"/>
      <dgm:spPr/>
    </dgm:pt>
    <dgm:pt modelId="{0781169A-CD15-4699-B0C5-9C3E90C1759E}" type="pres">
      <dgm:prSet presAssocID="{0E1ED622-4E4E-4812-8F00-188C97F5FE6D}" presName="composite" presStyleCnt="0"/>
      <dgm:spPr/>
    </dgm:pt>
    <dgm:pt modelId="{FD753AE9-D7CC-4680-836F-649D51DD73B2}" type="pres">
      <dgm:prSet presAssocID="{0E1ED622-4E4E-4812-8F00-188C97F5FE6D}" presName="imgShp" presStyleLbl="fgImgPlace1" presStyleIdx="5" presStyleCnt="7"/>
      <dgm:spPr/>
    </dgm:pt>
    <dgm:pt modelId="{DF87BC45-8C6B-4E70-9F4D-A32657F3F52E}" type="pres">
      <dgm:prSet presAssocID="{0E1ED622-4E4E-4812-8F00-188C97F5FE6D}" presName="txShp" presStyleLbl="node1" presStyleIdx="5" presStyleCnt="7">
        <dgm:presLayoutVars>
          <dgm:bulletEnabled val="1"/>
        </dgm:presLayoutVars>
      </dgm:prSet>
      <dgm:spPr/>
    </dgm:pt>
    <dgm:pt modelId="{23F3CA8A-08AB-4E8F-876F-ADF809D16629}" type="pres">
      <dgm:prSet presAssocID="{6DB79095-88AD-4397-A3FF-0E86B3DB9A7B}" presName="spacing" presStyleCnt="0"/>
      <dgm:spPr/>
    </dgm:pt>
    <dgm:pt modelId="{4BEDE1A2-C098-40B3-BCCD-BA35352A8286}" type="pres">
      <dgm:prSet presAssocID="{05671B8F-B797-4202-AA2A-9E721A21FC83}" presName="composite" presStyleCnt="0"/>
      <dgm:spPr/>
    </dgm:pt>
    <dgm:pt modelId="{7A65742E-054E-4B39-B40D-2EF427676440}" type="pres">
      <dgm:prSet presAssocID="{05671B8F-B797-4202-AA2A-9E721A21FC83}" presName="imgShp" presStyleLbl="fgImgPlace1" presStyleIdx="6" presStyleCnt="7"/>
      <dgm:spPr/>
    </dgm:pt>
    <dgm:pt modelId="{84469EAC-0B62-488E-B548-F8CB8CB598C1}" type="pres">
      <dgm:prSet presAssocID="{05671B8F-B797-4202-AA2A-9E721A21FC83}" presName="txShp" presStyleLbl="node1" presStyleIdx="6" presStyleCnt="7">
        <dgm:presLayoutVars>
          <dgm:bulletEnabled val="1"/>
        </dgm:presLayoutVars>
      </dgm:prSet>
      <dgm:spPr/>
    </dgm:pt>
  </dgm:ptLst>
  <dgm:cxnLst>
    <dgm:cxn modelId="{35BF1E1E-9D24-492B-9409-61EEFD1B476C}" type="presOf" srcId="{00DC85EA-8663-474B-9B22-93FCE38E9A2C}" destId="{65A2426A-7716-4B86-B9A2-7BE18B648AB3}" srcOrd="0" destOrd="0" presId="urn:microsoft.com/office/officeart/2005/8/layout/vList3"/>
    <dgm:cxn modelId="{68C1351F-AB2F-4810-878B-755475D2E4B2}" type="presOf" srcId="{74E4D8AF-C71F-4632-8D68-3C5E6D32AD92}" destId="{89888A27-18BC-4CDA-B3FE-D4DB3F242677}" srcOrd="0" destOrd="0" presId="urn:microsoft.com/office/officeart/2005/8/layout/vList3"/>
    <dgm:cxn modelId="{6B52652B-9CA4-4B49-8883-8522CEDDBB1E}" type="presOf" srcId="{7FC2E532-5481-40F4-93E5-06AEF569E224}" destId="{35B946A5-4FFC-4970-B57E-E09C2E289448}" srcOrd="0" destOrd="0" presId="urn:microsoft.com/office/officeart/2005/8/layout/vList3"/>
    <dgm:cxn modelId="{9997233D-8C6F-4430-896F-79736EBFB7D7}" srcId="{74E4D8AF-C71F-4632-8D68-3C5E6D32AD92}" destId="{CB3E90A1-A098-4920-A6B4-1BEF243188DE}" srcOrd="1" destOrd="0" parTransId="{E14EA0AC-9097-4D0E-AFD0-B0518B511297}" sibTransId="{3EBEA3BC-E152-4E6E-A0C3-01C387D9AF32}"/>
    <dgm:cxn modelId="{B3F5085D-5901-4F8C-A3F8-A7C484074A23}" type="presOf" srcId="{0DB98F14-D72B-4E88-B75C-D44D1851A088}" destId="{FAA1049F-9BE2-4917-9867-D9D0FF889522}" srcOrd="0" destOrd="0" presId="urn:microsoft.com/office/officeart/2005/8/layout/vList3"/>
    <dgm:cxn modelId="{B8B91264-BEA5-46E1-AD10-11C32D30F744}" type="presOf" srcId="{CB3E90A1-A098-4920-A6B4-1BEF243188DE}" destId="{A129AF74-902E-454B-A2A3-D72E4025936D}" srcOrd="0" destOrd="0" presId="urn:microsoft.com/office/officeart/2005/8/layout/vList3"/>
    <dgm:cxn modelId="{2DFEE346-2EC4-4493-962D-F6B38C77507D}" srcId="{74E4D8AF-C71F-4632-8D68-3C5E6D32AD92}" destId="{0DB98F14-D72B-4E88-B75C-D44D1851A088}" srcOrd="0" destOrd="0" parTransId="{99475334-B8FE-4571-88AA-25FE167C58B1}" sibTransId="{5E1548CF-D139-4AF7-A3AA-DE4352B2452E}"/>
    <dgm:cxn modelId="{DCD7B150-8730-4320-8E1A-D25A29F5D868}" type="presOf" srcId="{00108A38-80C8-4FCE-8E3B-E8AE4AC436A0}" destId="{65B54615-A7FD-46C0-9D46-BFD243867D5F}" srcOrd="0" destOrd="0" presId="urn:microsoft.com/office/officeart/2005/8/layout/vList3"/>
    <dgm:cxn modelId="{FE3F0380-38A7-4CF8-A5C2-F58FFB54D5A6}" type="presOf" srcId="{0E1ED622-4E4E-4812-8F00-188C97F5FE6D}" destId="{DF87BC45-8C6B-4E70-9F4D-A32657F3F52E}" srcOrd="0" destOrd="0" presId="urn:microsoft.com/office/officeart/2005/8/layout/vList3"/>
    <dgm:cxn modelId="{3FA4198B-FC7E-40A9-BDA9-8D267324A59C}" srcId="{74E4D8AF-C71F-4632-8D68-3C5E6D32AD92}" destId="{00108A38-80C8-4FCE-8E3B-E8AE4AC436A0}" srcOrd="2" destOrd="0" parTransId="{E11DAF05-3E9C-4AF0-9ED8-A271010F63B2}" sibTransId="{DFFFA564-CEA7-41A7-BB87-EB116356B2B7}"/>
    <dgm:cxn modelId="{239203B4-E9CB-4E3A-81B1-33733EA99254}" srcId="{74E4D8AF-C71F-4632-8D68-3C5E6D32AD92}" destId="{05671B8F-B797-4202-AA2A-9E721A21FC83}" srcOrd="6" destOrd="0" parTransId="{590FEDD2-5D06-4FC9-887F-CAB9CA88582F}" sibTransId="{2ABD7FFD-7E24-4FF2-A9C5-68BA9F4D7DE6}"/>
    <dgm:cxn modelId="{0772B4BC-F7CF-497E-81D6-57938D6351AC}" type="presOf" srcId="{05671B8F-B797-4202-AA2A-9E721A21FC83}" destId="{84469EAC-0B62-488E-B548-F8CB8CB598C1}" srcOrd="0" destOrd="0" presId="urn:microsoft.com/office/officeart/2005/8/layout/vList3"/>
    <dgm:cxn modelId="{420300C9-7106-4ADF-89DC-79084B7F0548}" srcId="{74E4D8AF-C71F-4632-8D68-3C5E6D32AD92}" destId="{0E1ED622-4E4E-4812-8F00-188C97F5FE6D}" srcOrd="5" destOrd="0" parTransId="{6C853118-B89A-410D-8503-CA0B01500C6B}" sibTransId="{6DB79095-88AD-4397-A3FF-0E86B3DB9A7B}"/>
    <dgm:cxn modelId="{A65DE8F7-3DF1-45B7-9DD9-FB4238237053}" srcId="{74E4D8AF-C71F-4632-8D68-3C5E6D32AD92}" destId="{00DC85EA-8663-474B-9B22-93FCE38E9A2C}" srcOrd="4" destOrd="0" parTransId="{F14F6AFD-8B71-49E5-BF90-4A71F7F85660}" sibTransId="{69A70D13-3452-4FEE-88D5-4A262876F3F3}"/>
    <dgm:cxn modelId="{ADAB3EFC-2826-46E4-AFC7-4DB8B0F23E57}" srcId="{74E4D8AF-C71F-4632-8D68-3C5E6D32AD92}" destId="{7FC2E532-5481-40F4-93E5-06AEF569E224}" srcOrd="3" destOrd="0" parTransId="{EEDF8241-8B6E-4CFA-B503-AB93368741A1}" sibTransId="{10CA35F3-3897-466D-9BEA-141D7AF7A5EF}"/>
    <dgm:cxn modelId="{C6F5DD10-2C15-494A-92D4-D79BD1F5D079}" type="presParOf" srcId="{89888A27-18BC-4CDA-B3FE-D4DB3F242677}" destId="{152D425A-1464-4787-A6E3-75F0C987D69E}" srcOrd="0" destOrd="0" presId="urn:microsoft.com/office/officeart/2005/8/layout/vList3"/>
    <dgm:cxn modelId="{2156D7C8-80D8-482C-BA96-591A5B7EC5C4}" type="presParOf" srcId="{152D425A-1464-4787-A6E3-75F0C987D69E}" destId="{9516C477-5743-4FAA-9099-DC04E29E3AD5}" srcOrd="0" destOrd="0" presId="urn:microsoft.com/office/officeart/2005/8/layout/vList3"/>
    <dgm:cxn modelId="{2B8DAAF2-FF9A-479C-8FF9-318690D74B54}" type="presParOf" srcId="{152D425A-1464-4787-A6E3-75F0C987D69E}" destId="{FAA1049F-9BE2-4917-9867-D9D0FF889522}" srcOrd="1" destOrd="0" presId="urn:microsoft.com/office/officeart/2005/8/layout/vList3"/>
    <dgm:cxn modelId="{BA2A7EF6-428D-4FD9-B36B-D858BFBB4E67}" type="presParOf" srcId="{89888A27-18BC-4CDA-B3FE-D4DB3F242677}" destId="{A4B16F7B-1B94-4B13-96E7-692487B132A5}" srcOrd="1" destOrd="0" presId="urn:microsoft.com/office/officeart/2005/8/layout/vList3"/>
    <dgm:cxn modelId="{E47334B6-C050-44DE-8A94-C3E791DE83E6}" type="presParOf" srcId="{89888A27-18BC-4CDA-B3FE-D4DB3F242677}" destId="{D9C7CEA1-FCE7-4F66-B75F-C9904282FACA}" srcOrd="2" destOrd="0" presId="urn:microsoft.com/office/officeart/2005/8/layout/vList3"/>
    <dgm:cxn modelId="{3449E387-546A-49E2-BACC-4ACB9B4EAB4E}" type="presParOf" srcId="{D9C7CEA1-FCE7-4F66-B75F-C9904282FACA}" destId="{79E9FF39-08BA-4E0B-8E08-9590685D98D9}" srcOrd="0" destOrd="0" presId="urn:microsoft.com/office/officeart/2005/8/layout/vList3"/>
    <dgm:cxn modelId="{078A3631-0108-452E-A1FB-F9E3D8A4263B}" type="presParOf" srcId="{D9C7CEA1-FCE7-4F66-B75F-C9904282FACA}" destId="{A129AF74-902E-454B-A2A3-D72E4025936D}" srcOrd="1" destOrd="0" presId="urn:microsoft.com/office/officeart/2005/8/layout/vList3"/>
    <dgm:cxn modelId="{6144F253-9C54-436F-94EA-5B4420E92CD0}" type="presParOf" srcId="{89888A27-18BC-4CDA-B3FE-D4DB3F242677}" destId="{268F7803-7D4F-4AF9-AB37-3921CBE8FCD5}" srcOrd="3" destOrd="0" presId="urn:microsoft.com/office/officeart/2005/8/layout/vList3"/>
    <dgm:cxn modelId="{7B9190EB-C77E-4FC5-8B7C-20A41CC6B2DC}" type="presParOf" srcId="{89888A27-18BC-4CDA-B3FE-D4DB3F242677}" destId="{6E149F9A-A1F2-4252-B493-242F2B817925}" srcOrd="4" destOrd="0" presId="urn:microsoft.com/office/officeart/2005/8/layout/vList3"/>
    <dgm:cxn modelId="{6621D607-F622-45B7-AF5B-49BCBDBB7981}" type="presParOf" srcId="{6E149F9A-A1F2-4252-B493-242F2B817925}" destId="{3B76F3D2-549F-4C11-8C25-EF71A4FF7083}" srcOrd="0" destOrd="0" presId="urn:microsoft.com/office/officeart/2005/8/layout/vList3"/>
    <dgm:cxn modelId="{1DA4E482-4184-41CB-B797-E3D136530A79}" type="presParOf" srcId="{6E149F9A-A1F2-4252-B493-242F2B817925}" destId="{65B54615-A7FD-46C0-9D46-BFD243867D5F}" srcOrd="1" destOrd="0" presId="urn:microsoft.com/office/officeart/2005/8/layout/vList3"/>
    <dgm:cxn modelId="{DCDBEE7F-A987-45ED-AD0B-99F10E8C44CB}" type="presParOf" srcId="{89888A27-18BC-4CDA-B3FE-D4DB3F242677}" destId="{5757BFB5-D3FE-4AC0-933A-76267C5E8EB3}" srcOrd="5" destOrd="0" presId="urn:microsoft.com/office/officeart/2005/8/layout/vList3"/>
    <dgm:cxn modelId="{EDCDDB50-2DFF-41C9-85C3-016A7C2047E2}" type="presParOf" srcId="{89888A27-18BC-4CDA-B3FE-D4DB3F242677}" destId="{99EE17FE-7DB9-44F1-8BC6-8546B03CF42E}" srcOrd="6" destOrd="0" presId="urn:microsoft.com/office/officeart/2005/8/layout/vList3"/>
    <dgm:cxn modelId="{B32EDFD5-918C-405E-BABD-B4538897F3CF}" type="presParOf" srcId="{99EE17FE-7DB9-44F1-8BC6-8546B03CF42E}" destId="{A310282E-5E82-4581-B7E2-21CF27D8340D}" srcOrd="0" destOrd="0" presId="urn:microsoft.com/office/officeart/2005/8/layout/vList3"/>
    <dgm:cxn modelId="{33CD41FA-E39E-4AA5-B1B8-BB03F9F3F4D4}" type="presParOf" srcId="{99EE17FE-7DB9-44F1-8BC6-8546B03CF42E}" destId="{35B946A5-4FFC-4970-B57E-E09C2E289448}" srcOrd="1" destOrd="0" presId="urn:microsoft.com/office/officeart/2005/8/layout/vList3"/>
    <dgm:cxn modelId="{D8A65664-694B-433C-9E30-D306A74E0E22}" type="presParOf" srcId="{89888A27-18BC-4CDA-B3FE-D4DB3F242677}" destId="{E12DA3D5-DE17-4C88-A88B-26838BB12478}" srcOrd="7" destOrd="0" presId="urn:microsoft.com/office/officeart/2005/8/layout/vList3"/>
    <dgm:cxn modelId="{6F1BB42E-5936-4659-9D9A-D34653563BB6}" type="presParOf" srcId="{89888A27-18BC-4CDA-B3FE-D4DB3F242677}" destId="{59F9D15F-56E3-4634-BDE3-30DAF1B6946A}" srcOrd="8" destOrd="0" presId="urn:microsoft.com/office/officeart/2005/8/layout/vList3"/>
    <dgm:cxn modelId="{27A6F02E-AEE4-4907-8F97-C4BCA95021AB}" type="presParOf" srcId="{59F9D15F-56E3-4634-BDE3-30DAF1B6946A}" destId="{9D1802D5-1A67-4CB0-8346-79CC335B42B4}" srcOrd="0" destOrd="0" presId="urn:microsoft.com/office/officeart/2005/8/layout/vList3"/>
    <dgm:cxn modelId="{6BA915C2-07E0-488C-AE5E-8B67E4A202FE}" type="presParOf" srcId="{59F9D15F-56E3-4634-BDE3-30DAF1B6946A}" destId="{65A2426A-7716-4B86-B9A2-7BE18B648AB3}" srcOrd="1" destOrd="0" presId="urn:microsoft.com/office/officeart/2005/8/layout/vList3"/>
    <dgm:cxn modelId="{F3C41A28-58CB-49A6-BBDB-67F0EB0F14C4}" type="presParOf" srcId="{89888A27-18BC-4CDA-B3FE-D4DB3F242677}" destId="{CB2B2E31-F460-4091-A8C2-1011F0CC6009}" srcOrd="9" destOrd="0" presId="urn:microsoft.com/office/officeart/2005/8/layout/vList3"/>
    <dgm:cxn modelId="{E71583DC-3CC2-4152-B1CB-F9A87515297C}" type="presParOf" srcId="{89888A27-18BC-4CDA-B3FE-D4DB3F242677}" destId="{0781169A-CD15-4699-B0C5-9C3E90C1759E}" srcOrd="10" destOrd="0" presId="urn:microsoft.com/office/officeart/2005/8/layout/vList3"/>
    <dgm:cxn modelId="{A222F275-D1D6-492F-B7A3-7CD38C01B655}" type="presParOf" srcId="{0781169A-CD15-4699-B0C5-9C3E90C1759E}" destId="{FD753AE9-D7CC-4680-836F-649D51DD73B2}" srcOrd="0" destOrd="0" presId="urn:microsoft.com/office/officeart/2005/8/layout/vList3"/>
    <dgm:cxn modelId="{77636077-0F9F-41F0-8F9C-77CA5B4A2A1D}" type="presParOf" srcId="{0781169A-CD15-4699-B0C5-9C3E90C1759E}" destId="{DF87BC45-8C6B-4E70-9F4D-A32657F3F52E}" srcOrd="1" destOrd="0" presId="urn:microsoft.com/office/officeart/2005/8/layout/vList3"/>
    <dgm:cxn modelId="{54DE5715-3312-421C-A5DE-46274170CD32}" type="presParOf" srcId="{89888A27-18BC-4CDA-B3FE-D4DB3F242677}" destId="{23F3CA8A-08AB-4E8F-876F-ADF809D16629}" srcOrd="11" destOrd="0" presId="urn:microsoft.com/office/officeart/2005/8/layout/vList3"/>
    <dgm:cxn modelId="{51FC14CE-32CE-4879-BCEC-8C2B3C8AE9EC}" type="presParOf" srcId="{89888A27-18BC-4CDA-B3FE-D4DB3F242677}" destId="{4BEDE1A2-C098-40B3-BCCD-BA35352A8286}" srcOrd="12" destOrd="0" presId="urn:microsoft.com/office/officeart/2005/8/layout/vList3"/>
    <dgm:cxn modelId="{831F951D-75F8-4AAC-9571-B2D0FB6ED518}" type="presParOf" srcId="{4BEDE1A2-C098-40B3-BCCD-BA35352A8286}" destId="{7A65742E-054E-4B39-B40D-2EF427676440}" srcOrd="0" destOrd="0" presId="urn:microsoft.com/office/officeart/2005/8/layout/vList3"/>
    <dgm:cxn modelId="{AC27AF2F-B3C5-47EF-A3A3-71E20204AC51}" type="presParOf" srcId="{4BEDE1A2-C098-40B3-BCCD-BA35352A8286}" destId="{84469EAC-0B62-488E-B548-F8CB8CB598C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BC5482-E224-442F-8614-6BC7445E8D4F}"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n-US"/>
        </a:p>
      </dgm:t>
    </dgm:pt>
    <dgm:pt modelId="{F4828CF1-E479-4E34-96E9-94FEF31DE188}">
      <dgm:prSet phldrT="[Text]"/>
      <dgm:spPr/>
      <dgm:t>
        <a:bodyPr/>
        <a:lstStyle/>
        <a:p>
          <a:r>
            <a:rPr lang="en-US" dirty="0">
              <a:latin typeface="Arial" panose="020B0604020202020204" pitchFamily="34" charset="0"/>
              <a:cs typeface="Arial" panose="020B0604020202020204" pitchFamily="34" charset="0"/>
            </a:rPr>
            <a:t>Description</a:t>
          </a:r>
        </a:p>
      </dgm:t>
    </dgm:pt>
    <dgm:pt modelId="{8CA11F17-E3E9-481E-89A8-28A3CF02A153}" type="par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13825F84-0902-4492-AD03-36DED6F96353}" type="sib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FC19BD01-FCC1-4C4B-8151-F75CD69E6430}">
      <dgm:prSet phldrT="[Text]"/>
      <dgm:spPr/>
      <dgm:t>
        <a:bodyPr/>
        <a:lstStyle/>
        <a:p>
          <a:r>
            <a:rPr lang="en-US" dirty="0">
              <a:latin typeface="Arial" panose="020B0604020202020204" pitchFamily="34" charset="0"/>
              <a:cs typeface="Arial" panose="020B0604020202020204" pitchFamily="34" charset="0"/>
            </a:rPr>
            <a:t>A detailed definition of the taxonomy</a:t>
          </a:r>
        </a:p>
      </dgm:t>
    </dgm:pt>
    <dgm:pt modelId="{6B47F702-B2C0-444D-B076-F65C87F3F041}" type="par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7772704-8EDB-4669-A611-A16FF2452582}" type="sib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168B847-4A06-4AC8-A8E7-16B2A88C3090}">
      <dgm:prSet phldrT="[Text]"/>
      <dgm:spPr/>
      <dgm:t>
        <a:bodyPr/>
        <a:lstStyle/>
        <a:p>
          <a:r>
            <a:rPr lang="en-US" dirty="0">
              <a:latin typeface="Arial" panose="020B0604020202020204" pitchFamily="34" charset="0"/>
              <a:cs typeface="Arial" panose="020B0604020202020204" pitchFamily="34" charset="0"/>
            </a:rPr>
            <a:t>Owner</a:t>
          </a:r>
        </a:p>
      </dgm:t>
    </dgm:pt>
    <dgm:pt modelId="{B1E27231-0385-4122-B2AE-F9503E1EE723}" type="par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F5D83D11-BC64-4390-A8E6-EB18ADF346CB}" type="sib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0A70CC2D-8B9B-43E5-BC52-4D0830F0B5F1}">
      <dgm:prSet phldrT="[Text]"/>
      <dgm:spPr/>
      <dgm:t>
        <a:bodyPr/>
        <a:lstStyle/>
        <a:p>
          <a:r>
            <a:rPr lang="en-US" b="0" i="0" u="none" dirty="0">
              <a:latin typeface="Arial" panose="020B0604020202020204" pitchFamily="34" charset="0"/>
              <a:cs typeface="Arial" panose="020B0604020202020204" pitchFamily="34" charset="0"/>
            </a:rPr>
            <a:t>The person who owns the taxonomy and is accountable for the definition and maintenance of the taxonomy</a:t>
          </a:r>
          <a:endParaRPr lang="en-US" dirty="0">
            <a:latin typeface="Arial" panose="020B0604020202020204" pitchFamily="34" charset="0"/>
            <a:cs typeface="Arial" panose="020B0604020202020204" pitchFamily="34" charset="0"/>
          </a:endParaRPr>
        </a:p>
      </dgm:t>
    </dgm:pt>
    <dgm:pt modelId="{51CF6634-B695-47CB-B876-8462F866B9BF}" type="par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9C686969-0B76-4D9D-A45D-CF600BD8E990}" type="sib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A4FFA6B1-797E-43CA-B8BD-EEAD23F9CC9E}">
      <dgm:prSet phldrT="[Text]"/>
      <dgm:spPr/>
      <dgm:t>
        <a:bodyPr/>
        <a:lstStyle/>
        <a:p>
          <a:r>
            <a:rPr lang="en-US" dirty="0">
              <a:latin typeface="Arial" panose="020B0604020202020204" pitchFamily="34" charset="0"/>
              <a:cs typeface="Arial" panose="020B0604020202020204" pitchFamily="34" charset="0"/>
            </a:rPr>
            <a:t>Steward</a:t>
          </a:r>
        </a:p>
      </dgm:t>
    </dgm:pt>
    <dgm:pt modelId="{12009898-824E-4BEF-B708-D4D25167F72F}" type="par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1949ADC0-0E90-47DA-9E42-C41FD356146F}" type="sib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F489385A-6BFE-4A20-928A-399917CE7418}">
      <dgm:prSet phldrT="[Text]"/>
      <dgm:spPr/>
      <dgm:t>
        <a:bodyPr/>
        <a:lstStyle/>
        <a:p>
          <a:r>
            <a:rPr lang="en-US" b="0" i="0" u="none" dirty="0">
              <a:latin typeface="Arial" panose="020B0604020202020204" pitchFamily="34" charset="0"/>
              <a:cs typeface="Arial" panose="020B0604020202020204" pitchFamily="34" charset="0"/>
            </a:rPr>
            <a:t>The steward of the taxonomy. The person responsible for the definition and maintenance of the taxonomy.</a:t>
          </a:r>
          <a:endParaRPr lang="en-US" dirty="0">
            <a:latin typeface="Arial" panose="020B0604020202020204" pitchFamily="34" charset="0"/>
            <a:cs typeface="Arial" panose="020B0604020202020204" pitchFamily="34" charset="0"/>
          </a:endParaRPr>
        </a:p>
      </dgm:t>
    </dgm:pt>
    <dgm:pt modelId="{38A78BCF-C56F-43EA-8DCB-ABA13D2152C8}" type="par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E2C8A9AA-E572-4C1D-8C80-4B7EFC938C60}" type="sib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EC040F02-06F3-4C27-AD20-123E5A3F1E11}" type="pres">
      <dgm:prSet presAssocID="{FEBC5482-E224-442F-8614-6BC7445E8D4F}" presName="linear" presStyleCnt="0">
        <dgm:presLayoutVars>
          <dgm:dir/>
          <dgm:animLvl val="lvl"/>
          <dgm:resizeHandles val="exact"/>
        </dgm:presLayoutVars>
      </dgm:prSet>
      <dgm:spPr/>
    </dgm:pt>
    <dgm:pt modelId="{3777102C-ABE4-4B06-B0FA-AD0813360AA2}" type="pres">
      <dgm:prSet presAssocID="{F4828CF1-E479-4E34-96E9-94FEF31DE188}" presName="parentLin" presStyleCnt="0"/>
      <dgm:spPr/>
    </dgm:pt>
    <dgm:pt modelId="{CB14FF0F-C265-4D31-B313-25BF340AC468}" type="pres">
      <dgm:prSet presAssocID="{F4828CF1-E479-4E34-96E9-94FEF31DE188}" presName="parentLeftMargin" presStyleLbl="node1" presStyleIdx="0" presStyleCnt="3"/>
      <dgm:spPr/>
    </dgm:pt>
    <dgm:pt modelId="{64F19BF1-54F0-45B7-B06F-6102A22BDFB5}" type="pres">
      <dgm:prSet presAssocID="{F4828CF1-E479-4E34-96E9-94FEF31DE188}" presName="parentText" presStyleLbl="node1" presStyleIdx="0" presStyleCnt="3">
        <dgm:presLayoutVars>
          <dgm:chMax val="0"/>
          <dgm:bulletEnabled val="1"/>
        </dgm:presLayoutVars>
      </dgm:prSet>
      <dgm:spPr/>
    </dgm:pt>
    <dgm:pt modelId="{8B999E0D-D772-4123-91E6-033F8D198927}" type="pres">
      <dgm:prSet presAssocID="{F4828CF1-E479-4E34-96E9-94FEF31DE188}" presName="negativeSpace" presStyleCnt="0"/>
      <dgm:spPr/>
    </dgm:pt>
    <dgm:pt modelId="{2002E489-2B41-4C46-9B51-11ECD8DCCBB9}" type="pres">
      <dgm:prSet presAssocID="{F4828CF1-E479-4E34-96E9-94FEF31DE188}" presName="childText" presStyleLbl="conFgAcc1" presStyleIdx="0" presStyleCnt="3">
        <dgm:presLayoutVars>
          <dgm:bulletEnabled val="1"/>
        </dgm:presLayoutVars>
      </dgm:prSet>
      <dgm:spPr/>
    </dgm:pt>
    <dgm:pt modelId="{98C673DE-192A-4DFE-9D79-6F94E6C0E420}" type="pres">
      <dgm:prSet presAssocID="{13825F84-0902-4492-AD03-36DED6F96353}" presName="spaceBetweenRectangles" presStyleCnt="0"/>
      <dgm:spPr/>
    </dgm:pt>
    <dgm:pt modelId="{B2D57A34-3950-40F9-BB92-293BB87DD8CA}" type="pres">
      <dgm:prSet presAssocID="{6168B847-4A06-4AC8-A8E7-16B2A88C3090}" presName="parentLin" presStyleCnt="0"/>
      <dgm:spPr/>
    </dgm:pt>
    <dgm:pt modelId="{71DA766A-933E-473A-BBC5-6E99C115C93F}" type="pres">
      <dgm:prSet presAssocID="{6168B847-4A06-4AC8-A8E7-16B2A88C3090}" presName="parentLeftMargin" presStyleLbl="node1" presStyleIdx="0" presStyleCnt="3"/>
      <dgm:spPr/>
    </dgm:pt>
    <dgm:pt modelId="{1D1BE950-5662-49D8-87AD-29610A22A2DD}" type="pres">
      <dgm:prSet presAssocID="{6168B847-4A06-4AC8-A8E7-16B2A88C3090}" presName="parentText" presStyleLbl="node1" presStyleIdx="1" presStyleCnt="3">
        <dgm:presLayoutVars>
          <dgm:chMax val="0"/>
          <dgm:bulletEnabled val="1"/>
        </dgm:presLayoutVars>
      </dgm:prSet>
      <dgm:spPr/>
    </dgm:pt>
    <dgm:pt modelId="{386B13D8-6783-4271-9F98-5EA24A3D25D5}" type="pres">
      <dgm:prSet presAssocID="{6168B847-4A06-4AC8-A8E7-16B2A88C3090}" presName="negativeSpace" presStyleCnt="0"/>
      <dgm:spPr/>
    </dgm:pt>
    <dgm:pt modelId="{995455F9-02F6-49DE-88E3-8E8CB70EAEFE}" type="pres">
      <dgm:prSet presAssocID="{6168B847-4A06-4AC8-A8E7-16B2A88C3090}" presName="childText" presStyleLbl="conFgAcc1" presStyleIdx="1" presStyleCnt="3">
        <dgm:presLayoutVars>
          <dgm:bulletEnabled val="1"/>
        </dgm:presLayoutVars>
      </dgm:prSet>
      <dgm:spPr/>
    </dgm:pt>
    <dgm:pt modelId="{3EBE8956-5F36-4023-8EA0-92CEB4A415D9}" type="pres">
      <dgm:prSet presAssocID="{F5D83D11-BC64-4390-A8E6-EB18ADF346CB}" presName="spaceBetweenRectangles" presStyleCnt="0"/>
      <dgm:spPr/>
    </dgm:pt>
    <dgm:pt modelId="{8E5E31DB-A0D9-4D56-8E82-20F0CDBA1888}" type="pres">
      <dgm:prSet presAssocID="{A4FFA6B1-797E-43CA-B8BD-EEAD23F9CC9E}" presName="parentLin" presStyleCnt="0"/>
      <dgm:spPr/>
    </dgm:pt>
    <dgm:pt modelId="{AEB4D4C5-71BD-45C8-9F6D-7732D2C42B4B}" type="pres">
      <dgm:prSet presAssocID="{A4FFA6B1-797E-43CA-B8BD-EEAD23F9CC9E}" presName="parentLeftMargin" presStyleLbl="node1" presStyleIdx="1" presStyleCnt="3"/>
      <dgm:spPr/>
    </dgm:pt>
    <dgm:pt modelId="{B474524E-ED0A-43D9-B09F-A64BC5B73E90}" type="pres">
      <dgm:prSet presAssocID="{A4FFA6B1-797E-43CA-B8BD-EEAD23F9CC9E}" presName="parentText" presStyleLbl="node1" presStyleIdx="2" presStyleCnt="3">
        <dgm:presLayoutVars>
          <dgm:chMax val="0"/>
          <dgm:bulletEnabled val="1"/>
        </dgm:presLayoutVars>
      </dgm:prSet>
      <dgm:spPr/>
    </dgm:pt>
    <dgm:pt modelId="{9C05C165-9D83-409A-893C-36D152B69E53}" type="pres">
      <dgm:prSet presAssocID="{A4FFA6B1-797E-43CA-B8BD-EEAD23F9CC9E}" presName="negativeSpace" presStyleCnt="0"/>
      <dgm:spPr/>
    </dgm:pt>
    <dgm:pt modelId="{EA98C9A0-0B73-4572-8E40-3A6FC3640658}" type="pres">
      <dgm:prSet presAssocID="{A4FFA6B1-797E-43CA-B8BD-EEAD23F9CC9E}" presName="childText" presStyleLbl="conFgAcc1" presStyleIdx="2" presStyleCnt="3">
        <dgm:presLayoutVars>
          <dgm:bulletEnabled val="1"/>
        </dgm:presLayoutVars>
      </dgm:prSet>
      <dgm:spPr/>
    </dgm:pt>
  </dgm:ptLst>
  <dgm:cxnLst>
    <dgm:cxn modelId="{FA9B0310-00EB-4347-A98D-412EF8B5CE31}" type="presOf" srcId="{6168B847-4A06-4AC8-A8E7-16B2A88C3090}" destId="{71DA766A-933E-473A-BBC5-6E99C115C93F}" srcOrd="0" destOrd="0" presId="urn:microsoft.com/office/officeart/2005/8/layout/list1"/>
    <dgm:cxn modelId="{D3694D21-A061-405C-A400-A59956C37E0C}" type="presOf" srcId="{F4828CF1-E479-4E34-96E9-94FEF31DE188}" destId="{64F19BF1-54F0-45B7-B06F-6102A22BDFB5}" srcOrd="1" destOrd="0" presId="urn:microsoft.com/office/officeart/2005/8/layout/list1"/>
    <dgm:cxn modelId="{83BCE923-518C-4963-906F-0ADC02D54F58}" type="presOf" srcId="{F4828CF1-E479-4E34-96E9-94FEF31DE188}" destId="{CB14FF0F-C265-4D31-B313-25BF340AC468}" srcOrd="0" destOrd="0" presId="urn:microsoft.com/office/officeart/2005/8/layout/list1"/>
    <dgm:cxn modelId="{A2FB802D-5EF0-4DBE-B5B8-183F9E5D15A4}" type="presOf" srcId="{0A70CC2D-8B9B-43E5-BC52-4D0830F0B5F1}" destId="{995455F9-02F6-49DE-88E3-8E8CB70EAEFE}" srcOrd="0" destOrd="0" presId="urn:microsoft.com/office/officeart/2005/8/layout/list1"/>
    <dgm:cxn modelId="{9BC5D144-1F02-4D60-A5DF-09C4DEF82747}" type="presOf" srcId="{FEBC5482-E224-442F-8614-6BC7445E8D4F}" destId="{EC040F02-06F3-4C27-AD20-123E5A3F1E11}" srcOrd="0" destOrd="0" presId="urn:microsoft.com/office/officeart/2005/8/layout/list1"/>
    <dgm:cxn modelId="{DFA30446-FFB4-4798-A3FD-6679558E58CE}" type="presOf" srcId="{FC19BD01-FCC1-4C4B-8151-F75CD69E6430}" destId="{2002E489-2B41-4C46-9B51-11ECD8DCCBB9}" srcOrd="0" destOrd="0" presId="urn:microsoft.com/office/officeart/2005/8/layout/list1"/>
    <dgm:cxn modelId="{26240C67-CC95-4141-B815-3C39AE306529}" srcId="{FEBC5482-E224-442F-8614-6BC7445E8D4F}" destId="{6168B847-4A06-4AC8-A8E7-16B2A88C3090}" srcOrd="1" destOrd="0" parTransId="{B1E27231-0385-4122-B2AE-F9503E1EE723}" sibTransId="{F5D83D11-BC64-4390-A8E6-EB18ADF346CB}"/>
    <dgm:cxn modelId="{1674B347-EC6C-48E3-A8FD-8FA7AD22DDE4}" srcId="{FEBC5482-E224-442F-8614-6BC7445E8D4F}" destId="{F4828CF1-E479-4E34-96E9-94FEF31DE188}" srcOrd="0" destOrd="0" parTransId="{8CA11F17-E3E9-481E-89A8-28A3CF02A153}" sibTransId="{13825F84-0902-4492-AD03-36DED6F96353}"/>
    <dgm:cxn modelId="{A1CFD355-A0D4-4175-AF5C-176C598E44F3}" type="presOf" srcId="{A4FFA6B1-797E-43CA-B8BD-EEAD23F9CC9E}" destId="{B474524E-ED0A-43D9-B09F-A64BC5B73E90}" srcOrd="1" destOrd="0" presId="urn:microsoft.com/office/officeart/2005/8/layout/list1"/>
    <dgm:cxn modelId="{4C60449E-F854-4C99-8197-C74C0FD95F3D}" srcId="{F4828CF1-E479-4E34-96E9-94FEF31DE188}" destId="{FC19BD01-FCC1-4C4B-8151-F75CD69E6430}" srcOrd="0" destOrd="0" parTransId="{6B47F702-B2C0-444D-B076-F65C87F3F041}" sibTransId="{67772704-8EDB-4669-A611-A16FF2452582}"/>
    <dgm:cxn modelId="{050B61C3-4988-417E-816C-9891AE769562}" type="presOf" srcId="{6168B847-4A06-4AC8-A8E7-16B2A88C3090}" destId="{1D1BE950-5662-49D8-87AD-29610A22A2DD}" srcOrd="1" destOrd="0" presId="urn:microsoft.com/office/officeart/2005/8/layout/list1"/>
    <dgm:cxn modelId="{20E698CA-2EA5-4827-BF4B-CD02382DE0B3}" srcId="{A4FFA6B1-797E-43CA-B8BD-EEAD23F9CC9E}" destId="{F489385A-6BFE-4A20-928A-399917CE7418}" srcOrd="0" destOrd="0" parTransId="{38A78BCF-C56F-43EA-8DCB-ABA13D2152C8}" sibTransId="{E2C8A9AA-E572-4C1D-8C80-4B7EFC938C60}"/>
    <dgm:cxn modelId="{941E59CB-869B-43F3-8A9D-769532C311FD}" srcId="{FEBC5482-E224-442F-8614-6BC7445E8D4F}" destId="{A4FFA6B1-797E-43CA-B8BD-EEAD23F9CC9E}" srcOrd="2" destOrd="0" parTransId="{12009898-824E-4BEF-B708-D4D25167F72F}" sibTransId="{1949ADC0-0E90-47DA-9E42-C41FD356146F}"/>
    <dgm:cxn modelId="{BAF78CD0-8EE9-43C0-A4AE-0E5EDD6A21E3}" type="presOf" srcId="{A4FFA6B1-797E-43CA-B8BD-EEAD23F9CC9E}" destId="{AEB4D4C5-71BD-45C8-9F6D-7732D2C42B4B}" srcOrd="0" destOrd="0" presId="urn:microsoft.com/office/officeart/2005/8/layout/list1"/>
    <dgm:cxn modelId="{F51327D4-A114-4E06-9271-DA6D11B7AF25}" type="presOf" srcId="{F489385A-6BFE-4A20-928A-399917CE7418}" destId="{EA98C9A0-0B73-4572-8E40-3A6FC3640658}" srcOrd="0" destOrd="0" presId="urn:microsoft.com/office/officeart/2005/8/layout/list1"/>
    <dgm:cxn modelId="{BB3FA3EF-22BF-46C8-9591-85B6B660E01C}" srcId="{6168B847-4A06-4AC8-A8E7-16B2A88C3090}" destId="{0A70CC2D-8B9B-43E5-BC52-4D0830F0B5F1}" srcOrd="0" destOrd="0" parTransId="{51CF6634-B695-47CB-B876-8462F866B9BF}" sibTransId="{9C686969-0B76-4D9D-A45D-CF600BD8E990}"/>
    <dgm:cxn modelId="{7D3F7D7B-8B7B-45AE-B657-4843DD4EF08D}" type="presParOf" srcId="{EC040F02-06F3-4C27-AD20-123E5A3F1E11}" destId="{3777102C-ABE4-4B06-B0FA-AD0813360AA2}" srcOrd="0" destOrd="0" presId="urn:microsoft.com/office/officeart/2005/8/layout/list1"/>
    <dgm:cxn modelId="{9D9E5C42-8734-4E9D-A43B-CCD1CF78A736}" type="presParOf" srcId="{3777102C-ABE4-4B06-B0FA-AD0813360AA2}" destId="{CB14FF0F-C265-4D31-B313-25BF340AC468}" srcOrd="0" destOrd="0" presId="urn:microsoft.com/office/officeart/2005/8/layout/list1"/>
    <dgm:cxn modelId="{E1121D33-2248-46F5-9E9A-E4E5B603F9F8}" type="presParOf" srcId="{3777102C-ABE4-4B06-B0FA-AD0813360AA2}" destId="{64F19BF1-54F0-45B7-B06F-6102A22BDFB5}" srcOrd="1" destOrd="0" presId="urn:microsoft.com/office/officeart/2005/8/layout/list1"/>
    <dgm:cxn modelId="{A8F086D8-0F51-4487-B068-DF663631D4AD}" type="presParOf" srcId="{EC040F02-06F3-4C27-AD20-123E5A3F1E11}" destId="{8B999E0D-D772-4123-91E6-033F8D198927}" srcOrd="1" destOrd="0" presId="urn:microsoft.com/office/officeart/2005/8/layout/list1"/>
    <dgm:cxn modelId="{ADFAE8A5-CB6E-4708-82A2-798CE143696B}" type="presParOf" srcId="{EC040F02-06F3-4C27-AD20-123E5A3F1E11}" destId="{2002E489-2B41-4C46-9B51-11ECD8DCCBB9}" srcOrd="2" destOrd="0" presId="urn:microsoft.com/office/officeart/2005/8/layout/list1"/>
    <dgm:cxn modelId="{7C3A7548-20F9-4640-B5DE-FE2F74E1C6C5}" type="presParOf" srcId="{EC040F02-06F3-4C27-AD20-123E5A3F1E11}" destId="{98C673DE-192A-4DFE-9D79-6F94E6C0E420}" srcOrd="3" destOrd="0" presId="urn:microsoft.com/office/officeart/2005/8/layout/list1"/>
    <dgm:cxn modelId="{B5FFAFE1-E66D-4C39-A58B-954B2BD9A09E}" type="presParOf" srcId="{EC040F02-06F3-4C27-AD20-123E5A3F1E11}" destId="{B2D57A34-3950-40F9-BB92-293BB87DD8CA}" srcOrd="4" destOrd="0" presId="urn:microsoft.com/office/officeart/2005/8/layout/list1"/>
    <dgm:cxn modelId="{BEDCFE4D-F91E-4A33-A1D7-2C279BD9B63A}" type="presParOf" srcId="{B2D57A34-3950-40F9-BB92-293BB87DD8CA}" destId="{71DA766A-933E-473A-BBC5-6E99C115C93F}" srcOrd="0" destOrd="0" presId="urn:microsoft.com/office/officeart/2005/8/layout/list1"/>
    <dgm:cxn modelId="{1DF14DBF-259C-4518-8C02-A92A1BBA63A6}" type="presParOf" srcId="{B2D57A34-3950-40F9-BB92-293BB87DD8CA}" destId="{1D1BE950-5662-49D8-87AD-29610A22A2DD}" srcOrd="1" destOrd="0" presId="urn:microsoft.com/office/officeart/2005/8/layout/list1"/>
    <dgm:cxn modelId="{8F2BB94D-DF4A-4FDF-9694-BC35D9428EC0}" type="presParOf" srcId="{EC040F02-06F3-4C27-AD20-123E5A3F1E11}" destId="{386B13D8-6783-4271-9F98-5EA24A3D25D5}" srcOrd="5" destOrd="0" presId="urn:microsoft.com/office/officeart/2005/8/layout/list1"/>
    <dgm:cxn modelId="{9EAA791B-0C6B-4531-95EB-F9D000F9A238}" type="presParOf" srcId="{EC040F02-06F3-4C27-AD20-123E5A3F1E11}" destId="{995455F9-02F6-49DE-88E3-8E8CB70EAEFE}" srcOrd="6" destOrd="0" presId="urn:microsoft.com/office/officeart/2005/8/layout/list1"/>
    <dgm:cxn modelId="{1D244586-6AEF-4C21-945C-58561CED0FC0}" type="presParOf" srcId="{EC040F02-06F3-4C27-AD20-123E5A3F1E11}" destId="{3EBE8956-5F36-4023-8EA0-92CEB4A415D9}" srcOrd="7" destOrd="0" presId="urn:microsoft.com/office/officeart/2005/8/layout/list1"/>
    <dgm:cxn modelId="{B5E0AADA-9652-4CA7-A937-76DBBA97CB5D}" type="presParOf" srcId="{EC040F02-06F3-4C27-AD20-123E5A3F1E11}" destId="{8E5E31DB-A0D9-4D56-8E82-20F0CDBA1888}" srcOrd="8" destOrd="0" presId="urn:microsoft.com/office/officeart/2005/8/layout/list1"/>
    <dgm:cxn modelId="{A862C96F-127D-48FA-B91B-02BB0CFA73AA}" type="presParOf" srcId="{8E5E31DB-A0D9-4D56-8E82-20F0CDBA1888}" destId="{AEB4D4C5-71BD-45C8-9F6D-7732D2C42B4B}" srcOrd="0" destOrd="0" presId="urn:microsoft.com/office/officeart/2005/8/layout/list1"/>
    <dgm:cxn modelId="{3476EF2F-501C-4B7B-B1C9-7D9BDC4E2F20}" type="presParOf" srcId="{8E5E31DB-A0D9-4D56-8E82-20F0CDBA1888}" destId="{B474524E-ED0A-43D9-B09F-A64BC5B73E90}" srcOrd="1" destOrd="0" presId="urn:microsoft.com/office/officeart/2005/8/layout/list1"/>
    <dgm:cxn modelId="{D501CBD8-8770-4F65-919E-33CAC94E61AE}" type="presParOf" srcId="{EC040F02-06F3-4C27-AD20-123E5A3F1E11}" destId="{9C05C165-9D83-409A-893C-36D152B69E53}" srcOrd="9" destOrd="0" presId="urn:microsoft.com/office/officeart/2005/8/layout/list1"/>
    <dgm:cxn modelId="{7D22E662-3BBD-4CA4-951E-0700B622B0ED}" type="presParOf" srcId="{EC040F02-06F3-4C27-AD20-123E5A3F1E11}" destId="{EA98C9A0-0B73-4572-8E40-3A6FC364065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BC5482-E224-442F-8614-6BC7445E8D4F}"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n-US"/>
        </a:p>
      </dgm:t>
    </dgm:pt>
    <dgm:pt modelId="{F4828CF1-E479-4E34-96E9-94FEF31DE188}">
      <dgm:prSet phldrT="[Text]"/>
      <dgm:spPr/>
      <dgm:t>
        <a:bodyPr/>
        <a:lstStyle/>
        <a:p>
          <a:r>
            <a:rPr lang="en-US" dirty="0">
              <a:latin typeface="Arial" panose="020B0604020202020204" pitchFamily="34" charset="0"/>
              <a:cs typeface="Arial" panose="020B0604020202020204" pitchFamily="34" charset="0"/>
            </a:rPr>
            <a:t>Description</a:t>
          </a:r>
        </a:p>
      </dgm:t>
    </dgm:pt>
    <dgm:pt modelId="{8CA11F17-E3E9-481E-89A8-28A3CF02A153}" type="par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13825F84-0902-4492-AD03-36DED6F96353}" type="sibTrans" cxnId="{1674B347-EC6C-48E3-A8FD-8FA7AD22DDE4}">
      <dgm:prSet/>
      <dgm:spPr/>
      <dgm:t>
        <a:bodyPr/>
        <a:lstStyle/>
        <a:p>
          <a:endParaRPr lang="en-US">
            <a:latin typeface="Arial" panose="020B0604020202020204" pitchFamily="34" charset="0"/>
            <a:cs typeface="Arial" panose="020B0604020202020204" pitchFamily="34" charset="0"/>
          </a:endParaRPr>
        </a:p>
      </dgm:t>
    </dgm:pt>
    <dgm:pt modelId="{FC19BD01-FCC1-4C4B-8151-F75CD69E6430}">
      <dgm:prSet phldrT="[Text]"/>
      <dgm:spPr/>
      <dgm:t>
        <a:bodyPr/>
        <a:lstStyle/>
        <a:p>
          <a:r>
            <a:rPr lang="en-US" b="0" i="0" u="none" dirty="0"/>
            <a:t>A detailed definition of the term</a:t>
          </a:r>
          <a:endParaRPr lang="en-US" dirty="0">
            <a:latin typeface="Arial" panose="020B0604020202020204" pitchFamily="34" charset="0"/>
            <a:cs typeface="Arial" panose="020B0604020202020204" pitchFamily="34" charset="0"/>
          </a:endParaRPr>
        </a:p>
      </dgm:t>
    </dgm:pt>
    <dgm:pt modelId="{6B47F702-B2C0-444D-B076-F65C87F3F041}" type="par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7772704-8EDB-4669-A611-A16FF2452582}" type="sibTrans" cxnId="{4C60449E-F854-4C99-8197-C74C0FD95F3D}">
      <dgm:prSet/>
      <dgm:spPr/>
      <dgm:t>
        <a:bodyPr/>
        <a:lstStyle/>
        <a:p>
          <a:endParaRPr lang="en-US">
            <a:latin typeface="Arial" panose="020B0604020202020204" pitchFamily="34" charset="0"/>
            <a:cs typeface="Arial" panose="020B0604020202020204" pitchFamily="34" charset="0"/>
          </a:endParaRPr>
        </a:p>
      </dgm:t>
    </dgm:pt>
    <dgm:pt modelId="{6168B847-4A06-4AC8-A8E7-16B2A88C3090}">
      <dgm:prSet phldrT="[Text]"/>
      <dgm:spPr/>
      <dgm:t>
        <a:bodyPr/>
        <a:lstStyle/>
        <a:p>
          <a:r>
            <a:rPr lang="en-US" dirty="0">
              <a:latin typeface="Arial" panose="020B0604020202020204" pitchFamily="34" charset="0"/>
              <a:cs typeface="Arial" panose="020B0604020202020204" pitchFamily="34" charset="0"/>
            </a:rPr>
            <a:t>Owner</a:t>
          </a:r>
        </a:p>
      </dgm:t>
    </dgm:pt>
    <dgm:pt modelId="{B1E27231-0385-4122-B2AE-F9503E1EE723}" type="par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F5D83D11-BC64-4390-A8E6-EB18ADF346CB}" type="sibTrans" cxnId="{26240C67-CC95-4141-B815-3C39AE306529}">
      <dgm:prSet/>
      <dgm:spPr/>
      <dgm:t>
        <a:bodyPr/>
        <a:lstStyle/>
        <a:p>
          <a:endParaRPr lang="en-US">
            <a:latin typeface="Arial" panose="020B0604020202020204" pitchFamily="34" charset="0"/>
            <a:cs typeface="Arial" panose="020B0604020202020204" pitchFamily="34" charset="0"/>
          </a:endParaRPr>
        </a:p>
      </dgm:t>
    </dgm:pt>
    <dgm:pt modelId="{0A70CC2D-8B9B-43E5-BC52-4D0830F0B5F1}">
      <dgm:prSet phldrT="[Text]"/>
      <dgm:spPr/>
      <dgm:t>
        <a:bodyPr/>
        <a:lstStyle/>
        <a:p>
          <a:r>
            <a:rPr lang="en-US" b="0" i="0" u="none" dirty="0"/>
            <a:t>The person who owns the term and is accountable for the definition and maintenance of the term (the data owner)</a:t>
          </a:r>
          <a:endParaRPr lang="en-US" dirty="0">
            <a:latin typeface="Arial" panose="020B0604020202020204" pitchFamily="34" charset="0"/>
            <a:cs typeface="Arial" panose="020B0604020202020204" pitchFamily="34" charset="0"/>
          </a:endParaRPr>
        </a:p>
      </dgm:t>
    </dgm:pt>
    <dgm:pt modelId="{51CF6634-B695-47CB-B876-8462F866B9BF}" type="par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9C686969-0B76-4D9D-A45D-CF600BD8E990}" type="sibTrans" cxnId="{BB3FA3EF-22BF-46C8-9591-85B6B660E01C}">
      <dgm:prSet/>
      <dgm:spPr/>
      <dgm:t>
        <a:bodyPr/>
        <a:lstStyle/>
        <a:p>
          <a:endParaRPr lang="en-US">
            <a:latin typeface="Arial" panose="020B0604020202020204" pitchFamily="34" charset="0"/>
            <a:cs typeface="Arial" panose="020B0604020202020204" pitchFamily="34" charset="0"/>
          </a:endParaRPr>
        </a:p>
      </dgm:t>
    </dgm:pt>
    <dgm:pt modelId="{A4FFA6B1-797E-43CA-B8BD-EEAD23F9CC9E}">
      <dgm:prSet phldrT="[Text]"/>
      <dgm:spPr/>
      <dgm:t>
        <a:bodyPr/>
        <a:lstStyle/>
        <a:p>
          <a:r>
            <a:rPr lang="en-US" dirty="0">
              <a:latin typeface="Arial" panose="020B0604020202020204" pitchFamily="34" charset="0"/>
              <a:cs typeface="Arial" panose="020B0604020202020204" pitchFamily="34" charset="0"/>
            </a:rPr>
            <a:t>Steward</a:t>
          </a:r>
        </a:p>
      </dgm:t>
    </dgm:pt>
    <dgm:pt modelId="{12009898-824E-4BEF-B708-D4D25167F72F}" type="par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1949ADC0-0E90-47DA-9E42-C41FD356146F}" type="sibTrans" cxnId="{941E59CB-869B-43F3-8A9D-769532C311FD}">
      <dgm:prSet/>
      <dgm:spPr/>
      <dgm:t>
        <a:bodyPr/>
        <a:lstStyle/>
        <a:p>
          <a:endParaRPr lang="en-US">
            <a:latin typeface="Arial" panose="020B0604020202020204" pitchFamily="34" charset="0"/>
            <a:cs typeface="Arial" panose="020B0604020202020204" pitchFamily="34" charset="0"/>
          </a:endParaRPr>
        </a:p>
      </dgm:t>
    </dgm:pt>
    <dgm:pt modelId="{F489385A-6BFE-4A20-928A-399917CE7418}">
      <dgm:prSet phldrT="[Text]"/>
      <dgm:spPr/>
      <dgm:t>
        <a:bodyPr/>
        <a:lstStyle/>
        <a:p>
          <a:r>
            <a:rPr lang="en-US" b="0" i="0" u="none" dirty="0">
              <a:latin typeface="Arial" panose="020B0604020202020204" pitchFamily="34" charset="0"/>
              <a:cs typeface="Arial" panose="020B0604020202020204" pitchFamily="34" charset="0"/>
            </a:rPr>
            <a:t>The steward of the term. The person responsible for the definition and maintenance of the term (the data steward)</a:t>
          </a:r>
          <a:endParaRPr lang="en-US" dirty="0">
            <a:latin typeface="Arial" panose="020B0604020202020204" pitchFamily="34" charset="0"/>
            <a:cs typeface="Arial" panose="020B0604020202020204" pitchFamily="34" charset="0"/>
          </a:endParaRPr>
        </a:p>
      </dgm:t>
    </dgm:pt>
    <dgm:pt modelId="{38A78BCF-C56F-43EA-8DCB-ABA13D2152C8}" type="par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E2C8A9AA-E572-4C1D-8C80-4B7EFC938C60}" type="sibTrans" cxnId="{20E698CA-2EA5-4827-BF4B-CD02382DE0B3}">
      <dgm:prSet/>
      <dgm:spPr/>
      <dgm:t>
        <a:bodyPr/>
        <a:lstStyle/>
        <a:p>
          <a:endParaRPr lang="en-US">
            <a:latin typeface="Arial" panose="020B0604020202020204" pitchFamily="34" charset="0"/>
            <a:cs typeface="Arial" panose="020B0604020202020204" pitchFamily="34" charset="0"/>
          </a:endParaRPr>
        </a:p>
      </dgm:t>
    </dgm:pt>
    <dgm:pt modelId="{C979E46C-036E-4C7D-8984-23502D65163C}">
      <dgm:prSet phldrT="[Text]"/>
      <dgm:spPr/>
      <dgm:t>
        <a:bodyPr/>
        <a:lstStyle/>
        <a:p>
          <a:r>
            <a:rPr lang="en-US" dirty="0">
              <a:latin typeface="Arial" panose="020B0604020202020204" pitchFamily="34" charset="0"/>
              <a:cs typeface="Arial" panose="020B0604020202020204" pitchFamily="34" charset="0"/>
            </a:rPr>
            <a:t>Calculation</a:t>
          </a:r>
        </a:p>
      </dgm:t>
    </dgm:pt>
    <dgm:pt modelId="{05F2A855-C278-4264-B125-04FAC1C3220E}" type="parTrans" cxnId="{34B3C2DD-162C-461F-ADD5-F1E7BB6CF1E1}">
      <dgm:prSet/>
      <dgm:spPr/>
      <dgm:t>
        <a:bodyPr/>
        <a:lstStyle/>
        <a:p>
          <a:endParaRPr lang="en-US"/>
        </a:p>
      </dgm:t>
    </dgm:pt>
    <dgm:pt modelId="{790601B7-6712-4516-BA6B-153396BBD407}" type="sibTrans" cxnId="{34B3C2DD-162C-461F-ADD5-F1E7BB6CF1E1}">
      <dgm:prSet/>
      <dgm:spPr/>
      <dgm:t>
        <a:bodyPr/>
        <a:lstStyle/>
        <a:p>
          <a:endParaRPr lang="en-US"/>
        </a:p>
      </dgm:t>
    </dgm:pt>
    <dgm:pt modelId="{6DCBDC58-214D-4BAA-9D09-C2137F466495}">
      <dgm:prSet phldrT="[Text]"/>
      <dgm:spPr/>
      <dgm:t>
        <a:bodyPr/>
        <a:lstStyle/>
        <a:p>
          <a:r>
            <a:rPr lang="en-US" b="0" i="0" u="none" dirty="0"/>
            <a:t>If the term is a calculated value, the calculation logic can be seen here</a:t>
          </a:r>
          <a:endParaRPr lang="en-US" dirty="0">
            <a:latin typeface="Arial" panose="020B0604020202020204" pitchFamily="34" charset="0"/>
            <a:cs typeface="Arial" panose="020B0604020202020204" pitchFamily="34" charset="0"/>
          </a:endParaRPr>
        </a:p>
      </dgm:t>
    </dgm:pt>
    <dgm:pt modelId="{7CA5ED96-0249-499C-BE95-CE4AED51D387}" type="parTrans" cxnId="{1896F327-8EE7-485C-8B9D-345AA5360192}">
      <dgm:prSet/>
      <dgm:spPr/>
      <dgm:t>
        <a:bodyPr/>
        <a:lstStyle/>
        <a:p>
          <a:endParaRPr lang="en-US"/>
        </a:p>
      </dgm:t>
    </dgm:pt>
    <dgm:pt modelId="{FD35021F-5B0F-4C59-A7BC-36DBBBC77C3C}" type="sibTrans" cxnId="{1896F327-8EE7-485C-8B9D-345AA5360192}">
      <dgm:prSet/>
      <dgm:spPr/>
      <dgm:t>
        <a:bodyPr/>
        <a:lstStyle/>
        <a:p>
          <a:endParaRPr lang="en-US"/>
        </a:p>
      </dgm:t>
    </dgm:pt>
    <dgm:pt modelId="{72621651-3A20-4CAF-BBE0-89B0220DB5E4}">
      <dgm:prSet phldrT="[Text]"/>
      <dgm:spPr/>
      <dgm:t>
        <a:bodyPr/>
        <a:lstStyle/>
        <a:p>
          <a:r>
            <a:rPr lang="en-US" dirty="0">
              <a:latin typeface="Arial" panose="020B0604020202020204" pitchFamily="34" charset="0"/>
              <a:cs typeface="Arial" panose="020B0604020202020204" pitchFamily="34" charset="0"/>
            </a:rPr>
            <a:t>Dimension</a:t>
          </a:r>
        </a:p>
      </dgm:t>
    </dgm:pt>
    <dgm:pt modelId="{A5950D08-F803-4D2E-8AD0-33481272942B}" type="parTrans" cxnId="{14F47B24-E6D5-425F-895D-35F8A2CD3DD9}">
      <dgm:prSet/>
      <dgm:spPr/>
      <dgm:t>
        <a:bodyPr/>
        <a:lstStyle/>
        <a:p>
          <a:endParaRPr lang="en-US"/>
        </a:p>
      </dgm:t>
    </dgm:pt>
    <dgm:pt modelId="{959F69D0-DB5F-425F-8BD8-0F6F87720441}" type="sibTrans" cxnId="{14F47B24-E6D5-425F-895D-35F8A2CD3DD9}">
      <dgm:prSet/>
      <dgm:spPr/>
      <dgm:t>
        <a:bodyPr/>
        <a:lstStyle/>
        <a:p>
          <a:endParaRPr lang="en-US"/>
        </a:p>
      </dgm:t>
    </dgm:pt>
    <dgm:pt modelId="{CBCA5B9F-63FF-4FF5-9BBA-7DA354778C99}">
      <dgm:prSet phldrT="[Text]"/>
      <dgm:spPr/>
      <dgm:t>
        <a:bodyPr/>
        <a:lstStyle/>
        <a:p>
          <a:r>
            <a:rPr lang="en-US" b="0" i="0" u="none" dirty="0"/>
            <a:t>If the term is reported on, the dimensions for reporting can be seen here</a:t>
          </a:r>
          <a:endParaRPr lang="en-US" dirty="0">
            <a:latin typeface="Arial" panose="020B0604020202020204" pitchFamily="34" charset="0"/>
            <a:cs typeface="Arial" panose="020B0604020202020204" pitchFamily="34" charset="0"/>
          </a:endParaRPr>
        </a:p>
      </dgm:t>
    </dgm:pt>
    <dgm:pt modelId="{103AB03B-BFAB-43E3-A50F-6BA4280148BA}" type="parTrans" cxnId="{129B74FB-681B-4C21-A2F0-06A144759D76}">
      <dgm:prSet/>
      <dgm:spPr/>
      <dgm:t>
        <a:bodyPr/>
        <a:lstStyle/>
        <a:p>
          <a:endParaRPr lang="en-US"/>
        </a:p>
      </dgm:t>
    </dgm:pt>
    <dgm:pt modelId="{4ED4540E-4CAD-4FAE-9372-6E66CEE822D5}" type="sibTrans" cxnId="{129B74FB-681B-4C21-A2F0-06A144759D76}">
      <dgm:prSet/>
      <dgm:spPr/>
      <dgm:t>
        <a:bodyPr/>
        <a:lstStyle/>
        <a:p>
          <a:endParaRPr lang="en-US"/>
        </a:p>
      </dgm:t>
    </dgm:pt>
    <dgm:pt modelId="{267A802B-8D06-4022-90AE-1FA60ADD9BEE}">
      <dgm:prSet phldrT="[Text]"/>
      <dgm:spPr/>
      <dgm:t>
        <a:bodyPr/>
        <a:lstStyle/>
        <a:p>
          <a:r>
            <a:rPr lang="en-US" dirty="0">
              <a:latin typeface="Arial" panose="020B0604020202020204" pitchFamily="34" charset="0"/>
              <a:cs typeface="Arial" panose="020B0604020202020204" pitchFamily="34" charset="0"/>
            </a:rPr>
            <a:t>Required in Stress</a:t>
          </a:r>
        </a:p>
      </dgm:t>
    </dgm:pt>
    <dgm:pt modelId="{5E059660-558A-4DD1-B1D6-0CDC4BE8B174}" type="parTrans" cxnId="{D7A91B58-B946-4CD8-8726-DBE8A72AFFFF}">
      <dgm:prSet/>
      <dgm:spPr/>
      <dgm:t>
        <a:bodyPr/>
        <a:lstStyle/>
        <a:p>
          <a:endParaRPr lang="en-US"/>
        </a:p>
      </dgm:t>
    </dgm:pt>
    <dgm:pt modelId="{741AFF9B-4FA4-45BE-93DA-2C13F7F9E03C}" type="sibTrans" cxnId="{D7A91B58-B946-4CD8-8726-DBE8A72AFFFF}">
      <dgm:prSet/>
      <dgm:spPr/>
      <dgm:t>
        <a:bodyPr/>
        <a:lstStyle/>
        <a:p>
          <a:endParaRPr lang="en-US"/>
        </a:p>
      </dgm:t>
    </dgm:pt>
    <dgm:pt modelId="{C8031F08-D894-4423-8228-2072171F0825}">
      <dgm:prSet phldrT="[Text]"/>
      <dgm:spPr/>
      <dgm:t>
        <a:bodyPr/>
        <a:lstStyle/>
        <a:p>
          <a:r>
            <a:rPr lang="en-US" b="0" i="0" u="none" dirty="0"/>
            <a:t>Indicates whether the term is needed for reporting in times of stress.</a:t>
          </a:r>
          <a:endParaRPr lang="en-US" dirty="0">
            <a:latin typeface="Arial" panose="020B0604020202020204" pitchFamily="34" charset="0"/>
            <a:cs typeface="Arial" panose="020B0604020202020204" pitchFamily="34" charset="0"/>
          </a:endParaRPr>
        </a:p>
      </dgm:t>
    </dgm:pt>
    <dgm:pt modelId="{E91338E6-BBEA-49CB-88D2-9289EE53E870}" type="parTrans" cxnId="{57EA5304-1695-4DE2-AB16-8E5EAFB6BD1F}">
      <dgm:prSet/>
      <dgm:spPr/>
      <dgm:t>
        <a:bodyPr/>
        <a:lstStyle/>
        <a:p>
          <a:endParaRPr lang="en-US"/>
        </a:p>
      </dgm:t>
    </dgm:pt>
    <dgm:pt modelId="{8F10E965-1AC0-495C-B193-F5E633751FE9}" type="sibTrans" cxnId="{57EA5304-1695-4DE2-AB16-8E5EAFB6BD1F}">
      <dgm:prSet/>
      <dgm:spPr/>
      <dgm:t>
        <a:bodyPr/>
        <a:lstStyle/>
        <a:p>
          <a:endParaRPr lang="en-US"/>
        </a:p>
      </dgm:t>
    </dgm:pt>
    <dgm:pt modelId="{16E8A970-9696-49F8-A486-2B17B8862EBF}">
      <dgm:prSet phldrT="[Text]"/>
      <dgm:spPr/>
      <dgm:t>
        <a:bodyPr/>
        <a:lstStyle/>
        <a:p>
          <a:r>
            <a:rPr lang="en-US" dirty="0">
              <a:latin typeface="Arial" panose="020B0604020202020204" pitchFamily="34" charset="0"/>
              <a:cs typeface="Arial" panose="020B0604020202020204" pitchFamily="34" charset="0"/>
            </a:rPr>
            <a:t>Business Processes</a:t>
          </a:r>
        </a:p>
      </dgm:t>
    </dgm:pt>
    <dgm:pt modelId="{5125CE15-9952-40D5-BBA3-ACDCF940EA96}" type="parTrans" cxnId="{1F419DDC-526C-4123-BE14-45C6CD7A3251}">
      <dgm:prSet/>
      <dgm:spPr/>
      <dgm:t>
        <a:bodyPr/>
        <a:lstStyle/>
        <a:p>
          <a:endParaRPr lang="en-US"/>
        </a:p>
      </dgm:t>
    </dgm:pt>
    <dgm:pt modelId="{CC8EBE47-E47F-40EF-9E48-96197C1491EB}" type="sibTrans" cxnId="{1F419DDC-526C-4123-BE14-45C6CD7A3251}">
      <dgm:prSet/>
      <dgm:spPr/>
      <dgm:t>
        <a:bodyPr/>
        <a:lstStyle/>
        <a:p>
          <a:endParaRPr lang="en-US"/>
        </a:p>
      </dgm:t>
    </dgm:pt>
    <dgm:pt modelId="{009F6E3E-95CE-4612-A0CE-E672C417F2FF}">
      <dgm:prSet phldrT="[Text]"/>
      <dgm:spPr/>
      <dgm:t>
        <a:bodyPr/>
        <a:lstStyle/>
        <a:p>
          <a:r>
            <a:rPr lang="en-US" dirty="0">
              <a:latin typeface="Arial" panose="020B0604020202020204" pitchFamily="34" charset="0"/>
              <a:cs typeface="Arial" panose="020B0604020202020204" pitchFamily="34" charset="0"/>
            </a:rPr>
            <a:t>Business processes linked to the term (i.e. processes that either create or utilise the term that have been identified)</a:t>
          </a:r>
        </a:p>
      </dgm:t>
    </dgm:pt>
    <dgm:pt modelId="{22E1211A-999E-47EC-B688-F94BEA1E323A}" type="parTrans" cxnId="{EB2FF777-B47B-43A3-AAE4-9BDC7C75F751}">
      <dgm:prSet/>
      <dgm:spPr/>
      <dgm:t>
        <a:bodyPr/>
        <a:lstStyle/>
        <a:p>
          <a:endParaRPr lang="en-US"/>
        </a:p>
      </dgm:t>
    </dgm:pt>
    <dgm:pt modelId="{C73DDA41-00A0-48E4-9A51-8D6D686A116E}" type="sibTrans" cxnId="{EB2FF777-B47B-43A3-AAE4-9BDC7C75F751}">
      <dgm:prSet/>
      <dgm:spPr/>
      <dgm:t>
        <a:bodyPr/>
        <a:lstStyle/>
        <a:p>
          <a:endParaRPr lang="en-US"/>
        </a:p>
      </dgm:t>
    </dgm:pt>
    <dgm:pt modelId="{24CB3708-F934-4274-9C13-3F44F2346B78}">
      <dgm:prSet phldrT="[Text]"/>
      <dgm:spPr/>
      <dgm:t>
        <a:bodyPr/>
        <a:lstStyle/>
        <a:p>
          <a:r>
            <a:rPr lang="en-US" dirty="0">
              <a:latin typeface="Arial" panose="020B0604020202020204" pitchFamily="34" charset="0"/>
              <a:cs typeface="Arial" panose="020B0604020202020204" pitchFamily="34" charset="0"/>
            </a:rPr>
            <a:t>Technical Attributes</a:t>
          </a:r>
        </a:p>
      </dgm:t>
    </dgm:pt>
    <dgm:pt modelId="{AB940240-19BC-4C30-BA3D-CA3520419B96}" type="parTrans" cxnId="{0C9AA194-AC41-44FC-8FED-8DB24D894120}">
      <dgm:prSet/>
      <dgm:spPr/>
      <dgm:t>
        <a:bodyPr/>
        <a:lstStyle/>
        <a:p>
          <a:endParaRPr lang="en-US"/>
        </a:p>
      </dgm:t>
    </dgm:pt>
    <dgm:pt modelId="{AC5B8F89-7335-4B6C-9763-D9E10738AC8D}" type="sibTrans" cxnId="{0C9AA194-AC41-44FC-8FED-8DB24D894120}">
      <dgm:prSet/>
      <dgm:spPr/>
      <dgm:t>
        <a:bodyPr/>
        <a:lstStyle/>
        <a:p>
          <a:endParaRPr lang="en-US"/>
        </a:p>
      </dgm:t>
    </dgm:pt>
    <dgm:pt modelId="{F7A7AD97-A506-4ED0-A1BF-77E20BD15B9E}">
      <dgm:prSet phldrT="[Text]"/>
      <dgm:spPr/>
      <dgm:t>
        <a:bodyPr/>
        <a:lstStyle/>
        <a:p>
          <a:r>
            <a:rPr lang="en-US" dirty="0">
              <a:latin typeface="Arial" panose="020B0604020202020204" pitchFamily="34" charset="0"/>
              <a:cs typeface="Arial" panose="020B0604020202020204" pitchFamily="34" charset="0"/>
            </a:rPr>
            <a:t>Indicates the physical location(s) of the where the term is located in the system landscape</a:t>
          </a:r>
        </a:p>
      </dgm:t>
    </dgm:pt>
    <dgm:pt modelId="{BA5BDB5A-7F80-468A-B34F-22A2CD9160C0}" type="parTrans" cxnId="{CFCAEDE3-CC00-42DF-88B3-E97675378312}">
      <dgm:prSet/>
      <dgm:spPr/>
      <dgm:t>
        <a:bodyPr/>
        <a:lstStyle/>
        <a:p>
          <a:endParaRPr lang="en-US"/>
        </a:p>
      </dgm:t>
    </dgm:pt>
    <dgm:pt modelId="{D77D9882-A07E-4960-9815-0D845D42494D}" type="sibTrans" cxnId="{CFCAEDE3-CC00-42DF-88B3-E97675378312}">
      <dgm:prSet/>
      <dgm:spPr/>
      <dgm:t>
        <a:bodyPr/>
        <a:lstStyle/>
        <a:p>
          <a:endParaRPr lang="en-US"/>
        </a:p>
      </dgm:t>
    </dgm:pt>
    <dgm:pt modelId="{EC040F02-06F3-4C27-AD20-123E5A3F1E11}" type="pres">
      <dgm:prSet presAssocID="{FEBC5482-E224-442F-8614-6BC7445E8D4F}" presName="linear" presStyleCnt="0">
        <dgm:presLayoutVars>
          <dgm:dir/>
          <dgm:animLvl val="lvl"/>
          <dgm:resizeHandles val="exact"/>
        </dgm:presLayoutVars>
      </dgm:prSet>
      <dgm:spPr/>
    </dgm:pt>
    <dgm:pt modelId="{3777102C-ABE4-4B06-B0FA-AD0813360AA2}" type="pres">
      <dgm:prSet presAssocID="{F4828CF1-E479-4E34-96E9-94FEF31DE188}" presName="parentLin" presStyleCnt="0"/>
      <dgm:spPr/>
    </dgm:pt>
    <dgm:pt modelId="{CB14FF0F-C265-4D31-B313-25BF340AC468}" type="pres">
      <dgm:prSet presAssocID="{F4828CF1-E479-4E34-96E9-94FEF31DE188}" presName="parentLeftMargin" presStyleLbl="node1" presStyleIdx="0" presStyleCnt="8"/>
      <dgm:spPr/>
    </dgm:pt>
    <dgm:pt modelId="{64F19BF1-54F0-45B7-B06F-6102A22BDFB5}" type="pres">
      <dgm:prSet presAssocID="{F4828CF1-E479-4E34-96E9-94FEF31DE188}" presName="parentText" presStyleLbl="node1" presStyleIdx="0" presStyleCnt="8">
        <dgm:presLayoutVars>
          <dgm:chMax val="0"/>
          <dgm:bulletEnabled val="1"/>
        </dgm:presLayoutVars>
      </dgm:prSet>
      <dgm:spPr/>
    </dgm:pt>
    <dgm:pt modelId="{8B999E0D-D772-4123-91E6-033F8D198927}" type="pres">
      <dgm:prSet presAssocID="{F4828CF1-E479-4E34-96E9-94FEF31DE188}" presName="negativeSpace" presStyleCnt="0"/>
      <dgm:spPr/>
    </dgm:pt>
    <dgm:pt modelId="{2002E489-2B41-4C46-9B51-11ECD8DCCBB9}" type="pres">
      <dgm:prSet presAssocID="{F4828CF1-E479-4E34-96E9-94FEF31DE188}" presName="childText" presStyleLbl="conFgAcc1" presStyleIdx="0" presStyleCnt="8">
        <dgm:presLayoutVars>
          <dgm:bulletEnabled val="1"/>
        </dgm:presLayoutVars>
      </dgm:prSet>
      <dgm:spPr/>
    </dgm:pt>
    <dgm:pt modelId="{98C673DE-192A-4DFE-9D79-6F94E6C0E420}" type="pres">
      <dgm:prSet presAssocID="{13825F84-0902-4492-AD03-36DED6F96353}" presName="spaceBetweenRectangles" presStyleCnt="0"/>
      <dgm:spPr/>
    </dgm:pt>
    <dgm:pt modelId="{C9061118-11EA-4F89-93A4-06BEC3CB4E9E}" type="pres">
      <dgm:prSet presAssocID="{C979E46C-036E-4C7D-8984-23502D65163C}" presName="parentLin" presStyleCnt="0"/>
      <dgm:spPr/>
    </dgm:pt>
    <dgm:pt modelId="{CFEA75A7-C7F8-4FD1-B134-046C8F530DAA}" type="pres">
      <dgm:prSet presAssocID="{C979E46C-036E-4C7D-8984-23502D65163C}" presName="parentLeftMargin" presStyleLbl="node1" presStyleIdx="0" presStyleCnt="8"/>
      <dgm:spPr/>
    </dgm:pt>
    <dgm:pt modelId="{58B5D80F-D0C2-4BEF-B3C3-1CB1B6D39EC5}" type="pres">
      <dgm:prSet presAssocID="{C979E46C-036E-4C7D-8984-23502D65163C}" presName="parentText" presStyleLbl="node1" presStyleIdx="1" presStyleCnt="8">
        <dgm:presLayoutVars>
          <dgm:chMax val="0"/>
          <dgm:bulletEnabled val="1"/>
        </dgm:presLayoutVars>
      </dgm:prSet>
      <dgm:spPr/>
    </dgm:pt>
    <dgm:pt modelId="{035AD83E-9DA2-4557-B668-11F605C3D8A9}" type="pres">
      <dgm:prSet presAssocID="{C979E46C-036E-4C7D-8984-23502D65163C}" presName="negativeSpace" presStyleCnt="0"/>
      <dgm:spPr/>
    </dgm:pt>
    <dgm:pt modelId="{B36C33ED-DAC8-410B-B596-D38BFE43FC52}" type="pres">
      <dgm:prSet presAssocID="{C979E46C-036E-4C7D-8984-23502D65163C}" presName="childText" presStyleLbl="conFgAcc1" presStyleIdx="1" presStyleCnt="8">
        <dgm:presLayoutVars>
          <dgm:bulletEnabled val="1"/>
        </dgm:presLayoutVars>
      </dgm:prSet>
      <dgm:spPr/>
    </dgm:pt>
    <dgm:pt modelId="{C115B6CC-C54D-4742-BBE4-A5C89B151F6C}" type="pres">
      <dgm:prSet presAssocID="{790601B7-6712-4516-BA6B-153396BBD407}" presName="spaceBetweenRectangles" presStyleCnt="0"/>
      <dgm:spPr/>
    </dgm:pt>
    <dgm:pt modelId="{EE81DB1C-F082-4150-A3D1-7C9B035CC6DA}" type="pres">
      <dgm:prSet presAssocID="{72621651-3A20-4CAF-BBE0-89B0220DB5E4}" presName="parentLin" presStyleCnt="0"/>
      <dgm:spPr/>
    </dgm:pt>
    <dgm:pt modelId="{2A9B0758-3C07-4534-9E05-57770DB444C5}" type="pres">
      <dgm:prSet presAssocID="{72621651-3A20-4CAF-BBE0-89B0220DB5E4}" presName="parentLeftMargin" presStyleLbl="node1" presStyleIdx="1" presStyleCnt="8"/>
      <dgm:spPr/>
    </dgm:pt>
    <dgm:pt modelId="{B247CFC4-39E9-4029-97D4-FF2CF8E43E06}" type="pres">
      <dgm:prSet presAssocID="{72621651-3A20-4CAF-BBE0-89B0220DB5E4}" presName="parentText" presStyleLbl="node1" presStyleIdx="2" presStyleCnt="8">
        <dgm:presLayoutVars>
          <dgm:chMax val="0"/>
          <dgm:bulletEnabled val="1"/>
        </dgm:presLayoutVars>
      </dgm:prSet>
      <dgm:spPr/>
    </dgm:pt>
    <dgm:pt modelId="{946CD1D2-2347-4E05-AA40-E3662329D745}" type="pres">
      <dgm:prSet presAssocID="{72621651-3A20-4CAF-BBE0-89B0220DB5E4}" presName="negativeSpace" presStyleCnt="0"/>
      <dgm:spPr/>
    </dgm:pt>
    <dgm:pt modelId="{8CC55069-8DA9-4440-9E1F-788A64763578}" type="pres">
      <dgm:prSet presAssocID="{72621651-3A20-4CAF-BBE0-89B0220DB5E4}" presName="childText" presStyleLbl="conFgAcc1" presStyleIdx="2" presStyleCnt="8">
        <dgm:presLayoutVars>
          <dgm:bulletEnabled val="1"/>
        </dgm:presLayoutVars>
      </dgm:prSet>
      <dgm:spPr/>
    </dgm:pt>
    <dgm:pt modelId="{41C0C442-B96D-4F18-B26D-B62D10DB5DAF}" type="pres">
      <dgm:prSet presAssocID="{959F69D0-DB5F-425F-8BD8-0F6F87720441}" presName="spaceBetweenRectangles" presStyleCnt="0"/>
      <dgm:spPr/>
    </dgm:pt>
    <dgm:pt modelId="{61AA54DB-D249-4207-B0C7-4F40D3EF0A79}" type="pres">
      <dgm:prSet presAssocID="{267A802B-8D06-4022-90AE-1FA60ADD9BEE}" presName="parentLin" presStyleCnt="0"/>
      <dgm:spPr/>
    </dgm:pt>
    <dgm:pt modelId="{EB699650-79E6-4FA6-8869-B11464BDC42D}" type="pres">
      <dgm:prSet presAssocID="{267A802B-8D06-4022-90AE-1FA60ADD9BEE}" presName="parentLeftMargin" presStyleLbl="node1" presStyleIdx="2" presStyleCnt="8"/>
      <dgm:spPr/>
    </dgm:pt>
    <dgm:pt modelId="{2CF513A3-21EE-4AD2-895B-F3803BA52C4E}" type="pres">
      <dgm:prSet presAssocID="{267A802B-8D06-4022-90AE-1FA60ADD9BEE}" presName="parentText" presStyleLbl="node1" presStyleIdx="3" presStyleCnt="8">
        <dgm:presLayoutVars>
          <dgm:chMax val="0"/>
          <dgm:bulletEnabled val="1"/>
        </dgm:presLayoutVars>
      </dgm:prSet>
      <dgm:spPr/>
    </dgm:pt>
    <dgm:pt modelId="{6120E49D-0960-48EB-BDDE-78E17615EA4F}" type="pres">
      <dgm:prSet presAssocID="{267A802B-8D06-4022-90AE-1FA60ADD9BEE}" presName="negativeSpace" presStyleCnt="0"/>
      <dgm:spPr/>
    </dgm:pt>
    <dgm:pt modelId="{204F318F-0B84-4670-8D43-7A278D2DE67F}" type="pres">
      <dgm:prSet presAssocID="{267A802B-8D06-4022-90AE-1FA60ADD9BEE}" presName="childText" presStyleLbl="conFgAcc1" presStyleIdx="3" presStyleCnt="8">
        <dgm:presLayoutVars>
          <dgm:bulletEnabled val="1"/>
        </dgm:presLayoutVars>
      </dgm:prSet>
      <dgm:spPr/>
    </dgm:pt>
    <dgm:pt modelId="{B59F7D54-9476-49FF-A059-BB46CB30889A}" type="pres">
      <dgm:prSet presAssocID="{741AFF9B-4FA4-45BE-93DA-2C13F7F9E03C}" presName="spaceBetweenRectangles" presStyleCnt="0"/>
      <dgm:spPr/>
    </dgm:pt>
    <dgm:pt modelId="{B2D57A34-3950-40F9-BB92-293BB87DD8CA}" type="pres">
      <dgm:prSet presAssocID="{6168B847-4A06-4AC8-A8E7-16B2A88C3090}" presName="parentLin" presStyleCnt="0"/>
      <dgm:spPr/>
    </dgm:pt>
    <dgm:pt modelId="{71DA766A-933E-473A-BBC5-6E99C115C93F}" type="pres">
      <dgm:prSet presAssocID="{6168B847-4A06-4AC8-A8E7-16B2A88C3090}" presName="parentLeftMargin" presStyleLbl="node1" presStyleIdx="3" presStyleCnt="8"/>
      <dgm:spPr/>
    </dgm:pt>
    <dgm:pt modelId="{1D1BE950-5662-49D8-87AD-29610A22A2DD}" type="pres">
      <dgm:prSet presAssocID="{6168B847-4A06-4AC8-A8E7-16B2A88C3090}" presName="parentText" presStyleLbl="node1" presStyleIdx="4" presStyleCnt="8">
        <dgm:presLayoutVars>
          <dgm:chMax val="0"/>
          <dgm:bulletEnabled val="1"/>
        </dgm:presLayoutVars>
      </dgm:prSet>
      <dgm:spPr/>
    </dgm:pt>
    <dgm:pt modelId="{386B13D8-6783-4271-9F98-5EA24A3D25D5}" type="pres">
      <dgm:prSet presAssocID="{6168B847-4A06-4AC8-A8E7-16B2A88C3090}" presName="negativeSpace" presStyleCnt="0"/>
      <dgm:spPr/>
    </dgm:pt>
    <dgm:pt modelId="{995455F9-02F6-49DE-88E3-8E8CB70EAEFE}" type="pres">
      <dgm:prSet presAssocID="{6168B847-4A06-4AC8-A8E7-16B2A88C3090}" presName="childText" presStyleLbl="conFgAcc1" presStyleIdx="4" presStyleCnt="8">
        <dgm:presLayoutVars>
          <dgm:bulletEnabled val="1"/>
        </dgm:presLayoutVars>
      </dgm:prSet>
      <dgm:spPr/>
    </dgm:pt>
    <dgm:pt modelId="{3EBE8956-5F36-4023-8EA0-92CEB4A415D9}" type="pres">
      <dgm:prSet presAssocID="{F5D83D11-BC64-4390-A8E6-EB18ADF346CB}" presName="spaceBetweenRectangles" presStyleCnt="0"/>
      <dgm:spPr/>
    </dgm:pt>
    <dgm:pt modelId="{8E5E31DB-A0D9-4D56-8E82-20F0CDBA1888}" type="pres">
      <dgm:prSet presAssocID="{A4FFA6B1-797E-43CA-B8BD-EEAD23F9CC9E}" presName="parentLin" presStyleCnt="0"/>
      <dgm:spPr/>
    </dgm:pt>
    <dgm:pt modelId="{AEB4D4C5-71BD-45C8-9F6D-7732D2C42B4B}" type="pres">
      <dgm:prSet presAssocID="{A4FFA6B1-797E-43CA-B8BD-EEAD23F9CC9E}" presName="parentLeftMargin" presStyleLbl="node1" presStyleIdx="4" presStyleCnt="8"/>
      <dgm:spPr/>
    </dgm:pt>
    <dgm:pt modelId="{B474524E-ED0A-43D9-B09F-A64BC5B73E90}" type="pres">
      <dgm:prSet presAssocID="{A4FFA6B1-797E-43CA-B8BD-EEAD23F9CC9E}" presName="parentText" presStyleLbl="node1" presStyleIdx="5" presStyleCnt="8">
        <dgm:presLayoutVars>
          <dgm:chMax val="0"/>
          <dgm:bulletEnabled val="1"/>
        </dgm:presLayoutVars>
      </dgm:prSet>
      <dgm:spPr/>
    </dgm:pt>
    <dgm:pt modelId="{9C05C165-9D83-409A-893C-36D152B69E53}" type="pres">
      <dgm:prSet presAssocID="{A4FFA6B1-797E-43CA-B8BD-EEAD23F9CC9E}" presName="negativeSpace" presStyleCnt="0"/>
      <dgm:spPr/>
    </dgm:pt>
    <dgm:pt modelId="{EA98C9A0-0B73-4572-8E40-3A6FC3640658}" type="pres">
      <dgm:prSet presAssocID="{A4FFA6B1-797E-43CA-B8BD-EEAD23F9CC9E}" presName="childText" presStyleLbl="conFgAcc1" presStyleIdx="5" presStyleCnt="8">
        <dgm:presLayoutVars>
          <dgm:bulletEnabled val="1"/>
        </dgm:presLayoutVars>
      </dgm:prSet>
      <dgm:spPr/>
    </dgm:pt>
    <dgm:pt modelId="{610C20E6-A45D-4341-A52F-8A824D65C4D4}" type="pres">
      <dgm:prSet presAssocID="{1949ADC0-0E90-47DA-9E42-C41FD356146F}" presName="spaceBetweenRectangles" presStyleCnt="0"/>
      <dgm:spPr/>
    </dgm:pt>
    <dgm:pt modelId="{196A7F37-4AC7-445A-A8C3-989A3F4CC949}" type="pres">
      <dgm:prSet presAssocID="{16E8A970-9696-49F8-A486-2B17B8862EBF}" presName="parentLin" presStyleCnt="0"/>
      <dgm:spPr/>
    </dgm:pt>
    <dgm:pt modelId="{D13084DB-6586-432D-B29F-2C44B3748D41}" type="pres">
      <dgm:prSet presAssocID="{16E8A970-9696-49F8-A486-2B17B8862EBF}" presName="parentLeftMargin" presStyleLbl="node1" presStyleIdx="5" presStyleCnt="8"/>
      <dgm:spPr/>
    </dgm:pt>
    <dgm:pt modelId="{328085F0-4304-449F-AD69-E6973BD9E661}" type="pres">
      <dgm:prSet presAssocID="{16E8A970-9696-49F8-A486-2B17B8862EBF}" presName="parentText" presStyleLbl="node1" presStyleIdx="6" presStyleCnt="8">
        <dgm:presLayoutVars>
          <dgm:chMax val="0"/>
          <dgm:bulletEnabled val="1"/>
        </dgm:presLayoutVars>
      </dgm:prSet>
      <dgm:spPr/>
    </dgm:pt>
    <dgm:pt modelId="{C2B06C12-DDC9-4B40-92CE-5818089269AA}" type="pres">
      <dgm:prSet presAssocID="{16E8A970-9696-49F8-A486-2B17B8862EBF}" presName="negativeSpace" presStyleCnt="0"/>
      <dgm:spPr/>
    </dgm:pt>
    <dgm:pt modelId="{9ADACF8C-FB43-44F4-BEFE-A27BEE89ECB9}" type="pres">
      <dgm:prSet presAssocID="{16E8A970-9696-49F8-A486-2B17B8862EBF}" presName="childText" presStyleLbl="conFgAcc1" presStyleIdx="6" presStyleCnt="8">
        <dgm:presLayoutVars>
          <dgm:bulletEnabled val="1"/>
        </dgm:presLayoutVars>
      </dgm:prSet>
      <dgm:spPr/>
    </dgm:pt>
    <dgm:pt modelId="{573E85AB-1613-400D-8FF3-7F2B3879D8E2}" type="pres">
      <dgm:prSet presAssocID="{CC8EBE47-E47F-40EF-9E48-96197C1491EB}" presName="spaceBetweenRectangles" presStyleCnt="0"/>
      <dgm:spPr/>
    </dgm:pt>
    <dgm:pt modelId="{98DFDD79-D63F-4BB6-93BC-17D32C1E8D7F}" type="pres">
      <dgm:prSet presAssocID="{24CB3708-F934-4274-9C13-3F44F2346B78}" presName="parentLin" presStyleCnt="0"/>
      <dgm:spPr/>
    </dgm:pt>
    <dgm:pt modelId="{47A49C0E-730E-42AD-BD1B-59D7DE6B90D5}" type="pres">
      <dgm:prSet presAssocID="{24CB3708-F934-4274-9C13-3F44F2346B78}" presName="parentLeftMargin" presStyleLbl="node1" presStyleIdx="6" presStyleCnt="8"/>
      <dgm:spPr/>
    </dgm:pt>
    <dgm:pt modelId="{A7476CE2-6EE2-488E-A304-06454EC9E5C5}" type="pres">
      <dgm:prSet presAssocID="{24CB3708-F934-4274-9C13-3F44F2346B78}" presName="parentText" presStyleLbl="node1" presStyleIdx="7" presStyleCnt="8">
        <dgm:presLayoutVars>
          <dgm:chMax val="0"/>
          <dgm:bulletEnabled val="1"/>
        </dgm:presLayoutVars>
      </dgm:prSet>
      <dgm:spPr/>
    </dgm:pt>
    <dgm:pt modelId="{9FE66A12-F2C0-44B1-94C9-89A2B703D795}" type="pres">
      <dgm:prSet presAssocID="{24CB3708-F934-4274-9C13-3F44F2346B78}" presName="negativeSpace" presStyleCnt="0"/>
      <dgm:spPr/>
    </dgm:pt>
    <dgm:pt modelId="{CB5519EC-601F-4643-80B5-11C92371D130}" type="pres">
      <dgm:prSet presAssocID="{24CB3708-F934-4274-9C13-3F44F2346B78}" presName="childText" presStyleLbl="conFgAcc1" presStyleIdx="7" presStyleCnt="8">
        <dgm:presLayoutVars>
          <dgm:bulletEnabled val="1"/>
        </dgm:presLayoutVars>
      </dgm:prSet>
      <dgm:spPr/>
    </dgm:pt>
  </dgm:ptLst>
  <dgm:cxnLst>
    <dgm:cxn modelId="{61972C02-E7A5-46B7-947F-9AFA406BF80E}" type="presOf" srcId="{72621651-3A20-4CAF-BBE0-89B0220DB5E4}" destId="{2A9B0758-3C07-4534-9E05-57770DB444C5}" srcOrd="0" destOrd="0" presId="urn:microsoft.com/office/officeart/2005/8/layout/list1"/>
    <dgm:cxn modelId="{57EA5304-1695-4DE2-AB16-8E5EAFB6BD1F}" srcId="{267A802B-8D06-4022-90AE-1FA60ADD9BEE}" destId="{C8031F08-D894-4423-8228-2072171F0825}" srcOrd="0" destOrd="0" parTransId="{E91338E6-BBEA-49CB-88D2-9289EE53E870}" sibTransId="{8F10E965-1AC0-495C-B193-F5E633751FE9}"/>
    <dgm:cxn modelId="{FA9B0310-00EB-4347-A98D-412EF8B5CE31}" type="presOf" srcId="{6168B847-4A06-4AC8-A8E7-16B2A88C3090}" destId="{71DA766A-933E-473A-BBC5-6E99C115C93F}" srcOrd="0" destOrd="0" presId="urn:microsoft.com/office/officeart/2005/8/layout/list1"/>
    <dgm:cxn modelId="{4E6B5220-E99C-4BF1-A2F8-5B696F0F40C3}" type="presOf" srcId="{267A802B-8D06-4022-90AE-1FA60ADD9BEE}" destId="{2CF513A3-21EE-4AD2-895B-F3803BA52C4E}" srcOrd="1" destOrd="0" presId="urn:microsoft.com/office/officeart/2005/8/layout/list1"/>
    <dgm:cxn modelId="{D3694D21-A061-405C-A400-A59956C37E0C}" type="presOf" srcId="{F4828CF1-E479-4E34-96E9-94FEF31DE188}" destId="{64F19BF1-54F0-45B7-B06F-6102A22BDFB5}" srcOrd="1" destOrd="0" presId="urn:microsoft.com/office/officeart/2005/8/layout/list1"/>
    <dgm:cxn modelId="{83BCE923-518C-4963-906F-0ADC02D54F58}" type="presOf" srcId="{F4828CF1-E479-4E34-96E9-94FEF31DE188}" destId="{CB14FF0F-C265-4D31-B313-25BF340AC468}" srcOrd="0" destOrd="0" presId="urn:microsoft.com/office/officeart/2005/8/layout/list1"/>
    <dgm:cxn modelId="{14F47B24-E6D5-425F-895D-35F8A2CD3DD9}" srcId="{FEBC5482-E224-442F-8614-6BC7445E8D4F}" destId="{72621651-3A20-4CAF-BBE0-89B0220DB5E4}" srcOrd="2" destOrd="0" parTransId="{A5950D08-F803-4D2E-8AD0-33481272942B}" sibTransId="{959F69D0-DB5F-425F-8BD8-0F6F87720441}"/>
    <dgm:cxn modelId="{1896F327-8EE7-485C-8B9D-345AA5360192}" srcId="{C979E46C-036E-4C7D-8984-23502D65163C}" destId="{6DCBDC58-214D-4BAA-9D09-C2137F466495}" srcOrd="0" destOrd="0" parTransId="{7CA5ED96-0249-499C-BE95-CE4AED51D387}" sibTransId="{FD35021F-5B0F-4C59-A7BC-36DBBBC77C3C}"/>
    <dgm:cxn modelId="{FC7BC12A-B3FD-40F5-B04B-E92F3AC0BEAC}" type="presOf" srcId="{16E8A970-9696-49F8-A486-2B17B8862EBF}" destId="{D13084DB-6586-432D-B29F-2C44B3748D41}" srcOrd="0" destOrd="0" presId="urn:microsoft.com/office/officeart/2005/8/layout/list1"/>
    <dgm:cxn modelId="{A2FB802D-5EF0-4DBE-B5B8-183F9E5D15A4}" type="presOf" srcId="{0A70CC2D-8B9B-43E5-BC52-4D0830F0B5F1}" destId="{995455F9-02F6-49DE-88E3-8E8CB70EAEFE}" srcOrd="0" destOrd="0" presId="urn:microsoft.com/office/officeart/2005/8/layout/list1"/>
    <dgm:cxn modelId="{9D1ABB2F-4868-4286-804A-4D2E088942BD}" type="presOf" srcId="{24CB3708-F934-4274-9C13-3F44F2346B78}" destId="{47A49C0E-730E-42AD-BD1B-59D7DE6B90D5}" srcOrd="0" destOrd="0" presId="urn:microsoft.com/office/officeart/2005/8/layout/list1"/>
    <dgm:cxn modelId="{9BC5D144-1F02-4D60-A5DF-09C4DEF82747}" type="presOf" srcId="{FEBC5482-E224-442F-8614-6BC7445E8D4F}" destId="{EC040F02-06F3-4C27-AD20-123E5A3F1E11}" srcOrd="0" destOrd="0" presId="urn:microsoft.com/office/officeart/2005/8/layout/list1"/>
    <dgm:cxn modelId="{34F73A65-8A11-42D2-87A2-FD27E49EB55F}" type="presOf" srcId="{C979E46C-036E-4C7D-8984-23502D65163C}" destId="{58B5D80F-D0C2-4BEF-B3C3-1CB1B6D39EC5}" srcOrd="1" destOrd="0" presId="urn:microsoft.com/office/officeart/2005/8/layout/list1"/>
    <dgm:cxn modelId="{DFA30446-FFB4-4798-A3FD-6679558E58CE}" type="presOf" srcId="{FC19BD01-FCC1-4C4B-8151-F75CD69E6430}" destId="{2002E489-2B41-4C46-9B51-11ECD8DCCBB9}" srcOrd="0" destOrd="0" presId="urn:microsoft.com/office/officeart/2005/8/layout/list1"/>
    <dgm:cxn modelId="{26240C67-CC95-4141-B815-3C39AE306529}" srcId="{FEBC5482-E224-442F-8614-6BC7445E8D4F}" destId="{6168B847-4A06-4AC8-A8E7-16B2A88C3090}" srcOrd="4" destOrd="0" parTransId="{B1E27231-0385-4122-B2AE-F9503E1EE723}" sibTransId="{F5D83D11-BC64-4390-A8E6-EB18ADF346CB}"/>
    <dgm:cxn modelId="{1674B347-EC6C-48E3-A8FD-8FA7AD22DDE4}" srcId="{FEBC5482-E224-442F-8614-6BC7445E8D4F}" destId="{F4828CF1-E479-4E34-96E9-94FEF31DE188}" srcOrd="0" destOrd="0" parTransId="{8CA11F17-E3E9-481E-89A8-28A3CF02A153}" sibTransId="{13825F84-0902-4492-AD03-36DED6F96353}"/>
    <dgm:cxn modelId="{A0D63D6A-CF3E-4B5D-9647-076C52F3F0D3}" type="presOf" srcId="{009F6E3E-95CE-4612-A0CE-E672C417F2FF}" destId="{9ADACF8C-FB43-44F4-BEFE-A27BEE89ECB9}" srcOrd="0" destOrd="0" presId="urn:microsoft.com/office/officeart/2005/8/layout/list1"/>
    <dgm:cxn modelId="{0525F370-E36A-4D72-9A49-C301D002F98A}" type="presOf" srcId="{72621651-3A20-4CAF-BBE0-89B0220DB5E4}" destId="{B247CFC4-39E9-4029-97D4-FF2CF8E43E06}" srcOrd="1" destOrd="0" presId="urn:microsoft.com/office/officeart/2005/8/layout/list1"/>
    <dgm:cxn modelId="{D6905772-66FD-4A30-A812-659E4CBAFEE2}" type="presOf" srcId="{267A802B-8D06-4022-90AE-1FA60ADD9BEE}" destId="{EB699650-79E6-4FA6-8869-B11464BDC42D}" srcOrd="0" destOrd="0" presId="urn:microsoft.com/office/officeart/2005/8/layout/list1"/>
    <dgm:cxn modelId="{A1CFD355-A0D4-4175-AF5C-176C598E44F3}" type="presOf" srcId="{A4FFA6B1-797E-43CA-B8BD-EEAD23F9CC9E}" destId="{B474524E-ED0A-43D9-B09F-A64BC5B73E90}" srcOrd="1" destOrd="0" presId="urn:microsoft.com/office/officeart/2005/8/layout/list1"/>
    <dgm:cxn modelId="{EB2FF777-B47B-43A3-AAE4-9BDC7C75F751}" srcId="{16E8A970-9696-49F8-A486-2B17B8862EBF}" destId="{009F6E3E-95CE-4612-A0CE-E672C417F2FF}" srcOrd="0" destOrd="0" parTransId="{22E1211A-999E-47EC-B688-F94BEA1E323A}" sibTransId="{C73DDA41-00A0-48E4-9A51-8D6D686A116E}"/>
    <dgm:cxn modelId="{D7A91B58-B946-4CD8-8726-DBE8A72AFFFF}" srcId="{FEBC5482-E224-442F-8614-6BC7445E8D4F}" destId="{267A802B-8D06-4022-90AE-1FA60ADD9BEE}" srcOrd="3" destOrd="0" parTransId="{5E059660-558A-4DD1-B1D6-0CDC4BE8B174}" sibTransId="{741AFF9B-4FA4-45BE-93DA-2C13F7F9E03C}"/>
    <dgm:cxn modelId="{5E277B78-6F43-4CCF-A0CF-CF6B37FE8BF4}" type="presOf" srcId="{6DCBDC58-214D-4BAA-9D09-C2137F466495}" destId="{B36C33ED-DAC8-410B-B596-D38BFE43FC52}" srcOrd="0" destOrd="0" presId="urn:microsoft.com/office/officeart/2005/8/layout/list1"/>
    <dgm:cxn modelId="{2C368B7A-909C-43FC-BBE9-45C4FF137948}" type="presOf" srcId="{C979E46C-036E-4C7D-8984-23502D65163C}" destId="{CFEA75A7-C7F8-4FD1-B134-046C8F530DAA}" srcOrd="0" destOrd="0" presId="urn:microsoft.com/office/officeart/2005/8/layout/list1"/>
    <dgm:cxn modelId="{B5A1598B-7DA7-42D8-A45E-5709F8253EB5}" type="presOf" srcId="{F7A7AD97-A506-4ED0-A1BF-77E20BD15B9E}" destId="{CB5519EC-601F-4643-80B5-11C92371D130}" srcOrd="0" destOrd="0" presId="urn:microsoft.com/office/officeart/2005/8/layout/list1"/>
    <dgm:cxn modelId="{7233888B-D202-4C84-AEEC-3E0080F536EA}" type="presOf" srcId="{16E8A970-9696-49F8-A486-2B17B8862EBF}" destId="{328085F0-4304-449F-AD69-E6973BD9E661}" srcOrd="1" destOrd="0" presId="urn:microsoft.com/office/officeart/2005/8/layout/list1"/>
    <dgm:cxn modelId="{0C9AA194-AC41-44FC-8FED-8DB24D894120}" srcId="{FEBC5482-E224-442F-8614-6BC7445E8D4F}" destId="{24CB3708-F934-4274-9C13-3F44F2346B78}" srcOrd="7" destOrd="0" parTransId="{AB940240-19BC-4C30-BA3D-CA3520419B96}" sibTransId="{AC5B8F89-7335-4B6C-9763-D9E10738AC8D}"/>
    <dgm:cxn modelId="{4718FA98-E3F3-4975-9D0B-712D32A17066}" type="presOf" srcId="{C8031F08-D894-4423-8228-2072171F0825}" destId="{204F318F-0B84-4670-8D43-7A278D2DE67F}" srcOrd="0" destOrd="0" presId="urn:microsoft.com/office/officeart/2005/8/layout/list1"/>
    <dgm:cxn modelId="{4C60449E-F854-4C99-8197-C74C0FD95F3D}" srcId="{F4828CF1-E479-4E34-96E9-94FEF31DE188}" destId="{FC19BD01-FCC1-4C4B-8151-F75CD69E6430}" srcOrd="0" destOrd="0" parTransId="{6B47F702-B2C0-444D-B076-F65C87F3F041}" sibTransId="{67772704-8EDB-4669-A611-A16FF2452582}"/>
    <dgm:cxn modelId="{4A0B9BAC-7F2E-4C2F-936A-5A5FF80A8620}" type="presOf" srcId="{CBCA5B9F-63FF-4FF5-9BBA-7DA354778C99}" destId="{8CC55069-8DA9-4440-9E1F-788A64763578}" srcOrd="0" destOrd="0" presId="urn:microsoft.com/office/officeart/2005/8/layout/list1"/>
    <dgm:cxn modelId="{D40111B9-865D-4294-A3F0-17F34C7EABFF}" type="presOf" srcId="{24CB3708-F934-4274-9C13-3F44F2346B78}" destId="{A7476CE2-6EE2-488E-A304-06454EC9E5C5}" srcOrd="1" destOrd="0" presId="urn:microsoft.com/office/officeart/2005/8/layout/list1"/>
    <dgm:cxn modelId="{050B61C3-4988-417E-816C-9891AE769562}" type="presOf" srcId="{6168B847-4A06-4AC8-A8E7-16B2A88C3090}" destId="{1D1BE950-5662-49D8-87AD-29610A22A2DD}" srcOrd="1" destOrd="0" presId="urn:microsoft.com/office/officeart/2005/8/layout/list1"/>
    <dgm:cxn modelId="{20E698CA-2EA5-4827-BF4B-CD02382DE0B3}" srcId="{A4FFA6B1-797E-43CA-B8BD-EEAD23F9CC9E}" destId="{F489385A-6BFE-4A20-928A-399917CE7418}" srcOrd="0" destOrd="0" parTransId="{38A78BCF-C56F-43EA-8DCB-ABA13D2152C8}" sibTransId="{E2C8A9AA-E572-4C1D-8C80-4B7EFC938C60}"/>
    <dgm:cxn modelId="{941E59CB-869B-43F3-8A9D-769532C311FD}" srcId="{FEBC5482-E224-442F-8614-6BC7445E8D4F}" destId="{A4FFA6B1-797E-43CA-B8BD-EEAD23F9CC9E}" srcOrd="5" destOrd="0" parTransId="{12009898-824E-4BEF-B708-D4D25167F72F}" sibTransId="{1949ADC0-0E90-47DA-9E42-C41FD356146F}"/>
    <dgm:cxn modelId="{BAF78CD0-8EE9-43C0-A4AE-0E5EDD6A21E3}" type="presOf" srcId="{A4FFA6B1-797E-43CA-B8BD-EEAD23F9CC9E}" destId="{AEB4D4C5-71BD-45C8-9F6D-7732D2C42B4B}" srcOrd="0" destOrd="0" presId="urn:microsoft.com/office/officeart/2005/8/layout/list1"/>
    <dgm:cxn modelId="{F51327D4-A114-4E06-9271-DA6D11B7AF25}" type="presOf" srcId="{F489385A-6BFE-4A20-928A-399917CE7418}" destId="{EA98C9A0-0B73-4572-8E40-3A6FC3640658}" srcOrd="0" destOrd="0" presId="urn:microsoft.com/office/officeart/2005/8/layout/list1"/>
    <dgm:cxn modelId="{1F419DDC-526C-4123-BE14-45C6CD7A3251}" srcId="{FEBC5482-E224-442F-8614-6BC7445E8D4F}" destId="{16E8A970-9696-49F8-A486-2B17B8862EBF}" srcOrd="6" destOrd="0" parTransId="{5125CE15-9952-40D5-BBA3-ACDCF940EA96}" sibTransId="{CC8EBE47-E47F-40EF-9E48-96197C1491EB}"/>
    <dgm:cxn modelId="{34B3C2DD-162C-461F-ADD5-F1E7BB6CF1E1}" srcId="{FEBC5482-E224-442F-8614-6BC7445E8D4F}" destId="{C979E46C-036E-4C7D-8984-23502D65163C}" srcOrd="1" destOrd="0" parTransId="{05F2A855-C278-4264-B125-04FAC1C3220E}" sibTransId="{790601B7-6712-4516-BA6B-153396BBD407}"/>
    <dgm:cxn modelId="{CFCAEDE3-CC00-42DF-88B3-E97675378312}" srcId="{24CB3708-F934-4274-9C13-3F44F2346B78}" destId="{F7A7AD97-A506-4ED0-A1BF-77E20BD15B9E}" srcOrd="0" destOrd="0" parTransId="{BA5BDB5A-7F80-468A-B34F-22A2CD9160C0}" sibTransId="{D77D9882-A07E-4960-9815-0D845D42494D}"/>
    <dgm:cxn modelId="{BB3FA3EF-22BF-46C8-9591-85B6B660E01C}" srcId="{6168B847-4A06-4AC8-A8E7-16B2A88C3090}" destId="{0A70CC2D-8B9B-43E5-BC52-4D0830F0B5F1}" srcOrd="0" destOrd="0" parTransId="{51CF6634-B695-47CB-B876-8462F866B9BF}" sibTransId="{9C686969-0B76-4D9D-A45D-CF600BD8E990}"/>
    <dgm:cxn modelId="{129B74FB-681B-4C21-A2F0-06A144759D76}" srcId="{72621651-3A20-4CAF-BBE0-89B0220DB5E4}" destId="{CBCA5B9F-63FF-4FF5-9BBA-7DA354778C99}" srcOrd="0" destOrd="0" parTransId="{103AB03B-BFAB-43E3-A50F-6BA4280148BA}" sibTransId="{4ED4540E-4CAD-4FAE-9372-6E66CEE822D5}"/>
    <dgm:cxn modelId="{7D3F7D7B-8B7B-45AE-B657-4843DD4EF08D}" type="presParOf" srcId="{EC040F02-06F3-4C27-AD20-123E5A3F1E11}" destId="{3777102C-ABE4-4B06-B0FA-AD0813360AA2}" srcOrd="0" destOrd="0" presId="urn:microsoft.com/office/officeart/2005/8/layout/list1"/>
    <dgm:cxn modelId="{9D9E5C42-8734-4E9D-A43B-CCD1CF78A736}" type="presParOf" srcId="{3777102C-ABE4-4B06-B0FA-AD0813360AA2}" destId="{CB14FF0F-C265-4D31-B313-25BF340AC468}" srcOrd="0" destOrd="0" presId="urn:microsoft.com/office/officeart/2005/8/layout/list1"/>
    <dgm:cxn modelId="{E1121D33-2248-46F5-9E9A-E4E5B603F9F8}" type="presParOf" srcId="{3777102C-ABE4-4B06-B0FA-AD0813360AA2}" destId="{64F19BF1-54F0-45B7-B06F-6102A22BDFB5}" srcOrd="1" destOrd="0" presId="urn:microsoft.com/office/officeart/2005/8/layout/list1"/>
    <dgm:cxn modelId="{A8F086D8-0F51-4487-B068-DF663631D4AD}" type="presParOf" srcId="{EC040F02-06F3-4C27-AD20-123E5A3F1E11}" destId="{8B999E0D-D772-4123-91E6-033F8D198927}" srcOrd="1" destOrd="0" presId="urn:microsoft.com/office/officeart/2005/8/layout/list1"/>
    <dgm:cxn modelId="{ADFAE8A5-CB6E-4708-82A2-798CE143696B}" type="presParOf" srcId="{EC040F02-06F3-4C27-AD20-123E5A3F1E11}" destId="{2002E489-2B41-4C46-9B51-11ECD8DCCBB9}" srcOrd="2" destOrd="0" presId="urn:microsoft.com/office/officeart/2005/8/layout/list1"/>
    <dgm:cxn modelId="{7C3A7548-20F9-4640-B5DE-FE2F74E1C6C5}" type="presParOf" srcId="{EC040F02-06F3-4C27-AD20-123E5A3F1E11}" destId="{98C673DE-192A-4DFE-9D79-6F94E6C0E420}" srcOrd="3" destOrd="0" presId="urn:microsoft.com/office/officeart/2005/8/layout/list1"/>
    <dgm:cxn modelId="{64BD5EE6-39D7-48DB-9A8A-9AB12FF86B97}" type="presParOf" srcId="{EC040F02-06F3-4C27-AD20-123E5A3F1E11}" destId="{C9061118-11EA-4F89-93A4-06BEC3CB4E9E}" srcOrd="4" destOrd="0" presId="urn:microsoft.com/office/officeart/2005/8/layout/list1"/>
    <dgm:cxn modelId="{9A62FC79-BE22-4A76-ACA8-B070B686D92A}" type="presParOf" srcId="{C9061118-11EA-4F89-93A4-06BEC3CB4E9E}" destId="{CFEA75A7-C7F8-4FD1-B134-046C8F530DAA}" srcOrd="0" destOrd="0" presId="urn:microsoft.com/office/officeart/2005/8/layout/list1"/>
    <dgm:cxn modelId="{0C57F176-BDA8-4827-B6B8-1D3DF06A339C}" type="presParOf" srcId="{C9061118-11EA-4F89-93A4-06BEC3CB4E9E}" destId="{58B5D80F-D0C2-4BEF-B3C3-1CB1B6D39EC5}" srcOrd="1" destOrd="0" presId="urn:microsoft.com/office/officeart/2005/8/layout/list1"/>
    <dgm:cxn modelId="{729FA35D-AA1F-4CC0-A3E7-ED8729B11525}" type="presParOf" srcId="{EC040F02-06F3-4C27-AD20-123E5A3F1E11}" destId="{035AD83E-9DA2-4557-B668-11F605C3D8A9}" srcOrd="5" destOrd="0" presId="urn:microsoft.com/office/officeart/2005/8/layout/list1"/>
    <dgm:cxn modelId="{A0EFCA55-4AED-471D-9219-12C889914C50}" type="presParOf" srcId="{EC040F02-06F3-4C27-AD20-123E5A3F1E11}" destId="{B36C33ED-DAC8-410B-B596-D38BFE43FC52}" srcOrd="6" destOrd="0" presId="urn:microsoft.com/office/officeart/2005/8/layout/list1"/>
    <dgm:cxn modelId="{44237C90-64F1-4563-BBD9-BAC052A5B404}" type="presParOf" srcId="{EC040F02-06F3-4C27-AD20-123E5A3F1E11}" destId="{C115B6CC-C54D-4742-BBE4-A5C89B151F6C}" srcOrd="7" destOrd="0" presId="urn:microsoft.com/office/officeart/2005/8/layout/list1"/>
    <dgm:cxn modelId="{D0DA6A74-816A-4A68-BA70-1B0F6164DEE0}" type="presParOf" srcId="{EC040F02-06F3-4C27-AD20-123E5A3F1E11}" destId="{EE81DB1C-F082-4150-A3D1-7C9B035CC6DA}" srcOrd="8" destOrd="0" presId="urn:microsoft.com/office/officeart/2005/8/layout/list1"/>
    <dgm:cxn modelId="{3A791C3B-71A3-4D58-B487-AE888E57EF94}" type="presParOf" srcId="{EE81DB1C-F082-4150-A3D1-7C9B035CC6DA}" destId="{2A9B0758-3C07-4534-9E05-57770DB444C5}" srcOrd="0" destOrd="0" presId="urn:microsoft.com/office/officeart/2005/8/layout/list1"/>
    <dgm:cxn modelId="{C622A4F3-88F8-4A63-86E1-4835F20E2E0A}" type="presParOf" srcId="{EE81DB1C-F082-4150-A3D1-7C9B035CC6DA}" destId="{B247CFC4-39E9-4029-97D4-FF2CF8E43E06}" srcOrd="1" destOrd="0" presId="urn:microsoft.com/office/officeart/2005/8/layout/list1"/>
    <dgm:cxn modelId="{5B54F45C-2945-4A7B-B23C-E8FD5528EA55}" type="presParOf" srcId="{EC040F02-06F3-4C27-AD20-123E5A3F1E11}" destId="{946CD1D2-2347-4E05-AA40-E3662329D745}" srcOrd="9" destOrd="0" presId="urn:microsoft.com/office/officeart/2005/8/layout/list1"/>
    <dgm:cxn modelId="{B8A607D9-0F24-473A-AD37-84F0AB08D408}" type="presParOf" srcId="{EC040F02-06F3-4C27-AD20-123E5A3F1E11}" destId="{8CC55069-8DA9-4440-9E1F-788A64763578}" srcOrd="10" destOrd="0" presId="urn:microsoft.com/office/officeart/2005/8/layout/list1"/>
    <dgm:cxn modelId="{40C5BFB7-6E4A-4714-87CC-08F13B126B7C}" type="presParOf" srcId="{EC040F02-06F3-4C27-AD20-123E5A3F1E11}" destId="{41C0C442-B96D-4F18-B26D-B62D10DB5DAF}" srcOrd="11" destOrd="0" presId="urn:microsoft.com/office/officeart/2005/8/layout/list1"/>
    <dgm:cxn modelId="{34D86639-D067-4DB8-BF96-BB6BFF8C94B9}" type="presParOf" srcId="{EC040F02-06F3-4C27-AD20-123E5A3F1E11}" destId="{61AA54DB-D249-4207-B0C7-4F40D3EF0A79}" srcOrd="12" destOrd="0" presId="urn:microsoft.com/office/officeart/2005/8/layout/list1"/>
    <dgm:cxn modelId="{C49FF1E0-4116-4CA3-9940-35CAA762D230}" type="presParOf" srcId="{61AA54DB-D249-4207-B0C7-4F40D3EF0A79}" destId="{EB699650-79E6-4FA6-8869-B11464BDC42D}" srcOrd="0" destOrd="0" presId="urn:microsoft.com/office/officeart/2005/8/layout/list1"/>
    <dgm:cxn modelId="{EDE4BA0B-4F70-42B3-AFAE-E9B4AF1256CC}" type="presParOf" srcId="{61AA54DB-D249-4207-B0C7-4F40D3EF0A79}" destId="{2CF513A3-21EE-4AD2-895B-F3803BA52C4E}" srcOrd="1" destOrd="0" presId="urn:microsoft.com/office/officeart/2005/8/layout/list1"/>
    <dgm:cxn modelId="{C360B2AD-5EA1-408B-91FF-3C7D62A362CA}" type="presParOf" srcId="{EC040F02-06F3-4C27-AD20-123E5A3F1E11}" destId="{6120E49D-0960-48EB-BDDE-78E17615EA4F}" srcOrd="13" destOrd="0" presId="urn:microsoft.com/office/officeart/2005/8/layout/list1"/>
    <dgm:cxn modelId="{D2E8C706-FC94-4BAF-9ADA-B0FB7E82E966}" type="presParOf" srcId="{EC040F02-06F3-4C27-AD20-123E5A3F1E11}" destId="{204F318F-0B84-4670-8D43-7A278D2DE67F}" srcOrd="14" destOrd="0" presId="urn:microsoft.com/office/officeart/2005/8/layout/list1"/>
    <dgm:cxn modelId="{8FC689E0-5484-40F5-9511-3D93E035B4CD}" type="presParOf" srcId="{EC040F02-06F3-4C27-AD20-123E5A3F1E11}" destId="{B59F7D54-9476-49FF-A059-BB46CB30889A}" srcOrd="15" destOrd="0" presId="urn:microsoft.com/office/officeart/2005/8/layout/list1"/>
    <dgm:cxn modelId="{B5FFAFE1-E66D-4C39-A58B-954B2BD9A09E}" type="presParOf" srcId="{EC040F02-06F3-4C27-AD20-123E5A3F1E11}" destId="{B2D57A34-3950-40F9-BB92-293BB87DD8CA}" srcOrd="16" destOrd="0" presId="urn:microsoft.com/office/officeart/2005/8/layout/list1"/>
    <dgm:cxn modelId="{BEDCFE4D-F91E-4A33-A1D7-2C279BD9B63A}" type="presParOf" srcId="{B2D57A34-3950-40F9-BB92-293BB87DD8CA}" destId="{71DA766A-933E-473A-BBC5-6E99C115C93F}" srcOrd="0" destOrd="0" presId="urn:microsoft.com/office/officeart/2005/8/layout/list1"/>
    <dgm:cxn modelId="{1DF14DBF-259C-4518-8C02-A92A1BBA63A6}" type="presParOf" srcId="{B2D57A34-3950-40F9-BB92-293BB87DD8CA}" destId="{1D1BE950-5662-49D8-87AD-29610A22A2DD}" srcOrd="1" destOrd="0" presId="urn:microsoft.com/office/officeart/2005/8/layout/list1"/>
    <dgm:cxn modelId="{8F2BB94D-DF4A-4FDF-9694-BC35D9428EC0}" type="presParOf" srcId="{EC040F02-06F3-4C27-AD20-123E5A3F1E11}" destId="{386B13D8-6783-4271-9F98-5EA24A3D25D5}" srcOrd="17" destOrd="0" presId="urn:microsoft.com/office/officeart/2005/8/layout/list1"/>
    <dgm:cxn modelId="{9EAA791B-0C6B-4531-95EB-F9D000F9A238}" type="presParOf" srcId="{EC040F02-06F3-4C27-AD20-123E5A3F1E11}" destId="{995455F9-02F6-49DE-88E3-8E8CB70EAEFE}" srcOrd="18" destOrd="0" presId="urn:microsoft.com/office/officeart/2005/8/layout/list1"/>
    <dgm:cxn modelId="{1D244586-6AEF-4C21-945C-58561CED0FC0}" type="presParOf" srcId="{EC040F02-06F3-4C27-AD20-123E5A3F1E11}" destId="{3EBE8956-5F36-4023-8EA0-92CEB4A415D9}" srcOrd="19" destOrd="0" presId="urn:microsoft.com/office/officeart/2005/8/layout/list1"/>
    <dgm:cxn modelId="{B5E0AADA-9652-4CA7-A937-76DBBA97CB5D}" type="presParOf" srcId="{EC040F02-06F3-4C27-AD20-123E5A3F1E11}" destId="{8E5E31DB-A0D9-4D56-8E82-20F0CDBA1888}" srcOrd="20" destOrd="0" presId="urn:microsoft.com/office/officeart/2005/8/layout/list1"/>
    <dgm:cxn modelId="{A862C96F-127D-48FA-B91B-02BB0CFA73AA}" type="presParOf" srcId="{8E5E31DB-A0D9-4D56-8E82-20F0CDBA1888}" destId="{AEB4D4C5-71BD-45C8-9F6D-7732D2C42B4B}" srcOrd="0" destOrd="0" presId="urn:microsoft.com/office/officeart/2005/8/layout/list1"/>
    <dgm:cxn modelId="{3476EF2F-501C-4B7B-B1C9-7D9BDC4E2F20}" type="presParOf" srcId="{8E5E31DB-A0D9-4D56-8E82-20F0CDBA1888}" destId="{B474524E-ED0A-43D9-B09F-A64BC5B73E90}" srcOrd="1" destOrd="0" presId="urn:microsoft.com/office/officeart/2005/8/layout/list1"/>
    <dgm:cxn modelId="{D501CBD8-8770-4F65-919E-33CAC94E61AE}" type="presParOf" srcId="{EC040F02-06F3-4C27-AD20-123E5A3F1E11}" destId="{9C05C165-9D83-409A-893C-36D152B69E53}" srcOrd="21" destOrd="0" presId="urn:microsoft.com/office/officeart/2005/8/layout/list1"/>
    <dgm:cxn modelId="{7D22E662-3BBD-4CA4-951E-0700B622B0ED}" type="presParOf" srcId="{EC040F02-06F3-4C27-AD20-123E5A3F1E11}" destId="{EA98C9A0-0B73-4572-8E40-3A6FC3640658}" srcOrd="22" destOrd="0" presId="urn:microsoft.com/office/officeart/2005/8/layout/list1"/>
    <dgm:cxn modelId="{E906831D-0793-412F-919F-30E411F6855D}" type="presParOf" srcId="{EC040F02-06F3-4C27-AD20-123E5A3F1E11}" destId="{610C20E6-A45D-4341-A52F-8A824D65C4D4}" srcOrd="23" destOrd="0" presId="urn:microsoft.com/office/officeart/2005/8/layout/list1"/>
    <dgm:cxn modelId="{1C535083-AEF8-4675-9CA3-EE6505A41193}" type="presParOf" srcId="{EC040F02-06F3-4C27-AD20-123E5A3F1E11}" destId="{196A7F37-4AC7-445A-A8C3-989A3F4CC949}" srcOrd="24" destOrd="0" presId="urn:microsoft.com/office/officeart/2005/8/layout/list1"/>
    <dgm:cxn modelId="{3DECFCE5-F42D-4455-9981-B1430C8DF279}" type="presParOf" srcId="{196A7F37-4AC7-445A-A8C3-989A3F4CC949}" destId="{D13084DB-6586-432D-B29F-2C44B3748D41}" srcOrd="0" destOrd="0" presId="urn:microsoft.com/office/officeart/2005/8/layout/list1"/>
    <dgm:cxn modelId="{7DD8A31D-A588-4C1C-8B49-C4754F458E54}" type="presParOf" srcId="{196A7F37-4AC7-445A-A8C3-989A3F4CC949}" destId="{328085F0-4304-449F-AD69-E6973BD9E661}" srcOrd="1" destOrd="0" presId="urn:microsoft.com/office/officeart/2005/8/layout/list1"/>
    <dgm:cxn modelId="{2646C805-F38E-44B5-ADC0-32E5E56C8152}" type="presParOf" srcId="{EC040F02-06F3-4C27-AD20-123E5A3F1E11}" destId="{C2B06C12-DDC9-4B40-92CE-5818089269AA}" srcOrd="25" destOrd="0" presId="urn:microsoft.com/office/officeart/2005/8/layout/list1"/>
    <dgm:cxn modelId="{12DAA8FA-D26C-49FC-A7F3-B37C4752549A}" type="presParOf" srcId="{EC040F02-06F3-4C27-AD20-123E5A3F1E11}" destId="{9ADACF8C-FB43-44F4-BEFE-A27BEE89ECB9}" srcOrd="26" destOrd="0" presId="urn:microsoft.com/office/officeart/2005/8/layout/list1"/>
    <dgm:cxn modelId="{649C6746-518C-4A00-82AF-A091A7555272}" type="presParOf" srcId="{EC040F02-06F3-4C27-AD20-123E5A3F1E11}" destId="{573E85AB-1613-400D-8FF3-7F2B3879D8E2}" srcOrd="27" destOrd="0" presId="urn:microsoft.com/office/officeart/2005/8/layout/list1"/>
    <dgm:cxn modelId="{D22D0C0B-1372-45C5-9342-BBE7388347EC}" type="presParOf" srcId="{EC040F02-06F3-4C27-AD20-123E5A3F1E11}" destId="{98DFDD79-D63F-4BB6-93BC-17D32C1E8D7F}" srcOrd="28" destOrd="0" presId="urn:microsoft.com/office/officeart/2005/8/layout/list1"/>
    <dgm:cxn modelId="{2985899E-4640-4FE7-8670-1E978FD3014C}" type="presParOf" srcId="{98DFDD79-D63F-4BB6-93BC-17D32C1E8D7F}" destId="{47A49C0E-730E-42AD-BD1B-59D7DE6B90D5}" srcOrd="0" destOrd="0" presId="urn:microsoft.com/office/officeart/2005/8/layout/list1"/>
    <dgm:cxn modelId="{13E0E02A-6A85-4BCC-9199-9713CF0E0656}" type="presParOf" srcId="{98DFDD79-D63F-4BB6-93BC-17D32C1E8D7F}" destId="{A7476CE2-6EE2-488E-A304-06454EC9E5C5}" srcOrd="1" destOrd="0" presId="urn:microsoft.com/office/officeart/2005/8/layout/list1"/>
    <dgm:cxn modelId="{F4C91022-75BE-4BC1-8145-B2BBDAA57FC3}" type="presParOf" srcId="{EC040F02-06F3-4C27-AD20-123E5A3F1E11}" destId="{9FE66A12-F2C0-44B1-94C9-89A2B703D795}" srcOrd="29" destOrd="0" presId="urn:microsoft.com/office/officeart/2005/8/layout/list1"/>
    <dgm:cxn modelId="{747F3CF4-EB94-4A87-B9CA-65F73C0B3F1B}" type="presParOf" srcId="{EC040F02-06F3-4C27-AD20-123E5A3F1E11}" destId="{CB5519EC-601F-4643-80B5-11C92371D130}"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2E489-2B41-4C46-9B51-11ECD8DCCBB9}">
      <dsp:nvSpPr>
        <dsp:cNvPr id="0" name=""/>
        <dsp:cNvSpPr/>
      </dsp:nvSpPr>
      <dsp:spPr>
        <a:xfrm>
          <a:off x="0" y="304639"/>
          <a:ext cx="6350000" cy="7512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 detailed definition of the taxonomy</a:t>
          </a:r>
        </a:p>
      </dsp:txBody>
      <dsp:txXfrm>
        <a:off x="0" y="304639"/>
        <a:ext cx="6350000" cy="751275"/>
      </dsp:txXfrm>
    </dsp:sp>
    <dsp:sp modelId="{64F19BF1-54F0-45B7-B06F-6102A22BDFB5}">
      <dsp:nvSpPr>
        <dsp:cNvPr id="0" name=""/>
        <dsp:cNvSpPr/>
      </dsp:nvSpPr>
      <dsp:spPr>
        <a:xfrm>
          <a:off x="317500" y="38959"/>
          <a:ext cx="4445000" cy="53136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Description</a:t>
          </a:r>
        </a:p>
      </dsp:txBody>
      <dsp:txXfrm>
        <a:off x="343439" y="64898"/>
        <a:ext cx="4393122" cy="479482"/>
      </dsp:txXfrm>
    </dsp:sp>
    <dsp:sp modelId="{995455F9-02F6-49DE-88E3-8E8CB70EAEFE}">
      <dsp:nvSpPr>
        <dsp:cNvPr id="0" name=""/>
        <dsp:cNvSpPr/>
      </dsp:nvSpPr>
      <dsp:spPr>
        <a:xfrm>
          <a:off x="0" y="1418794"/>
          <a:ext cx="6350000" cy="1219050"/>
        </a:xfrm>
        <a:prstGeom prst="rect">
          <a:avLst/>
        </a:prstGeom>
        <a:solidFill>
          <a:schemeClr val="lt1">
            <a:alpha val="90000"/>
            <a:hueOff val="0"/>
            <a:satOff val="0"/>
            <a:lumOff val="0"/>
            <a:alphaOff val="0"/>
          </a:schemeClr>
        </a:solidFill>
        <a:ln w="9525" cap="flat" cmpd="sng" algn="ctr">
          <a:solidFill>
            <a:schemeClr val="accent3">
              <a:hueOff val="411223"/>
              <a:satOff val="2793"/>
              <a:lumOff val="235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a:latin typeface="Arial" panose="020B0604020202020204" pitchFamily="34" charset="0"/>
              <a:cs typeface="Arial" panose="020B0604020202020204" pitchFamily="34" charset="0"/>
            </a:rPr>
            <a:t>The person who owns the taxonomy and is accountable for the definition and maintenance of the taxonomy</a:t>
          </a:r>
          <a:endParaRPr lang="en-US" sz="1800" kern="1200" dirty="0">
            <a:latin typeface="Arial" panose="020B0604020202020204" pitchFamily="34" charset="0"/>
            <a:cs typeface="Arial" panose="020B0604020202020204" pitchFamily="34" charset="0"/>
          </a:endParaRPr>
        </a:p>
      </dsp:txBody>
      <dsp:txXfrm>
        <a:off x="0" y="1418794"/>
        <a:ext cx="6350000" cy="1219050"/>
      </dsp:txXfrm>
    </dsp:sp>
    <dsp:sp modelId="{1D1BE950-5662-49D8-87AD-29610A22A2DD}">
      <dsp:nvSpPr>
        <dsp:cNvPr id="0" name=""/>
        <dsp:cNvSpPr/>
      </dsp:nvSpPr>
      <dsp:spPr>
        <a:xfrm>
          <a:off x="317500" y="1153114"/>
          <a:ext cx="4445000" cy="531360"/>
        </a:xfrm>
        <a:prstGeom prst="roundRect">
          <a:avLst/>
        </a:prstGeom>
        <a:gradFill rotWithShape="0">
          <a:gsLst>
            <a:gs pos="0">
              <a:schemeClr val="accent3">
                <a:hueOff val="411223"/>
                <a:satOff val="2793"/>
                <a:lumOff val="23528"/>
                <a:alphaOff val="0"/>
                <a:shade val="51000"/>
                <a:satMod val="130000"/>
              </a:schemeClr>
            </a:gs>
            <a:gs pos="80000">
              <a:schemeClr val="accent3">
                <a:hueOff val="411223"/>
                <a:satOff val="2793"/>
                <a:lumOff val="23528"/>
                <a:alphaOff val="0"/>
                <a:shade val="93000"/>
                <a:satMod val="130000"/>
              </a:schemeClr>
            </a:gs>
            <a:gs pos="100000">
              <a:schemeClr val="accent3">
                <a:hueOff val="411223"/>
                <a:satOff val="2793"/>
                <a:lumOff val="235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Owner</a:t>
          </a:r>
        </a:p>
      </dsp:txBody>
      <dsp:txXfrm>
        <a:off x="343439" y="1179053"/>
        <a:ext cx="4393122" cy="479482"/>
      </dsp:txXfrm>
    </dsp:sp>
    <dsp:sp modelId="{EA98C9A0-0B73-4572-8E40-3A6FC3640658}">
      <dsp:nvSpPr>
        <dsp:cNvPr id="0" name=""/>
        <dsp:cNvSpPr/>
      </dsp:nvSpPr>
      <dsp:spPr>
        <a:xfrm>
          <a:off x="0" y="3000724"/>
          <a:ext cx="6350000" cy="1219050"/>
        </a:xfrm>
        <a:prstGeom prst="rect">
          <a:avLst/>
        </a:prstGeom>
        <a:solidFill>
          <a:schemeClr val="lt1">
            <a:alpha val="90000"/>
            <a:hueOff val="0"/>
            <a:satOff val="0"/>
            <a:lumOff val="0"/>
            <a:alphaOff val="0"/>
          </a:schemeClr>
        </a:solidFill>
        <a:ln w="9525" cap="flat" cmpd="sng" algn="ctr">
          <a:solidFill>
            <a:schemeClr val="accent3">
              <a:hueOff val="822446"/>
              <a:satOff val="5587"/>
              <a:lumOff val="470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a:latin typeface="Arial" panose="020B0604020202020204" pitchFamily="34" charset="0"/>
              <a:cs typeface="Arial" panose="020B0604020202020204" pitchFamily="34" charset="0"/>
            </a:rPr>
            <a:t>The steward of the taxonomy. The person responsible for the definition and maintenance of the taxonomy.</a:t>
          </a:r>
          <a:endParaRPr lang="en-US" sz="1800" kern="1200" dirty="0">
            <a:latin typeface="Arial" panose="020B0604020202020204" pitchFamily="34" charset="0"/>
            <a:cs typeface="Arial" panose="020B0604020202020204" pitchFamily="34" charset="0"/>
          </a:endParaRPr>
        </a:p>
      </dsp:txBody>
      <dsp:txXfrm>
        <a:off x="0" y="3000724"/>
        <a:ext cx="6350000" cy="1219050"/>
      </dsp:txXfrm>
    </dsp:sp>
    <dsp:sp modelId="{B474524E-ED0A-43D9-B09F-A64BC5B73E90}">
      <dsp:nvSpPr>
        <dsp:cNvPr id="0" name=""/>
        <dsp:cNvSpPr/>
      </dsp:nvSpPr>
      <dsp:spPr>
        <a:xfrm>
          <a:off x="317500" y="2735044"/>
          <a:ext cx="4445000" cy="531360"/>
        </a:xfrm>
        <a:prstGeom prst="roundRect">
          <a:avLst/>
        </a:prstGeom>
        <a:gradFill rotWithShape="0">
          <a:gsLst>
            <a:gs pos="0">
              <a:schemeClr val="accent3">
                <a:hueOff val="822446"/>
                <a:satOff val="5587"/>
                <a:lumOff val="47056"/>
                <a:alphaOff val="0"/>
                <a:shade val="51000"/>
                <a:satMod val="130000"/>
              </a:schemeClr>
            </a:gs>
            <a:gs pos="80000">
              <a:schemeClr val="accent3">
                <a:hueOff val="822446"/>
                <a:satOff val="5587"/>
                <a:lumOff val="47056"/>
                <a:alphaOff val="0"/>
                <a:shade val="93000"/>
                <a:satMod val="130000"/>
              </a:schemeClr>
            </a:gs>
            <a:gs pos="100000">
              <a:schemeClr val="accent3">
                <a:hueOff val="822446"/>
                <a:satOff val="5587"/>
                <a:lumOff val="470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Steward</a:t>
          </a:r>
        </a:p>
      </dsp:txBody>
      <dsp:txXfrm>
        <a:off x="343439" y="2760983"/>
        <a:ext cx="439312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1049F-9BE2-4917-9867-D9D0FF889522}">
      <dsp:nvSpPr>
        <dsp:cNvPr id="0" name=""/>
        <dsp:cNvSpPr/>
      </dsp:nvSpPr>
      <dsp:spPr>
        <a:xfrm rot="10800000">
          <a:off x="1986537" y="3240"/>
          <a:ext cx="7275798" cy="615647"/>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If the top half of the circle is filled, it means the term has been broken down into lower level terms</a:t>
          </a:r>
        </a:p>
      </dsp:txBody>
      <dsp:txXfrm rot="10800000">
        <a:off x="2140449" y="3240"/>
        <a:ext cx="7121886" cy="615647"/>
      </dsp:txXfrm>
    </dsp:sp>
    <dsp:sp modelId="{9516C477-5743-4FAA-9099-DC04E29E3AD5}">
      <dsp:nvSpPr>
        <dsp:cNvPr id="0" name=""/>
        <dsp:cNvSpPr/>
      </dsp:nvSpPr>
      <dsp:spPr>
        <a:xfrm>
          <a:off x="1678713" y="3240"/>
          <a:ext cx="615647" cy="615647"/>
        </a:xfrm>
        <a:prstGeom prst="ellipse">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129AF74-902E-454B-A2A3-D72E4025936D}">
      <dsp:nvSpPr>
        <dsp:cNvPr id="0" name=""/>
        <dsp:cNvSpPr/>
      </dsp:nvSpPr>
      <dsp:spPr>
        <a:xfrm rot="10800000">
          <a:off x="1986537" y="802663"/>
          <a:ext cx="7275798" cy="615647"/>
        </a:xfrm>
        <a:prstGeom prst="homePlate">
          <a:avLst/>
        </a:prstGeom>
        <a:gradFill rotWithShape="0">
          <a:gsLst>
            <a:gs pos="0">
              <a:schemeClr val="accent4">
                <a:hueOff val="-119967"/>
                <a:satOff val="476"/>
                <a:lumOff val="-6045"/>
                <a:alphaOff val="0"/>
                <a:shade val="51000"/>
                <a:satMod val="130000"/>
              </a:schemeClr>
            </a:gs>
            <a:gs pos="80000">
              <a:schemeClr val="accent4">
                <a:hueOff val="-119967"/>
                <a:satOff val="476"/>
                <a:lumOff val="-6045"/>
                <a:alphaOff val="0"/>
                <a:shade val="93000"/>
                <a:satMod val="130000"/>
              </a:schemeClr>
            </a:gs>
            <a:gs pos="100000">
              <a:schemeClr val="accent4">
                <a:hueOff val="-119967"/>
                <a:satOff val="476"/>
                <a:lumOff val="-60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If the bottom part of the circle if filled, it means it has been linked to a system or an generic function. More on this later in the presentation</a:t>
          </a:r>
        </a:p>
      </dsp:txBody>
      <dsp:txXfrm rot="10800000">
        <a:off x="2140449" y="802663"/>
        <a:ext cx="7121886" cy="615647"/>
      </dsp:txXfrm>
    </dsp:sp>
    <dsp:sp modelId="{79E9FF39-08BA-4E0B-8E08-9590685D98D9}">
      <dsp:nvSpPr>
        <dsp:cNvPr id="0" name=""/>
        <dsp:cNvSpPr/>
      </dsp:nvSpPr>
      <dsp:spPr>
        <a:xfrm>
          <a:off x="1678713" y="802663"/>
          <a:ext cx="615647" cy="615647"/>
        </a:xfrm>
        <a:prstGeom prst="ellipse">
          <a:avLst/>
        </a:prstGeom>
        <a:gradFill rotWithShape="0">
          <a:gsLst>
            <a:gs pos="0">
              <a:schemeClr val="accent4">
                <a:tint val="50000"/>
                <a:hueOff val="-34368"/>
                <a:satOff val="-10271"/>
                <a:lumOff val="-1607"/>
                <a:alphaOff val="0"/>
                <a:shade val="51000"/>
                <a:satMod val="130000"/>
              </a:schemeClr>
            </a:gs>
            <a:gs pos="80000">
              <a:schemeClr val="accent4">
                <a:tint val="50000"/>
                <a:hueOff val="-34368"/>
                <a:satOff val="-10271"/>
                <a:lumOff val="-1607"/>
                <a:alphaOff val="0"/>
                <a:shade val="93000"/>
                <a:satMod val="130000"/>
              </a:schemeClr>
            </a:gs>
            <a:gs pos="100000">
              <a:schemeClr val="accent4">
                <a:tint val="50000"/>
                <a:hueOff val="-34368"/>
                <a:satOff val="-10271"/>
                <a:lumOff val="-16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B54615-A7FD-46C0-9D46-BFD243867D5F}">
      <dsp:nvSpPr>
        <dsp:cNvPr id="0" name=""/>
        <dsp:cNvSpPr/>
      </dsp:nvSpPr>
      <dsp:spPr>
        <a:xfrm rot="10800000">
          <a:off x="1986537" y="1602086"/>
          <a:ext cx="7275798" cy="615647"/>
        </a:xfrm>
        <a:prstGeom prst="homePlate">
          <a:avLst/>
        </a:prstGeom>
        <a:gradFill rotWithShape="0">
          <a:gsLst>
            <a:gs pos="0">
              <a:schemeClr val="accent4">
                <a:hueOff val="-239933"/>
                <a:satOff val="951"/>
                <a:lumOff val="-12091"/>
                <a:alphaOff val="0"/>
                <a:shade val="51000"/>
                <a:satMod val="130000"/>
              </a:schemeClr>
            </a:gs>
            <a:gs pos="80000">
              <a:schemeClr val="accent4">
                <a:hueOff val="-239933"/>
                <a:satOff val="951"/>
                <a:lumOff val="-12091"/>
                <a:alphaOff val="0"/>
                <a:shade val="93000"/>
                <a:satMod val="130000"/>
              </a:schemeClr>
            </a:gs>
            <a:gs pos="100000">
              <a:schemeClr val="accent4">
                <a:hueOff val="-239933"/>
                <a:satOff val="951"/>
                <a:lumOff val="-120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If the whole circle is filled, it means that the term has both lower level terms and a system/generic function linked</a:t>
          </a:r>
        </a:p>
      </dsp:txBody>
      <dsp:txXfrm rot="10800000">
        <a:off x="2140449" y="1602086"/>
        <a:ext cx="7121886" cy="615647"/>
      </dsp:txXfrm>
    </dsp:sp>
    <dsp:sp modelId="{3B76F3D2-549F-4C11-8C25-EF71A4FF7083}">
      <dsp:nvSpPr>
        <dsp:cNvPr id="0" name=""/>
        <dsp:cNvSpPr/>
      </dsp:nvSpPr>
      <dsp:spPr>
        <a:xfrm>
          <a:off x="1678713" y="1602086"/>
          <a:ext cx="615647" cy="615647"/>
        </a:xfrm>
        <a:prstGeom prst="ellipse">
          <a:avLst/>
        </a:prstGeom>
        <a:gradFill rotWithShape="0">
          <a:gsLst>
            <a:gs pos="0">
              <a:schemeClr val="accent4">
                <a:tint val="50000"/>
                <a:hueOff val="-68736"/>
                <a:satOff val="-20543"/>
                <a:lumOff val="-3213"/>
                <a:alphaOff val="0"/>
                <a:shade val="51000"/>
                <a:satMod val="130000"/>
              </a:schemeClr>
            </a:gs>
            <a:gs pos="80000">
              <a:schemeClr val="accent4">
                <a:tint val="50000"/>
                <a:hueOff val="-68736"/>
                <a:satOff val="-20543"/>
                <a:lumOff val="-3213"/>
                <a:alphaOff val="0"/>
                <a:shade val="93000"/>
                <a:satMod val="130000"/>
              </a:schemeClr>
            </a:gs>
            <a:gs pos="100000">
              <a:schemeClr val="accent4">
                <a:tint val="50000"/>
                <a:hueOff val="-68736"/>
                <a:satOff val="-20543"/>
                <a:lumOff val="-32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5B946A5-4FFC-4970-B57E-E09C2E289448}">
      <dsp:nvSpPr>
        <dsp:cNvPr id="0" name=""/>
        <dsp:cNvSpPr/>
      </dsp:nvSpPr>
      <dsp:spPr>
        <a:xfrm rot="10800000">
          <a:off x="1986537" y="2401509"/>
          <a:ext cx="7275798" cy="615647"/>
        </a:xfrm>
        <a:prstGeom prst="homePlate">
          <a:avLst/>
        </a:prstGeom>
        <a:gradFill rotWithShape="0">
          <a:gsLst>
            <a:gs pos="0">
              <a:schemeClr val="accent4">
                <a:hueOff val="-359900"/>
                <a:satOff val="1427"/>
                <a:lumOff val="-18136"/>
                <a:alphaOff val="0"/>
                <a:shade val="51000"/>
                <a:satMod val="130000"/>
              </a:schemeClr>
            </a:gs>
            <a:gs pos="80000">
              <a:schemeClr val="accent4">
                <a:hueOff val="-359900"/>
                <a:satOff val="1427"/>
                <a:lumOff val="-18136"/>
                <a:alphaOff val="0"/>
                <a:shade val="93000"/>
                <a:satMod val="130000"/>
              </a:schemeClr>
            </a:gs>
            <a:gs pos="100000">
              <a:schemeClr val="accent4">
                <a:hueOff val="-359900"/>
                <a:satOff val="1427"/>
                <a:lumOff val="-181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If a block surrounds the circle, it means that data flow (aka data lineage) has been captured for the term. More on this later in the presentation</a:t>
          </a:r>
        </a:p>
      </dsp:txBody>
      <dsp:txXfrm rot="10800000">
        <a:off x="2140449" y="2401509"/>
        <a:ext cx="7121886" cy="615647"/>
      </dsp:txXfrm>
    </dsp:sp>
    <dsp:sp modelId="{A310282E-5E82-4581-B7E2-21CF27D8340D}">
      <dsp:nvSpPr>
        <dsp:cNvPr id="0" name=""/>
        <dsp:cNvSpPr/>
      </dsp:nvSpPr>
      <dsp:spPr>
        <a:xfrm>
          <a:off x="1678713" y="2401509"/>
          <a:ext cx="615647" cy="615647"/>
        </a:xfrm>
        <a:prstGeom prst="ellipse">
          <a:avLst/>
        </a:prstGeom>
        <a:gradFill rotWithShape="0">
          <a:gsLst>
            <a:gs pos="0">
              <a:schemeClr val="accent4">
                <a:tint val="50000"/>
                <a:hueOff val="-103104"/>
                <a:satOff val="-30814"/>
                <a:lumOff val="-4820"/>
                <a:alphaOff val="0"/>
                <a:shade val="51000"/>
                <a:satMod val="130000"/>
              </a:schemeClr>
            </a:gs>
            <a:gs pos="80000">
              <a:schemeClr val="accent4">
                <a:tint val="50000"/>
                <a:hueOff val="-103104"/>
                <a:satOff val="-30814"/>
                <a:lumOff val="-4820"/>
                <a:alphaOff val="0"/>
                <a:shade val="93000"/>
                <a:satMod val="130000"/>
              </a:schemeClr>
            </a:gs>
            <a:gs pos="100000">
              <a:schemeClr val="accent4">
                <a:tint val="50000"/>
                <a:hueOff val="-103104"/>
                <a:satOff val="-30814"/>
                <a:lumOff val="-48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A2426A-7716-4B86-B9A2-7BE18B648AB3}">
      <dsp:nvSpPr>
        <dsp:cNvPr id="0" name=""/>
        <dsp:cNvSpPr/>
      </dsp:nvSpPr>
      <dsp:spPr>
        <a:xfrm rot="10800000">
          <a:off x="1986537" y="3200932"/>
          <a:ext cx="7275798" cy="615647"/>
        </a:xfrm>
        <a:prstGeom prst="homePlate">
          <a:avLst/>
        </a:prstGeom>
        <a:gradFill rotWithShape="0">
          <a:gsLst>
            <a:gs pos="0">
              <a:schemeClr val="accent4">
                <a:hueOff val="-479867"/>
                <a:satOff val="1902"/>
                <a:lumOff val="-24181"/>
                <a:alphaOff val="0"/>
                <a:shade val="51000"/>
                <a:satMod val="130000"/>
              </a:schemeClr>
            </a:gs>
            <a:gs pos="80000">
              <a:schemeClr val="accent4">
                <a:hueOff val="-479867"/>
                <a:satOff val="1902"/>
                <a:lumOff val="-24181"/>
                <a:alphaOff val="0"/>
                <a:shade val="93000"/>
                <a:satMod val="130000"/>
              </a:schemeClr>
            </a:gs>
            <a:gs pos="100000">
              <a:schemeClr val="accent4">
                <a:hueOff val="-479867"/>
                <a:satOff val="1902"/>
                <a:lumOff val="-241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If the circle is both filled and also has a block surrounding it, it means that all the elements mentioned above is present for the term</a:t>
          </a:r>
        </a:p>
      </dsp:txBody>
      <dsp:txXfrm rot="10800000">
        <a:off x="2140449" y="3200932"/>
        <a:ext cx="7121886" cy="615647"/>
      </dsp:txXfrm>
    </dsp:sp>
    <dsp:sp modelId="{9D1802D5-1A67-4CB0-8346-79CC335B42B4}">
      <dsp:nvSpPr>
        <dsp:cNvPr id="0" name=""/>
        <dsp:cNvSpPr/>
      </dsp:nvSpPr>
      <dsp:spPr>
        <a:xfrm>
          <a:off x="1678713" y="3200932"/>
          <a:ext cx="615647" cy="615647"/>
        </a:xfrm>
        <a:prstGeom prst="ellipse">
          <a:avLst/>
        </a:prstGeom>
        <a:gradFill rotWithShape="0">
          <a:gsLst>
            <a:gs pos="0">
              <a:schemeClr val="accent4">
                <a:tint val="50000"/>
                <a:hueOff val="-137472"/>
                <a:satOff val="-41085"/>
                <a:lumOff val="-6426"/>
                <a:alphaOff val="0"/>
                <a:shade val="51000"/>
                <a:satMod val="130000"/>
              </a:schemeClr>
            </a:gs>
            <a:gs pos="80000">
              <a:schemeClr val="accent4">
                <a:tint val="50000"/>
                <a:hueOff val="-137472"/>
                <a:satOff val="-41085"/>
                <a:lumOff val="-6426"/>
                <a:alphaOff val="0"/>
                <a:shade val="93000"/>
                <a:satMod val="130000"/>
              </a:schemeClr>
            </a:gs>
            <a:gs pos="100000">
              <a:schemeClr val="accent4">
                <a:tint val="50000"/>
                <a:hueOff val="-137472"/>
                <a:satOff val="-41085"/>
                <a:lumOff val="-64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F87BC45-8C6B-4E70-9F4D-A32657F3F52E}">
      <dsp:nvSpPr>
        <dsp:cNvPr id="0" name=""/>
        <dsp:cNvSpPr/>
      </dsp:nvSpPr>
      <dsp:spPr>
        <a:xfrm rot="10800000">
          <a:off x="1986537" y="4000356"/>
          <a:ext cx="7275798" cy="615647"/>
        </a:xfrm>
        <a:prstGeom prst="homePlate">
          <a:avLst/>
        </a:prstGeom>
        <a:gradFill rotWithShape="0">
          <a:gsLst>
            <a:gs pos="0">
              <a:schemeClr val="accent4">
                <a:hueOff val="-599834"/>
                <a:satOff val="2378"/>
                <a:lumOff val="-30227"/>
                <a:alphaOff val="0"/>
                <a:shade val="51000"/>
                <a:satMod val="130000"/>
              </a:schemeClr>
            </a:gs>
            <a:gs pos="80000">
              <a:schemeClr val="accent4">
                <a:hueOff val="-599834"/>
                <a:satOff val="2378"/>
                <a:lumOff val="-30227"/>
                <a:alphaOff val="0"/>
                <a:shade val="93000"/>
                <a:satMod val="130000"/>
              </a:schemeClr>
            </a:gs>
            <a:gs pos="100000">
              <a:schemeClr val="accent4">
                <a:hueOff val="-599834"/>
                <a:satOff val="2378"/>
                <a:lumOff val="-302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 term is highlighted in orange if it is selected by searching or filtering</a:t>
          </a:r>
        </a:p>
      </dsp:txBody>
      <dsp:txXfrm rot="10800000">
        <a:off x="2140449" y="4000356"/>
        <a:ext cx="7121886" cy="615647"/>
      </dsp:txXfrm>
    </dsp:sp>
    <dsp:sp modelId="{FD753AE9-D7CC-4680-836F-649D51DD73B2}">
      <dsp:nvSpPr>
        <dsp:cNvPr id="0" name=""/>
        <dsp:cNvSpPr/>
      </dsp:nvSpPr>
      <dsp:spPr>
        <a:xfrm>
          <a:off x="1678713" y="4000356"/>
          <a:ext cx="615647" cy="615647"/>
        </a:xfrm>
        <a:prstGeom prst="ellipse">
          <a:avLst/>
        </a:prstGeom>
        <a:gradFill rotWithShape="0">
          <a:gsLst>
            <a:gs pos="0">
              <a:schemeClr val="accent4">
                <a:tint val="50000"/>
                <a:hueOff val="-171840"/>
                <a:satOff val="-51357"/>
                <a:lumOff val="-8033"/>
                <a:alphaOff val="0"/>
                <a:shade val="51000"/>
                <a:satMod val="130000"/>
              </a:schemeClr>
            </a:gs>
            <a:gs pos="80000">
              <a:schemeClr val="accent4">
                <a:tint val="50000"/>
                <a:hueOff val="-171840"/>
                <a:satOff val="-51357"/>
                <a:lumOff val="-8033"/>
                <a:alphaOff val="0"/>
                <a:shade val="93000"/>
                <a:satMod val="130000"/>
              </a:schemeClr>
            </a:gs>
            <a:gs pos="100000">
              <a:schemeClr val="accent4">
                <a:tint val="50000"/>
                <a:hueOff val="-171840"/>
                <a:satOff val="-51357"/>
                <a:lumOff val="-80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4469EAC-0B62-488E-B548-F8CB8CB598C1}">
      <dsp:nvSpPr>
        <dsp:cNvPr id="0" name=""/>
        <dsp:cNvSpPr/>
      </dsp:nvSpPr>
      <dsp:spPr>
        <a:xfrm rot="10800000">
          <a:off x="1986537" y="4799779"/>
          <a:ext cx="7275798" cy="615647"/>
        </a:xfrm>
        <a:prstGeom prst="homePlate">
          <a:avLst/>
        </a:prstGeom>
        <a:gradFill rotWithShape="0">
          <a:gsLst>
            <a:gs pos="0">
              <a:schemeClr val="accent4">
                <a:hueOff val="-719800"/>
                <a:satOff val="2853"/>
                <a:lumOff val="-36272"/>
                <a:alphaOff val="0"/>
                <a:shade val="51000"/>
                <a:satMod val="130000"/>
              </a:schemeClr>
            </a:gs>
            <a:gs pos="80000">
              <a:schemeClr val="accent4">
                <a:hueOff val="-719800"/>
                <a:satOff val="2853"/>
                <a:lumOff val="-36272"/>
                <a:alphaOff val="0"/>
                <a:shade val="93000"/>
                <a:satMod val="130000"/>
              </a:schemeClr>
            </a:gs>
            <a:gs pos="100000">
              <a:schemeClr val="accent4">
                <a:hueOff val="-719800"/>
                <a:satOff val="2853"/>
                <a:lumOff val="-362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148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On the bottom left of each term icon there is a smaller icon representing whether any of the above information is present on the terms children</a:t>
          </a:r>
        </a:p>
      </dsp:txBody>
      <dsp:txXfrm rot="10800000">
        <a:off x="2140449" y="4799779"/>
        <a:ext cx="7121886" cy="615647"/>
      </dsp:txXfrm>
    </dsp:sp>
    <dsp:sp modelId="{7A65742E-054E-4B39-B40D-2EF427676440}">
      <dsp:nvSpPr>
        <dsp:cNvPr id="0" name=""/>
        <dsp:cNvSpPr/>
      </dsp:nvSpPr>
      <dsp:spPr>
        <a:xfrm>
          <a:off x="1678713" y="4799779"/>
          <a:ext cx="615647" cy="615647"/>
        </a:xfrm>
        <a:prstGeom prst="ellipse">
          <a:avLst/>
        </a:prstGeom>
        <a:gradFill rotWithShape="0">
          <a:gsLst>
            <a:gs pos="0">
              <a:schemeClr val="accent4">
                <a:tint val="50000"/>
                <a:hueOff val="-206208"/>
                <a:satOff val="-61628"/>
                <a:lumOff val="-9639"/>
                <a:alphaOff val="0"/>
                <a:shade val="51000"/>
                <a:satMod val="130000"/>
              </a:schemeClr>
            </a:gs>
            <a:gs pos="80000">
              <a:schemeClr val="accent4">
                <a:tint val="50000"/>
                <a:hueOff val="-206208"/>
                <a:satOff val="-61628"/>
                <a:lumOff val="-9639"/>
                <a:alphaOff val="0"/>
                <a:shade val="93000"/>
                <a:satMod val="130000"/>
              </a:schemeClr>
            </a:gs>
            <a:gs pos="100000">
              <a:schemeClr val="accent4">
                <a:tint val="50000"/>
                <a:hueOff val="-206208"/>
                <a:satOff val="-61628"/>
                <a:lumOff val="-96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2E489-2B41-4C46-9B51-11ECD8DCCBB9}">
      <dsp:nvSpPr>
        <dsp:cNvPr id="0" name=""/>
        <dsp:cNvSpPr/>
      </dsp:nvSpPr>
      <dsp:spPr>
        <a:xfrm>
          <a:off x="0" y="304639"/>
          <a:ext cx="6350000" cy="75127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 detailed definition of the taxonomy</a:t>
          </a:r>
        </a:p>
      </dsp:txBody>
      <dsp:txXfrm>
        <a:off x="0" y="304639"/>
        <a:ext cx="6350000" cy="751275"/>
      </dsp:txXfrm>
    </dsp:sp>
    <dsp:sp modelId="{64F19BF1-54F0-45B7-B06F-6102A22BDFB5}">
      <dsp:nvSpPr>
        <dsp:cNvPr id="0" name=""/>
        <dsp:cNvSpPr/>
      </dsp:nvSpPr>
      <dsp:spPr>
        <a:xfrm>
          <a:off x="317500" y="38959"/>
          <a:ext cx="4445000" cy="53136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Description</a:t>
          </a:r>
        </a:p>
      </dsp:txBody>
      <dsp:txXfrm>
        <a:off x="343439" y="64898"/>
        <a:ext cx="4393122" cy="479482"/>
      </dsp:txXfrm>
    </dsp:sp>
    <dsp:sp modelId="{995455F9-02F6-49DE-88E3-8E8CB70EAEFE}">
      <dsp:nvSpPr>
        <dsp:cNvPr id="0" name=""/>
        <dsp:cNvSpPr/>
      </dsp:nvSpPr>
      <dsp:spPr>
        <a:xfrm>
          <a:off x="0" y="1418794"/>
          <a:ext cx="6350000" cy="1219050"/>
        </a:xfrm>
        <a:prstGeom prst="rect">
          <a:avLst/>
        </a:prstGeom>
        <a:solidFill>
          <a:schemeClr val="lt1">
            <a:alpha val="90000"/>
            <a:hueOff val="0"/>
            <a:satOff val="0"/>
            <a:lumOff val="0"/>
            <a:alphaOff val="0"/>
          </a:schemeClr>
        </a:solidFill>
        <a:ln w="9525" cap="flat" cmpd="sng" algn="ctr">
          <a:solidFill>
            <a:schemeClr val="accent3">
              <a:hueOff val="411223"/>
              <a:satOff val="2793"/>
              <a:lumOff val="235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a:latin typeface="Arial" panose="020B0604020202020204" pitchFamily="34" charset="0"/>
              <a:cs typeface="Arial" panose="020B0604020202020204" pitchFamily="34" charset="0"/>
            </a:rPr>
            <a:t>The person who owns the taxonomy and is accountable for the definition and maintenance of the taxonomy</a:t>
          </a:r>
          <a:endParaRPr lang="en-US" sz="1800" kern="1200" dirty="0">
            <a:latin typeface="Arial" panose="020B0604020202020204" pitchFamily="34" charset="0"/>
            <a:cs typeface="Arial" panose="020B0604020202020204" pitchFamily="34" charset="0"/>
          </a:endParaRPr>
        </a:p>
      </dsp:txBody>
      <dsp:txXfrm>
        <a:off x="0" y="1418794"/>
        <a:ext cx="6350000" cy="1219050"/>
      </dsp:txXfrm>
    </dsp:sp>
    <dsp:sp modelId="{1D1BE950-5662-49D8-87AD-29610A22A2DD}">
      <dsp:nvSpPr>
        <dsp:cNvPr id="0" name=""/>
        <dsp:cNvSpPr/>
      </dsp:nvSpPr>
      <dsp:spPr>
        <a:xfrm>
          <a:off x="317500" y="1153114"/>
          <a:ext cx="4445000" cy="531360"/>
        </a:xfrm>
        <a:prstGeom prst="roundRect">
          <a:avLst/>
        </a:prstGeom>
        <a:gradFill rotWithShape="0">
          <a:gsLst>
            <a:gs pos="0">
              <a:schemeClr val="accent3">
                <a:hueOff val="411223"/>
                <a:satOff val="2793"/>
                <a:lumOff val="23528"/>
                <a:alphaOff val="0"/>
                <a:shade val="51000"/>
                <a:satMod val="130000"/>
              </a:schemeClr>
            </a:gs>
            <a:gs pos="80000">
              <a:schemeClr val="accent3">
                <a:hueOff val="411223"/>
                <a:satOff val="2793"/>
                <a:lumOff val="23528"/>
                <a:alphaOff val="0"/>
                <a:shade val="93000"/>
                <a:satMod val="130000"/>
              </a:schemeClr>
            </a:gs>
            <a:gs pos="100000">
              <a:schemeClr val="accent3">
                <a:hueOff val="411223"/>
                <a:satOff val="2793"/>
                <a:lumOff val="235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Owner</a:t>
          </a:r>
        </a:p>
      </dsp:txBody>
      <dsp:txXfrm>
        <a:off x="343439" y="1179053"/>
        <a:ext cx="4393122" cy="479482"/>
      </dsp:txXfrm>
    </dsp:sp>
    <dsp:sp modelId="{EA98C9A0-0B73-4572-8E40-3A6FC3640658}">
      <dsp:nvSpPr>
        <dsp:cNvPr id="0" name=""/>
        <dsp:cNvSpPr/>
      </dsp:nvSpPr>
      <dsp:spPr>
        <a:xfrm>
          <a:off x="0" y="3000724"/>
          <a:ext cx="6350000" cy="1219050"/>
        </a:xfrm>
        <a:prstGeom prst="rect">
          <a:avLst/>
        </a:prstGeom>
        <a:solidFill>
          <a:schemeClr val="lt1">
            <a:alpha val="90000"/>
            <a:hueOff val="0"/>
            <a:satOff val="0"/>
            <a:lumOff val="0"/>
            <a:alphaOff val="0"/>
          </a:schemeClr>
        </a:solidFill>
        <a:ln w="9525" cap="flat" cmpd="sng" algn="ctr">
          <a:solidFill>
            <a:schemeClr val="accent3">
              <a:hueOff val="822446"/>
              <a:satOff val="5587"/>
              <a:lumOff val="470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2831" tIns="374904" rIns="492831"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a:latin typeface="Arial" panose="020B0604020202020204" pitchFamily="34" charset="0"/>
              <a:cs typeface="Arial" panose="020B0604020202020204" pitchFamily="34" charset="0"/>
            </a:rPr>
            <a:t>The steward of the taxonomy. The person responsible for the definition and maintenance of the taxonomy.</a:t>
          </a:r>
          <a:endParaRPr lang="en-US" sz="1800" kern="1200" dirty="0">
            <a:latin typeface="Arial" panose="020B0604020202020204" pitchFamily="34" charset="0"/>
            <a:cs typeface="Arial" panose="020B0604020202020204" pitchFamily="34" charset="0"/>
          </a:endParaRPr>
        </a:p>
      </dsp:txBody>
      <dsp:txXfrm>
        <a:off x="0" y="3000724"/>
        <a:ext cx="6350000" cy="1219050"/>
      </dsp:txXfrm>
    </dsp:sp>
    <dsp:sp modelId="{B474524E-ED0A-43D9-B09F-A64BC5B73E90}">
      <dsp:nvSpPr>
        <dsp:cNvPr id="0" name=""/>
        <dsp:cNvSpPr/>
      </dsp:nvSpPr>
      <dsp:spPr>
        <a:xfrm>
          <a:off x="317500" y="2735044"/>
          <a:ext cx="4445000" cy="531360"/>
        </a:xfrm>
        <a:prstGeom prst="roundRect">
          <a:avLst/>
        </a:prstGeom>
        <a:gradFill rotWithShape="0">
          <a:gsLst>
            <a:gs pos="0">
              <a:schemeClr val="accent3">
                <a:hueOff val="822446"/>
                <a:satOff val="5587"/>
                <a:lumOff val="47056"/>
                <a:alphaOff val="0"/>
                <a:shade val="51000"/>
                <a:satMod val="130000"/>
              </a:schemeClr>
            </a:gs>
            <a:gs pos="80000">
              <a:schemeClr val="accent3">
                <a:hueOff val="822446"/>
                <a:satOff val="5587"/>
                <a:lumOff val="47056"/>
                <a:alphaOff val="0"/>
                <a:shade val="93000"/>
                <a:satMod val="130000"/>
              </a:schemeClr>
            </a:gs>
            <a:gs pos="100000">
              <a:schemeClr val="accent3">
                <a:hueOff val="822446"/>
                <a:satOff val="5587"/>
                <a:lumOff val="470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8010" tIns="0" rIns="16801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Steward</a:t>
          </a:r>
        </a:p>
      </dsp:txBody>
      <dsp:txXfrm>
        <a:off x="343439" y="2760983"/>
        <a:ext cx="439312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2E489-2B41-4C46-9B51-11ECD8DCCBB9}">
      <dsp:nvSpPr>
        <dsp:cNvPr id="0" name=""/>
        <dsp:cNvSpPr/>
      </dsp:nvSpPr>
      <dsp:spPr>
        <a:xfrm>
          <a:off x="0" y="273339"/>
          <a:ext cx="6273378" cy="5103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t>A detailed definition of the term</a:t>
          </a:r>
          <a:endParaRPr lang="en-US" sz="1200" kern="1200" dirty="0">
            <a:latin typeface="Arial" panose="020B0604020202020204" pitchFamily="34" charset="0"/>
            <a:cs typeface="Arial" panose="020B0604020202020204" pitchFamily="34" charset="0"/>
          </a:endParaRPr>
        </a:p>
      </dsp:txBody>
      <dsp:txXfrm>
        <a:off x="0" y="273339"/>
        <a:ext cx="6273378" cy="510300"/>
      </dsp:txXfrm>
    </dsp:sp>
    <dsp:sp modelId="{64F19BF1-54F0-45B7-B06F-6102A22BDFB5}">
      <dsp:nvSpPr>
        <dsp:cNvPr id="0" name=""/>
        <dsp:cNvSpPr/>
      </dsp:nvSpPr>
      <dsp:spPr>
        <a:xfrm>
          <a:off x="313668" y="96219"/>
          <a:ext cx="4391364"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Description</a:t>
          </a:r>
        </a:p>
      </dsp:txBody>
      <dsp:txXfrm>
        <a:off x="330961" y="113512"/>
        <a:ext cx="4356778" cy="319654"/>
      </dsp:txXfrm>
    </dsp:sp>
    <dsp:sp modelId="{B36C33ED-DAC8-410B-B596-D38BFE43FC52}">
      <dsp:nvSpPr>
        <dsp:cNvPr id="0" name=""/>
        <dsp:cNvSpPr/>
      </dsp:nvSpPr>
      <dsp:spPr>
        <a:xfrm>
          <a:off x="0" y="1025559"/>
          <a:ext cx="6273378" cy="510300"/>
        </a:xfrm>
        <a:prstGeom prst="rect">
          <a:avLst/>
        </a:prstGeom>
        <a:solidFill>
          <a:schemeClr val="lt1">
            <a:alpha val="90000"/>
            <a:hueOff val="0"/>
            <a:satOff val="0"/>
            <a:lumOff val="0"/>
            <a:alphaOff val="0"/>
          </a:schemeClr>
        </a:solidFill>
        <a:ln w="9525" cap="flat" cmpd="sng" algn="ctr">
          <a:solidFill>
            <a:schemeClr val="accent3">
              <a:hueOff val="117492"/>
              <a:satOff val="798"/>
              <a:lumOff val="672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t>If the term is a calculated value, the calculation logic can be seen here</a:t>
          </a:r>
          <a:endParaRPr lang="en-US" sz="1200" kern="1200" dirty="0">
            <a:latin typeface="Arial" panose="020B0604020202020204" pitchFamily="34" charset="0"/>
            <a:cs typeface="Arial" panose="020B0604020202020204" pitchFamily="34" charset="0"/>
          </a:endParaRPr>
        </a:p>
      </dsp:txBody>
      <dsp:txXfrm>
        <a:off x="0" y="1025559"/>
        <a:ext cx="6273378" cy="510300"/>
      </dsp:txXfrm>
    </dsp:sp>
    <dsp:sp modelId="{58B5D80F-D0C2-4BEF-B3C3-1CB1B6D39EC5}">
      <dsp:nvSpPr>
        <dsp:cNvPr id="0" name=""/>
        <dsp:cNvSpPr/>
      </dsp:nvSpPr>
      <dsp:spPr>
        <a:xfrm>
          <a:off x="313668" y="848439"/>
          <a:ext cx="4391364" cy="354240"/>
        </a:xfrm>
        <a:prstGeom prst="roundRect">
          <a:avLst/>
        </a:prstGeom>
        <a:gradFill rotWithShape="0">
          <a:gsLst>
            <a:gs pos="0">
              <a:schemeClr val="accent3">
                <a:hueOff val="117492"/>
                <a:satOff val="798"/>
                <a:lumOff val="6722"/>
                <a:alphaOff val="0"/>
                <a:shade val="51000"/>
                <a:satMod val="130000"/>
              </a:schemeClr>
            </a:gs>
            <a:gs pos="80000">
              <a:schemeClr val="accent3">
                <a:hueOff val="117492"/>
                <a:satOff val="798"/>
                <a:lumOff val="6722"/>
                <a:alphaOff val="0"/>
                <a:shade val="93000"/>
                <a:satMod val="130000"/>
              </a:schemeClr>
            </a:gs>
            <a:gs pos="100000">
              <a:schemeClr val="accent3">
                <a:hueOff val="117492"/>
                <a:satOff val="798"/>
                <a:lumOff val="67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Calculation</a:t>
          </a:r>
        </a:p>
      </dsp:txBody>
      <dsp:txXfrm>
        <a:off x="330961" y="865732"/>
        <a:ext cx="4356778" cy="319654"/>
      </dsp:txXfrm>
    </dsp:sp>
    <dsp:sp modelId="{8CC55069-8DA9-4440-9E1F-788A64763578}">
      <dsp:nvSpPr>
        <dsp:cNvPr id="0" name=""/>
        <dsp:cNvSpPr/>
      </dsp:nvSpPr>
      <dsp:spPr>
        <a:xfrm>
          <a:off x="0" y="1777779"/>
          <a:ext cx="6273378" cy="510300"/>
        </a:xfrm>
        <a:prstGeom prst="rect">
          <a:avLst/>
        </a:prstGeom>
        <a:solidFill>
          <a:schemeClr val="lt1">
            <a:alpha val="90000"/>
            <a:hueOff val="0"/>
            <a:satOff val="0"/>
            <a:lumOff val="0"/>
            <a:alphaOff val="0"/>
          </a:schemeClr>
        </a:solidFill>
        <a:ln w="9525" cap="flat" cmpd="sng" algn="ctr">
          <a:solidFill>
            <a:schemeClr val="accent3">
              <a:hueOff val="234984"/>
              <a:satOff val="1596"/>
              <a:lumOff val="134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t>If the term is reported on, the dimensions for reporting can be seen here</a:t>
          </a:r>
          <a:endParaRPr lang="en-US" sz="1200" kern="1200" dirty="0">
            <a:latin typeface="Arial" panose="020B0604020202020204" pitchFamily="34" charset="0"/>
            <a:cs typeface="Arial" panose="020B0604020202020204" pitchFamily="34" charset="0"/>
          </a:endParaRPr>
        </a:p>
      </dsp:txBody>
      <dsp:txXfrm>
        <a:off x="0" y="1777779"/>
        <a:ext cx="6273378" cy="510300"/>
      </dsp:txXfrm>
    </dsp:sp>
    <dsp:sp modelId="{B247CFC4-39E9-4029-97D4-FF2CF8E43E06}">
      <dsp:nvSpPr>
        <dsp:cNvPr id="0" name=""/>
        <dsp:cNvSpPr/>
      </dsp:nvSpPr>
      <dsp:spPr>
        <a:xfrm>
          <a:off x="313668" y="1600659"/>
          <a:ext cx="4391364" cy="354240"/>
        </a:xfrm>
        <a:prstGeom prst="roundRect">
          <a:avLst/>
        </a:prstGeom>
        <a:gradFill rotWithShape="0">
          <a:gsLst>
            <a:gs pos="0">
              <a:schemeClr val="accent3">
                <a:hueOff val="234984"/>
                <a:satOff val="1596"/>
                <a:lumOff val="13445"/>
                <a:alphaOff val="0"/>
                <a:shade val="51000"/>
                <a:satMod val="130000"/>
              </a:schemeClr>
            </a:gs>
            <a:gs pos="80000">
              <a:schemeClr val="accent3">
                <a:hueOff val="234984"/>
                <a:satOff val="1596"/>
                <a:lumOff val="13445"/>
                <a:alphaOff val="0"/>
                <a:shade val="93000"/>
                <a:satMod val="130000"/>
              </a:schemeClr>
            </a:gs>
            <a:gs pos="100000">
              <a:schemeClr val="accent3">
                <a:hueOff val="234984"/>
                <a:satOff val="1596"/>
                <a:lumOff val="134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Dimension</a:t>
          </a:r>
        </a:p>
      </dsp:txBody>
      <dsp:txXfrm>
        <a:off x="330961" y="1617952"/>
        <a:ext cx="4356778" cy="319654"/>
      </dsp:txXfrm>
    </dsp:sp>
    <dsp:sp modelId="{204F318F-0B84-4670-8D43-7A278D2DE67F}">
      <dsp:nvSpPr>
        <dsp:cNvPr id="0" name=""/>
        <dsp:cNvSpPr/>
      </dsp:nvSpPr>
      <dsp:spPr>
        <a:xfrm>
          <a:off x="0" y="2529999"/>
          <a:ext cx="6273378" cy="510300"/>
        </a:xfrm>
        <a:prstGeom prst="rect">
          <a:avLst/>
        </a:prstGeom>
        <a:solidFill>
          <a:schemeClr val="lt1">
            <a:alpha val="90000"/>
            <a:hueOff val="0"/>
            <a:satOff val="0"/>
            <a:lumOff val="0"/>
            <a:alphaOff val="0"/>
          </a:schemeClr>
        </a:solidFill>
        <a:ln w="9525" cap="flat" cmpd="sng" algn="ctr">
          <a:solidFill>
            <a:schemeClr val="accent3">
              <a:hueOff val="352477"/>
              <a:satOff val="2394"/>
              <a:lumOff val="201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t>Indicates whether the term is needed for reporting in times of stress.</a:t>
          </a:r>
          <a:endParaRPr lang="en-US" sz="1200" kern="1200" dirty="0">
            <a:latin typeface="Arial" panose="020B0604020202020204" pitchFamily="34" charset="0"/>
            <a:cs typeface="Arial" panose="020B0604020202020204" pitchFamily="34" charset="0"/>
          </a:endParaRPr>
        </a:p>
      </dsp:txBody>
      <dsp:txXfrm>
        <a:off x="0" y="2529999"/>
        <a:ext cx="6273378" cy="510300"/>
      </dsp:txXfrm>
    </dsp:sp>
    <dsp:sp modelId="{2CF513A3-21EE-4AD2-895B-F3803BA52C4E}">
      <dsp:nvSpPr>
        <dsp:cNvPr id="0" name=""/>
        <dsp:cNvSpPr/>
      </dsp:nvSpPr>
      <dsp:spPr>
        <a:xfrm>
          <a:off x="313668" y="2352879"/>
          <a:ext cx="4391364" cy="354240"/>
        </a:xfrm>
        <a:prstGeom prst="roundRect">
          <a:avLst/>
        </a:prstGeom>
        <a:gradFill rotWithShape="0">
          <a:gsLst>
            <a:gs pos="0">
              <a:schemeClr val="accent3">
                <a:hueOff val="352477"/>
                <a:satOff val="2394"/>
                <a:lumOff val="20167"/>
                <a:alphaOff val="0"/>
                <a:shade val="51000"/>
                <a:satMod val="130000"/>
              </a:schemeClr>
            </a:gs>
            <a:gs pos="80000">
              <a:schemeClr val="accent3">
                <a:hueOff val="352477"/>
                <a:satOff val="2394"/>
                <a:lumOff val="20167"/>
                <a:alphaOff val="0"/>
                <a:shade val="93000"/>
                <a:satMod val="130000"/>
              </a:schemeClr>
            </a:gs>
            <a:gs pos="100000">
              <a:schemeClr val="accent3">
                <a:hueOff val="352477"/>
                <a:satOff val="2394"/>
                <a:lumOff val="201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Required in Stress</a:t>
          </a:r>
        </a:p>
      </dsp:txBody>
      <dsp:txXfrm>
        <a:off x="330961" y="2370172"/>
        <a:ext cx="4356778" cy="319654"/>
      </dsp:txXfrm>
    </dsp:sp>
    <dsp:sp modelId="{995455F9-02F6-49DE-88E3-8E8CB70EAEFE}">
      <dsp:nvSpPr>
        <dsp:cNvPr id="0" name=""/>
        <dsp:cNvSpPr/>
      </dsp:nvSpPr>
      <dsp:spPr>
        <a:xfrm>
          <a:off x="0" y="3282219"/>
          <a:ext cx="6273378" cy="680400"/>
        </a:xfrm>
        <a:prstGeom prst="rect">
          <a:avLst/>
        </a:prstGeom>
        <a:solidFill>
          <a:schemeClr val="lt1">
            <a:alpha val="90000"/>
            <a:hueOff val="0"/>
            <a:satOff val="0"/>
            <a:lumOff val="0"/>
            <a:alphaOff val="0"/>
          </a:schemeClr>
        </a:solidFill>
        <a:ln w="9525" cap="flat" cmpd="sng" algn="ctr">
          <a:solidFill>
            <a:schemeClr val="accent3">
              <a:hueOff val="469969"/>
              <a:satOff val="3193"/>
              <a:lumOff val="2688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t>The person who owns the term and is accountable for the definition and maintenance of the term (the data owner)</a:t>
          </a:r>
          <a:endParaRPr lang="en-US" sz="1200" kern="1200" dirty="0">
            <a:latin typeface="Arial" panose="020B0604020202020204" pitchFamily="34" charset="0"/>
            <a:cs typeface="Arial" panose="020B0604020202020204" pitchFamily="34" charset="0"/>
          </a:endParaRPr>
        </a:p>
      </dsp:txBody>
      <dsp:txXfrm>
        <a:off x="0" y="3282219"/>
        <a:ext cx="6273378" cy="680400"/>
      </dsp:txXfrm>
    </dsp:sp>
    <dsp:sp modelId="{1D1BE950-5662-49D8-87AD-29610A22A2DD}">
      <dsp:nvSpPr>
        <dsp:cNvPr id="0" name=""/>
        <dsp:cNvSpPr/>
      </dsp:nvSpPr>
      <dsp:spPr>
        <a:xfrm>
          <a:off x="313668" y="3105099"/>
          <a:ext cx="4391364" cy="354240"/>
        </a:xfrm>
        <a:prstGeom prst="roundRect">
          <a:avLst/>
        </a:prstGeom>
        <a:gradFill rotWithShape="0">
          <a:gsLst>
            <a:gs pos="0">
              <a:schemeClr val="accent3">
                <a:hueOff val="469969"/>
                <a:satOff val="3193"/>
                <a:lumOff val="26889"/>
                <a:alphaOff val="0"/>
                <a:shade val="51000"/>
                <a:satMod val="130000"/>
              </a:schemeClr>
            </a:gs>
            <a:gs pos="80000">
              <a:schemeClr val="accent3">
                <a:hueOff val="469969"/>
                <a:satOff val="3193"/>
                <a:lumOff val="26889"/>
                <a:alphaOff val="0"/>
                <a:shade val="93000"/>
                <a:satMod val="130000"/>
              </a:schemeClr>
            </a:gs>
            <a:gs pos="100000">
              <a:schemeClr val="accent3">
                <a:hueOff val="469969"/>
                <a:satOff val="3193"/>
                <a:lumOff val="268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Owner</a:t>
          </a:r>
        </a:p>
      </dsp:txBody>
      <dsp:txXfrm>
        <a:off x="330961" y="3122392"/>
        <a:ext cx="4356778" cy="319654"/>
      </dsp:txXfrm>
    </dsp:sp>
    <dsp:sp modelId="{EA98C9A0-0B73-4572-8E40-3A6FC3640658}">
      <dsp:nvSpPr>
        <dsp:cNvPr id="0" name=""/>
        <dsp:cNvSpPr/>
      </dsp:nvSpPr>
      <dsp:spPr>
        <a:xfrm>
          <a:off x="0" y="4204539"/>
          <a:ext cx="6273378" cy="661500"/>
        </a:xfrm>
        <a:prstGeom prst="rect">
          <a:avLst/>
        </a:prstGeom>
        <a:solidFill>
          <a:schemeClr val="lt1">
            <a:alpha val="90000"/>
            <a:hueOff val="0"/>
            <a:satOff val="0"/>
            <a:lumOff val="0"/>
            <a:alphaOff val="0"/>
          </a:schemeClr>
        </a:solidFill>
        <a:ln w="9525" cap="flat" cmpd="sng" algn="ctr">
          <a:solidFill>
            <a:schemeClr val="accent3">
              <a:hueOff val="587461"/>
              <a:satOff val="3991"/>
              <a:lumOff val="336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dirty="0">
              <a:latin typeface="Arial" panose="020B0604020202020204" pitchFamily="34" charset="0"/>
              <a:cs typeface="Arial" panose="020B0604020202020204" pitchFamily="34" charset="0"/>
            </a:rPr>
            <a:t>The steward of the term. The person responsible for the definition and maintenance of the term (the data steward)</a:t>
          </a:r>
          <a:endParaRPr lang="en-US" sz="1200" kern="1200" dirty="0">
            <a:latin typeface="Arial" panose="020B0604020202020204" pitchFamily="34" charset="0"/>
            <a:cs typeface="Arial" panose="020B0604020202020204" pitchFamily="34" charset="0"/>
          </a:endParaRPr>
        </a:p>
      </dsp:txBody>
      <dsp:txXfrm>
        <a:off x="0" y="4204539"/>
        <a:ext cx="6273378" cy="661500"/>
      </dsp:txXfrm>
    </dsp:sp>
    <dsp:sp modelId="{B474524E-ED0A-43D9-B09F-A64BC5B73E90}">
      <dsp:nvSpPr>
        <dsp:cNvPr id="0" name=""/>
        <dsp:cNvSpPr/>
      </dsp:nvSpPr>
      <dsp:spPr>
        <a:xfrm>
          <a:off x="313668" y="4027419"/>
          <a:ext cx="4391364" cy="354240"/>
        </a:xfrm>
        <a:prstGeom prst="roundRect">
          <a:avLst/>
        </a:prstGeom>
        <a:gradFill rotWithShape="0">
          <a:gsLst>
            <a:gs pos="0">
              <a:schemeClr val="accent3">
                <a:hueOff val="587461"/>
                <a:satOff val="3991"/>
                <a:lumOff val="33611"/>
                <a:alphaOff val="0"/>
                <a:shade val="51000"/>
                <a:satMod val="130000"/>
              </a:schemeClr>
            </a:gs>
            <a:gs pos="80000">
              <a:schemeClr val="accent3">
                <a:hueOff val="587461"/>
                <a:satOff val="3991"/>
                <a:lumOff val="33611"/>
                <a:alphaOff val="0"/>
                <a:shade val="93000"/>
                <a:satMod val="130000"/>
              </a:schemeClr>
            </a:gs>
            <a:gs pos="100000">
              <a:schemeClr val="accent3">
                <a:hueOff val="587461"/>
                <a:satOff val="3991"/>
                <a:lumOff val="336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Steward</a:t>
          </a:r>
        </a:p>
      </dsp:txBody>
      <dsp:txXfrm>
        <a:off x="330961" y="4044712"/>
        <a:ext cx="4356778" cy="319654"/>
      </dsp:txXfrm>
    </dsp:sp>
    <dsp:sp modelId="{9ADACF8C-FB43-44F4-BEFE-A27BEE89ECB9}">
      <dsp:nvSpPr>
        <dsp:cNvPr id="0" name=""/>
        <dsp:cNvSpPr/>
      </dsp:nvSpPr>
      <dsp:spPr>
        <a:xfrm>
          <a:off x="0" y="5107960"/>
          <a:ext cx="6273378" cy="661500"/>
        </a:xfrm>
        <a:prstGeom prst="rect">
          <a:avLst/>
        </a:prstGeom>
        <a:solidFill>
          <a:schemeClr val="lt1">
            <a:alpha val="90000"/>
            <a:hueOff val="0"/>
            <a:satOff val="0"/>
            <a:lumOff val="0"/>
            <a:alphaOff val="0"/>
          </a:schemeClr>
        </a:solidFill>
        <a:ln w="9525" cap="flat" cmpd="sng" algn="ctr">
          <a:solidFill>
            <a:schemeClr val="accent3">
              <a:hueOff val="704953"/>
              <a:satOff val="4789"/>
              <a:lumOff val="4033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Business processes linked to the term (i.e. processes that either create or utilise the term that have been identified)</a:t>
          </a:r>
        </a:p>
      </dsp:txBody>
      <dsp:txXfrm>
        <a:off x="0" y="5107960"/>
        <a:ext cx="6273378" cy="661500"/>
      </dsp:txXfrm>
    </dsp:sp>
    <dsp:sp modelId="{328085F0-4304-449F-AD69-E6973BD9E661}">
      <dsp:nvSpPr>
        <dsp:cNvPr id="0" name=""/>
        <dsp:cNvSpPr/>
      </dsp:nvSpPr>
      <dsp:spPr>
        <a:xfrm>
          <a:off x="313668" y="4930840"/>
          <a:ext cx="4391364" cy="354240"/>
        </a:xfrm>
        <a:prstGeom prst="roundRect">
          <a:avLst/>
        </a:prstGeom>
        <a:gradFill rotWithShape="0">
          <a:gsLst>
            <a:gs pos="0">
              <a:schemeClr val="accent3">
                <a:hueOff val="704953"/>
                <a:satOff val="4789"/>
                <a:lumOff val="40334"/>
                <a:alphaOff val="0"/>
                <a:shade val="51000"/>
                <a:satMod val="130000"/>
              </a:schemeClr>
            </a:gs>
            <a:gs pos="80000">
              <a:schemeClr val="accent3">
                <a:hueOff val="704953"/>
                <a:satOff val="4789"/>
                <a:lumOff val="40334"/>
                <a:alphaOff val="0"/>
                <a:shade val="93000"/>
                <a:satMod val="130000"/>
              </a:schemeClr>
            </a:gs>
            <a:gs pos="100000">
              <a:schemeClr val="accent3">
                <a:hueOff val="704953"/>
                <a:satOff val="4789"/>
                <a:lumOff val="403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Business Processes</a:t>
          </a:r>
        </a:p>
      </dsp:txBody>
      <dsp:txXfrm>
        <a:off x="330961" y="4948133"/>
        <a:ext cx="4356778" cy="319654"/>
      </dsp:txXfrm>
    </dsp:sp>
    <dsp:sp modelId="{CB5519EC-601F-4643-80B5-11C92371D130}">
      <dsp:nvSpPr>
        <dsp:cNvPr id="0" name=""/>
        <dsp:cNvSpPr/>
      </dsp:nvSpPr>
      <dsp:spPr>
        <a:xfrm>
          <a:off x="0" y="6011380"/>
          <a:ext cx="6273378" cy="661500"/>
        </a:xfrm>
        <a:prstGeom prst="rect">
          <a:avLst/>
        </a:prstGeom>
        <a:solidFill>
          <a:schemeClr val="lt1">
            <a:alpha val="90000"/>
            <a:hueOff val="0"/>
            <a:satOff val="0"/>
            <a:lumOff val="0"/>
            <a:alphaOff val="0"/>
          </a:schemeClr>
        </a:solidFill>
        <a:ln w="9525" cap="flat" cmpd="sng" algn="ctr">
          <a:solidFill>
            <a:schemeClr val="accent3">
              <a:hueOff val="822446"/>
              <a:satOff val="5587"/>
              <a:lumOff val="470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86884" tIns="249936" rIns="48688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Indicates the physical location(s) of the where the term is located in the system landscape</a:t>
          </a:r>
        </a:p>
      </dsp:txBody>
      <dsp:txXfrm>
        <a:off x="0" y="6011380"/>
        <a:ext cx="6273378" cy="661500"/>
      </dsp:txXfrm>
    </dsp:sp>
    <dsp:sp modelId="{A7476CE2-6EE2-488E-A304-06454EC9E5C5}">
      <dsp:nvSpPr>
        <dsp:cNvPr id="0" name=""/>
        <dsp:cNvSpPr/>
      </dsp:nvSpPr>
      <dsp:spPr>
        <a:xfrm>
          <a:off x="313668" y="5834260"/>
          <a:ext cx="4391364" cy="354240"/>
        </a:xfrm>
        <a:prstGeom prst="roundRect">
          <a:avLst/>
        </a:prstGeom>
        <a:gradFill rotWithShape="0">
          <a:gsLst>
            <a:gs pos="0">
              <a:schemeClr val="accent3">
                <a:hueOff val="822446"/>
                <a:satOff val="5587"/>
                <a:lumOff val="47056"/>
                <a:alphaOff val="0"/>
                <a:shade val="51000"/>
                <a:satMod val="130000"/>
              </a:schemeClr>
            </a:gs>
            <a:gs pos="80000">
              <a:schemeClr val="accent3">
                <a:hueOff val="822446"/>
                <a:satOff val="5587"/>
                <a:lumOff val="47056"/>
                <a:alphaOff val="0"/>
                <a:shade val="93000"/>
                <a:satMod val="130000"/>
              </a:schemeClr>
            </a:gs>
            <a:gs pos="100000">
              <a:schemeClr val="accent3">
                <a:hueOff val="822446"/>
                <a:satOff val="5587"/>
                <a:lumOff val="470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983" tIns="0" rIns="165983"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Technical Attributes</a:t>
          </a:r>
        </a:p>
      </dsp:txBody>
      <dsp:txXfrm>
        <a:off x="330961" y="5851553"/>
        <a:ext cx="4356778"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atin typeface="Arial" panose="020B0604020202020204" pitchFamily="34" charset="0"/>
              </a:defRPr>
            </a:lvl1pPr>
          </a:lstStyle>
          <a:p>
            <a:fld id="{EC2AF175-A368-4FEE-9EC5-3EB609A727C3}" type="datetimeFigureOut">
              <a:rPr lang="en-GB" smtClean="0"/>
              <a:pPr/>
              <a:t>05/05/2023</a:t>
            </a:fld>
            <a:endParaRPr lang="en-GB" dirty="0"/>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CA77D5F9-D050-4DB1-A3D6-D58924ABD864}" type="slidenum">
              <a:rPr lang="en-GB" smtClean="0"/>
              <a:pPr/>
              <a:t>‹#›</a:t>
            </a:fld>
            <a:endParaRPr lang="en-GB" dirty="0"/>
          </a:p>
        </p:txBody>
      </p:sp>
    </p:spTree>
    <p:extLst>
      <p:ext uri="{BB962C8B-B14F-4D97-AF65-F5344CB8AC3E}">
        <p14:creationId xmlns:p14="http://schemas.microsoft.com/office/powerpoint/2010/main" val="260433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77D5F9-D050-4DB1-A3D6-D58924ABD864}" type="slidenum">
              <a:rPr lang="en-GB" smtClean="0"/>
              <a:pPr/>
              <a:t>2</a:t>
            </a:fld>
            <a:endParaRPr lang="en-GB" dirty="0"/>
          </a:p>
        </p:txBody>
      </p:sp>
    </p:spTree>
    <p:extLst>
      <p:ext uri="{BB962C8B-B14F-4D97-AF65-F5344CB8AC3E}">
        <p14:creationId xmlns:p14="http://schemas.microsoft.com/office/powerpoint/2010/main" val="75836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25</a:t>
            </a:fld>
            <a:endParaRPr lang="en-GB" dirty="0"/>
          </a:p>
        </p:txBody>
      </p:sp>
    </p:spTree>
    <p:extLst>
      <p:ext uri="{BB962C8B-B14F-4D97-AF65-F5344CB8AC3E}">
        <p14:creationId xmlns:p14="http://schemas.microsoft.com/office/powerpoint/2010/main" val="304138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26</a:t>
            </a:fld>
            <a:endParaRPr lang="en-GB" dirty="0"/>
          </a:p>
        </p:txBody>
      </p:sp>
    </p:spTree>
    <p:extLst>
      <p:ext uri="{BB962C8B-B14F-4D97-AF65-F5344CB8AC3E}">
        <p14:creationId xmlns:p14="http://schemas.microsoft.com/office/powerpoint/2010/main" val="135913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28</a:t>
            </a:fld>
            <a:endParaRPr lang="en-GB" dirty="0"/>
          </a:p>
        </p:txBody>
      </p:sp>
    </p:spTree>
    <p:extLst>
      <p:ext uri="{BB962C8B-B14F-4D97-AF65-F5344CB8AC3E}">
        <p14:creationId xmlns:p14="http://schemas.microsoft.com/office/powerpoint/2010/main" val="339616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45</a:t>
            </a:fld>
            <a:endParaRPr lang="en-GB" dirty="0"/>
          </a:p>
        </p:txBody>
      </p:sp>
    </p:spTree>
    <p:extLst>
      <p:ext uri="{BB962C8B-B14F-4D97-AF65-F5344CB8AC3E}">
        <p14:creationId xmlns:p14="http://schemas.microsoft.com/office/powerpoint/2010/main" val="169784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46</a:t>
            </a:fld>
            <a:endParaRPr lang="en-GB" dirty="0"/>
          </a:p>
        </p:txBody>
      </p:sp>
    </p:spTree>
    <p:extLst>
      <p:ext uri="{BB962C8B-B14F-4D97-AF65-F5344CB8AC3E}">
        <p14:creationId xmlns:p14="http://schemas.microsoft.com/office/powerpoint/2010/main" val="277767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47</a:t>
            </a:fld>
            <a:endParaRPr lang="en-GB" dirty="0"/>
          </a:p>
        </p:txBody>
      </p:sp>
    </p:spTree>
    <p:extLst>
      <p:ext uri="{BB962C8B-B14F-4D97-AF65-F5344CB8AC3E}">
        <p14:creationId xmlns:p14="http://schemas.microsoft.com/office/powerpoint/2010/main" val="13056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48</a:t>
            </a:fld>
            <a:endParaRPr lang="en-GB" dirty="0"/>
          </a:p>
        </p:txBody>
      </p:sp>
    </p:spTree>
    <p:extLst>
      <p:ext uri="{BB962C8B-B14F-4D97-AF65-F5344CB8AC3E}">
        <p14:creationId xmlns:p14="http://schemas.microsoft.com/office/powerpoint/2010/main" val="57760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49</a:t>
            </a:fld>
            <a:endParaRPr lang="en-GB" dirty="0"/>
          </a:p>
        </p:txBody>
      </p:sp>
    </p:spTree>
    <p:extLst>
      <p:ext uri="{BB962C8B-B14F-4D97-AF65-F5344CB8AC3E}">
        <p14:creationId xmlns:p14="http://schemas.microsoft.com/office/powerpoint/2010/main" val="924616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50</a:t>
            </a:fld>
            <a:endParaRPr lang="en-GB" dirty="0"/>
          </a:p>
        </p:txBody>
      </p:sp>
    </p:spTree>
    <p:extLst>
      <p:ext uri="{BB962C8B-B14F-4D97-AF65-F5344CB8AC3E}">
        <p14:creationId xmlns:p14="http://schemas.microsoft.com/office/powerpoint/2010/main" val="1312488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51</a:t>
            </a:fld>
            <a:endParaRPr lang="en-GB" dirty="0"/>
          </a:p>
        </p:txBody>
      </p:sp>
    </p:spTree>
    <p:extLst>
      <p:ext uri="{BB962C8B-B14F-4D97-AF65-F5344CB8AC3E}">
        <p14:creationId xmlns:p14="http://schemas.microsoft.com/office/powerpoint/2010/main" val="294799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a:t>
            </a:fld>
            <a:endParaRPr lang="en-GB" dirty="0"/>
          </a:p>
        </p:txBody>
      </p:sp>
    </p:spTree>
    <p:extLst>
      <p:ext uri="{BB962C8B-B14F-4D97-AF65-F5344CB8AC3E}">
        <p14:creationId xmlns:p14="http://schemas.microsoft.com/office/powerpoint/2010/main" val="70649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52</a:t>
            </a:fld>
            <a:endParaRPr lang="en-GB" dirty="0"/>
          </a:p>
        </p:txBody>
      </p:sp>
    </p:spTree>
    <p:extLst>
      <p:ext uri="{BB962C8B-B14F-4D97-AF65-F5344CB8AC3E}">
        <p14:creationId xmlns:p14="http://schemas.microsoft.com/office/powerpoint/2010/main" val="126469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53</a:t>
            </a:fld>
            <a:endParaRPr lang="en-GB" dirty="0"/>
          </a:p>
        </p:txBody>
      </p:sp>
    </p:spTree>
    <p:extLst>
      <p:ext uri="{BB962C8B-B14F-4D97-AF65-F5344CB8AC3E}">
        <p14:creationId xmlns:p14="http://schemas.microsoft.com/office/powerpoint/2010/main" val="174955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54</a:t>
            </a:fld>
            <a:endParaRPr lang="en-GB" dirty="0"/>
          </a:p>
        </p:txBody>
      </p:sp>
    </p:spTree>
    <p:extLst>
      <p:ext uri="{BB962C8B-B14F-4D97-AF65-F5344CB8AC3E}">
        <p14:creationId xmlns:p14="http://schemas.microsoft.com/office/powerpoint/2010/main" val="239228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55</a:t>
            </a:fld>
            <a:endParaRPr lang="en-GB" dirty="0"/>
          </a:p>
        </p:txBody>
      </p:sp>
    </p:spTree>
    <p:extLst>
      <p:ext uri="{BB962C8B-B14F-4D97-AF65-F5344CB8AC3E}">
        <p14:creationId xmlns:p14="http://schemas.microsoft.com/office/powerpoint/2010/main" val="401229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63</a:t>
            </a:fld>
            <a:endParaRPr lang="en-GB" dirty="0"/>
          </a:p>
        </p:txBody>
      </p:sp>
    </p:spTree>
    <p:extLst>
      <p:ext uri="{BB962C8B-B14F-4D97-AF65-F5344CB8AC3E}">
        <p14:creationId xmlns:p14="http://schemas.microsoft.com/office/powerpoint/2010/main" val="3688578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64</a:t>
            </a:fld>
            <a:endParaRPr lang="en-GB" dirty="0"/>
          </a:p>
        </p:txBody>
      </p:sp>
    </p:spTree>
    <p:extLst>
      <p:ext uri="{BB962C8B-B14F-4D97-AF65-F5344CB8AC3E}">
        <p14:creationId xmlns:p14="http://schemas.microsoft.com/office/powerpoint/2010/main" val="147872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65</a:t>
            </a:fld>
            <a:endParaRPr lang="en-GB" dirty="0"/>
          </a:p>
        </p:txBody>
      </p:sp>
    </p:spTree>
    <p:extLst>
      <p:ext uri="{BB962C8B-B14F-4D97-AF65-F5344CB8AC3E}">
        <p14:creationId xmlns:p14="http://schemas.microsoft.com/office/powerpoint/2010/main" val="626568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66</a:t>
            </a:fld>
            <a:endParaRPr lang="en-GB" dirty="0"/>
          </a:p>
        </p:txBody>
      </p:sp>
    </p:spTree>
    <p:extLst>
      <p:ext uri="{BB962C8B-B14F-4D97-AF65-F5344CB8AC3E}">
        <p14:creationId xmlns:p14="http://schemas.microsoft.com/office/powerpoint/2010/main" val="560605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67</a:t>
            </a:fld>
            <a:endParaRPr lang="en-GB" dirty="0"/>
          </a:p>
        </p:txBody>
      </p:sp>
    </p:spTree>
    <p:extLst>
      <p:ext uri="{BB962C8B-B14F-4D97-AF65-F5344CB8AC3E}">
        <p14:creationId xmlns:p14="http://schemas.microsoft.com/office/powerpoint/2010/main" val="1496879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68</a:t>
            </a:fld>
            <a:endParaRPr lang="en-GB" dirty="0"/>
          </a:p>
        </p:txBody>
      </p:sp>
    </p:spTree>
    <p:extLst>
      <p:ext uri="{BB962C8B-B14F-4D97-AF65-F5344CB8AC3E}">
        <p14:creationId xmlns:p14="http://schemas.microsoft.com/office/powerpoint/2010/main" val="36258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8</a:t>
            </a:fld>
            <a:endParaRPr lang="en-GB" dirty="0"/>
          </a:p>
        </p:txBody>
      </p:sp>
    </p:spTree>
    <p:extLst>
      <p:ext uri="{BB962C8B-B14F-4D97-AF65-F5344CB8AC3E}">
        <p14:creationId xmlns:p14="http://schemas.microsoft.com/office/powerpoint/2010/main" val="207679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69</a:t>
            </a:fld>
            <a:endParaRPr lang="en-GB" dirty="0"/>
          </a:p>
        </p:txBody>
      </p:sp>
    </p:spTree>
    <p:extLst>
      <p:ext uri="{BB962C8B-B14F-4D97-AF65-F5344CB8AC3E}">
        <p14:creationId xmlns:p14="http://schemas.microsoft.com/office/powerpoint/2010/main" val="3483150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70</a:t>
            </a:fld>
            <a:endParaRPr lang="en-GB" dirty="0"/>
          </a:p>
        </p:txBody>
      </p:sp>
    </p:spTree>
    <p:extLst>
      <p:ext uri="{BB962C8B-B14F-4D97-AF65-F5344CB8AC3E}">
        <p14:creationId xmlns:p14="http://schemas.microsoft.com/office/powerpoint/2010/main" val="1761106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72</a:t>
            </a:fld>
            <a:endParaRPr lang="en-GB" dirty="0"/>
          </a:p>
        </p:txBody>
      </p:sp>
    </p:spTree>
    <p:extLst>
      <p:ext uri="{BB962C8B-B14F-4D97-AF65-F5344CB8AC3E}">
        <p14:creationId xmlns:p14="http://schemas.microsoft.com/office/powerpoint/2010/main" val="2731788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73</a:t>
            </a:fld>
            <a:endParaRPr lang="en-GB" dirty="0"/>
          </a:p>
        </p:txBody>
      </p:sp>
    </p:spTree>
    <p:extLst>
      <p:ext uri="{BB962C8B-B14F-4D97-AF65-F5344CB8AC3E}">
        <p14:creationId xmlns:p14="http://schemas.microsoft.com/office/powerpoint/2010/main" val="2476059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75</a:t>
            </a:fld>
            <a:endParaRPr lang="en-GB" dirty="0"/>
          </a:p>
        </p:txBody>
      </p:sp>
    </p:spTree>
    <p:extLst>
      <p:ext uri="{BB962C8B-B14F-4D97-AF65-F5344CB8AC3E}">
        <p14:creationId xmlns:p14="http://schemas.microsoft.com/office/powerpoint/2010/main" val="1425283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77</a:t>
            </a:fld>
            <a:endParaRPr lang="en-GB" dirty="0"/>
          </a:p>
        </p:txBody>
      </p:sp>
    </p:spTree>
    <p:extLst>
      <p:ext uri="{BB962C8B-B14F-4D97-AF65-F5344CB8AC3E}">
        <p14:creationId xmlns:p14="http://schemas.microsoft.com/office/powerpoint/2010/main" val="696575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77D5F9-D050-4DB1-A3D6-D58924ABD864}" type="slidenum">
              <a:rPr lang="en-GB" smtClean="0"/>
              <a:pPr/>
              <a:t>78</a:t>
            </a:fld>
            <a:endParaRPr lang="en-GB" dirty="0"/>
          </a:p>
        </p:txBody>
      </p:sp>
    </p:spTree>
    <p:extLst>
      <p:ext uri="{BB962C8B-B14F-4D97-AF65-F5344CB8AC3E}">
        <p14:creationId xmlns:p14="http://schemas.microsoft.com/office/powerpoint/2010/main" val="561304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80</a:t>
            </a:fld>
            <a:endParaRPr lang="en-GB" dirty="0"/>
          </a:p>
        </p:txBody>
      </p:sp>
    </p:spTree>
    <p:extLst>
      <p:ext uri="{BB962C8B-B14F-4D97-AF65-F5344CB8AC3E}">
        <p14:creationId xmlns:p14="http://schemas.microsoft.com/office/powerpoint/2010/main" val="3210159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81</a:t>
            </a:fld>
            <a:endParaRPr lang="en-GB" dirty="0"/>
          </a:p>
        </p:txBody>
      </p:sp>
    </p:spTree>
    <p:extLst>
      <p:ext uri="{BB962C8B-B14F-4D97-AF65-F5344CB8AC3E}">
        <p14:creationId xmlns:p14="http://schemas.microsoft.com/office/powerpoint/2010/main" val="1279395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84</a:t>
            </a:fld>
            <a:endParaRPr lang="en-GB" dirty="0"/>
          </a:p>
        </p:txBody>
      </p:sp>
    </p:spTree>
    <p:extLst>
      <p:ext uri="{BB962C8B-B14F-4D97-AF65-F5344CB8AC3E}">
        <p14:creationId xmlns:p14="http://schemas.microsoft.com/office/powerpoint/2010/main" val="275006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9</a:t>
            </a:fld>
            <a:endParaRPr lang="en-GB" dirty="0"/>
          </a:p>
        </p:txBody>
      </p:sp>
    </p:spTree>
    <p:extLst>
      <p:ext uri="{BB962C8B-B14F-4D97-AF65-F5344CB8AC3E}">
        <p14:creationId xmlns:p14="http://schemas.microsoft.com/office/powerpoint/2010/main" val="2363426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87</a:t>
            </a:fld>
            <a:endParaRPr lang="en-GB" dirty="0"/>
          </a:p>
        </p:txBody>
      </p:sp>
    </p:spTree>
    <p:extLst>
      <p:ext uri="{BB962C8B-B14F-4D97-AF65-F5344CB8AC3E}">
        <p14:creationId xmlns:p14="http://schemas.microsoft.com/office/powerpoint/2010/main" val="3317248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90</a:t>
            </a:fld>
            <a:endParaRPr lang="en-GB" dirty="0"/>
          </a:p>
        </p:txBody>
      </p:sp>
    </p:spTree>
    <p:extLst>
      <p:ext uri="{BB962C8B-B14F-4D97-AF65-F5344CB8AC3E}">
        <p14:creationId xmlns:p14="http://schemas.microsoft.com/office/powerpoint/2010/main" val="3613920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91</a:t>
            </a:fld>
            <a:endParaRPr lang="en-GB" dirty="0"/>
          </a:p>
        </p:txBody>
      </p:sp>
    </p:spTree>
    <p:extLst>
      <p:ext uri="{BB962C8B-B14F-4D97-AF65-F5344CB8AC3E}">
        <p14:creationId xmlns:p14="http://schemas.microsoft.com/office/powerpoint/2010/main" val="244237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13</a:t>
            </a:fld>
            <a:endParaRPr lang="en-GB" dirty="0"/>
          </a:p>
        </p:txBody>
      </p:sp>
    </p:spTree>
    <p:extLst>
      <p:ext uri="{BB962C8B-B14F-4D97-AF65-F5344CB8AC3E}">
        <p14:creationId xmlns:p14="http://schemas.microsoft.com/office/powerpoint/2010/main" val="175642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15</a:t>
            </a:fld>
            <a:endParaRPr lang="en-GB" dirty="0"/>
          </a:p>
        </p:txBody>
      </p:sp>
    </p:spTree>
    <p:extLst>
      <p:ext uri="{BB962C8B-B14F-4D97-AF65-F5344CB8AC3E}">
        <p14:creationId xmlns:p14="http://schemas.microsoft.com/office/powerpoint/2010/main" val="364592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16</a:t>
            </a:fld>
            <a:endParaRPr lang="en-GB" dirty="0"/>
          </a:p>
        </p:txBody>
      </p:sp>
    </p:spTree>
    <p:extLst>
      <p:ext uri="{BB962C8B-B14F-4D97-AF65-F5344CB8AC3E}">
        <p14:creationId xmlns:p14="http://schemas.microsoft.com/office/powerpoint/2010/main" val="71200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17</a:t>
            </a:fld>
            <a:endParaRPr lang="en-GB" dirty="0"/>
          </a:p>
        </p:txBody>
      </p:sp>
    </p:spTree>
    <p:extLst>
      <p:ext uri="{BB962C8B-B14F-4D97-AF65-F5344CB8AC3E}">
        <p14:creationId xmlns:p14="http://schemas.microsoft.com/office/powerpoint/2010/main" val="128307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7D5F9-D050-4DB1-A3D6-D58924ABD864}" type="slidenum">
              <a:rPr lang="en-GB" smtClean="0"/>
              <a:pPr/>
              <a:t>19</a:t>
            </a:fld>
            <a:endParaRPr lang="en-GB" dirty="0"/>
          </a:p>
        </p:txBody>
      </p:sp>
    </p:spTree>
    <p:extLst>
      <p:ext uri="{BB962C8B-B14F-4D97-AF65-F5344CB8AC3E}">
        <p14:creationId xmlns:p14="http://schemas.microsoft.com/office/powerpoint/2010/main" val="265935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on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751D7-21B4-427C-964E-AC2C0CD87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8575" y="1520825"/>
            <a:ext cx="3894851" cy="3810079"/>
          </a:xfrm>
          <a:prstGeom prst="rect">
            <a:avLst/>
          </a:prstGeom>
        </p:spPr>
      </p:pic>
      <p:sp>
        <p:nvSpPr>
          <p:cNvPr id="32" name="Text Placeholder 5">
            <a:extLst>
              <a:ext uri="{FF2B5EF4-FFF2-40B4-BE49-F238E27FC236}">
                <a16:creationId xmlns:a16="http://schemas.microsoft.com/office/drawing/2014/main" id="{75165ABD-DA59-43E8-B75E-7DAD5143499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22890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lcome on red">
    <p:bg>
      <p:bgPr>
        <a:solidFill>
          <a:schemeClr val="accent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A9BB90F-B29C-4CA6-8A79-ABFA45FF9FA9}"/>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4F6556E1-26D3-4635-B9FE-591097252A1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418253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lcome on yellow">
    <p:bg>
      <p:bgPr>
        <a:solidFill>
          <a:schemeClr val="accent2"/>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AAA1BD8-C6B1-4CB0-9DFB-2843B9197074}"/>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51685E76-4AAB-40D6-87DF-449D41B7C90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293326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lcome on orange">
    <p:bg>
      <p:bgPr>
        <a:solidFill>
          <a:schemeClr val="accent3"/>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71099A8-DE03-4E8D-BF7E-90D156E1D720}"/>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81B0B9B5-E98B-44E8-A2CA-DCC3F4A5ED4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158861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lcome on pink">
    <p:bg>
      <p:bgPr>
        <a:solidFill>
          <a:schemeClr val="accent4"/>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48403EA-A1C8-4D83-80E3-72146752402D}"/>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E373A5AA-21ED-4958-A70D-F8AFFC3BB1F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2822561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on plum">
    <p:bg>
      <p:bgPr>
        <a:solidFill>
          <a:schemeClr val="accent5"/>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D7B175-CB64-4476-B200-4DEC1EECA3F5}"/>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ED622B88-C9FC-4B1B-873C-53FA653F103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367277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lcome on dark plum">
    <p:bg>
      <p:bgPr>
        <a:solidFill>
          <a:schemeClr val="accent6"/>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0F72321-32C2-4C42-B7F5-D6A9E88FC2D5}"/>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2" name="Text Placeholder 5">
            <a:extLst>
              <a:ext uri="{FF2B5EF4-FFF2-40B4-BE49-F238E27FC236}">
                <a16:creationId xmlns:a16="http://schemas.microsoft.com/office/drawing/2014/main" id="{DEBFB27B-6861-45C7-8C6A-BFBC3DB767A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1863619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elcome on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FABB003-C294-4B0B-9C93-02517CC25860}"/>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2BAC7702-5E65-4EDB-8265-9DA9A46759F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8" name="Callout: Line 7">
            <a:extLst>
              <a:ext uri="{FF2B5EF4-FFF2-40B4-BE49-F238E27FC236}">
                <a16:creationId xmlns:a16="http://schemas.microsoft.com/office/drawing/2014/main" id="{C54DC228-D03A-4019-B8DF-3DAD0C437B3B}"/>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889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38" name="Picture 37">
            <a:extLst>
              <a:ext uri="{FF2B5EF4-FFF2-40B4-BE49-F238E27FC236}">
                <a16:creationId xmlns:a16="http://schemas.microsoft.com/office/drawing/2014/main" id="{5BE95350-3536-4019-9595-2B716E16A64C}"/>
              </a:ext>
            </a:extLst>
          </p:cNvPr>
          <p:cNvPicPr>
            <a:picLocks noChangeAspect="1"/>
          </p:cNvPicPr>
          <p:nvPr userDrawn="1"/>
        </p:nvPicPr>
        <p:blipFill>
          <a:blip r:embed="rId2"/>
          <a:stretch>
            <a:fillRect/>
          </a:stretch>
        </p:blipFill>
        <p:spPr>
          <a:xfrm>
            <a:off x="10098593" y="91025"/>
            <a:ext cx="1889091" cy="1847974"/>
          </a:xfrm>
          <a:prstGeom prst="rect">
            <a:avLst/>
          </a:prstGeom>
        </p:spPr>
      </p:pic>
      <p:sp>
        <p:nvSpPr>
          <p:cNvPr id="39" name="Text Placeholder 5">
            <a:extLst>
              <a:ext uri="{FF2B5EF4-FFF2-40B4-BE49-F238E27FC236}">
                <a16:creationId xmlns:a16="http://schemas.microsoft.com/office/drawing/2014/main" id="{E24AF64D-F578-4193-95E2-BB473F64C420}"/>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1234077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hite_cobra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38" name="Picture 37">
            <a:extLst>
              <a:ext uri="{FF2B5EF4-FFF2-40B4-BE49-F238E27FC236}">
                <a16:creationId xmlns:a16="http://schemas.microsoft.com/office/drawing/2014/main" id="{5BE95350-3536-4019-9595-2B716E16A64C}"/>
              </a:ext>
            </a:extLst>
          </p:cNvPr>
          <p:cNvPicPr>
            <a:picLocks noChangeAspect="1"/>
          </p:cNvPicPr>
          <p:nvPr userDrawn="1"/>
        </p:nvPicPr>
        <p:blipFill>
          <a:blip r:embed="rId2"/>
          <a:stretch>
            <a:fillRect/>
          </a:stretch>
        </p:blipFill>
        <p:spPr>
          <a:xfrm>
            <a:off x="10098593" y="91025"/>
            <a:ext cx="1889091" cy="1847974"/>
          </a:xfrm>
          <a:prstGeom prst="rect">
            <a:avLst/>
          </a:prstGeom>
        </p:spPr>
      </p:pic>
      <p:sp>
        <p:nvSpPr>
          <p:cNvPr id="39" name="Text Placeholder 5">
            <a:extLst>
              <a:ext uri="{FF2B5EF4-FFF2-40B4-BE49-F238E27FC236}">
                <a16:creationId xmlns:a16="http://schemas.microsoft.com/office/drawing/2014/main" id="{E24AF64D-F578-4193-95E2-BB473F64C420}"/>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7" name="Text Placeholder 6">
            <a:extLst>
              <a:ext uri="{FF2B5EF4-FFF2-40B4-BE49-F238E27FC236}">
                <a16:creationId xmlns:a16="http://schemas.microsoft.com/office/drawing/2014/main" id="{A6C725A8-685C-4247-9B92-D53F69053616}"/>
              </a:ext>
            </a:extLst>
          </p:cNvPr>
          <p:cNvSpPr>
            <a:spLocks noGrp="1"/>
          </p:cNvSpPr>
          <p:nvPr>
            <p:ph type="body" sz="quarter" idx="13" hasCustomPrompt="1"/>
          </p:nvPr>
        </p:nvSpPr>
        <p:spPr>
          <a:xfrm>
            <a:off x="1323038"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dirty="0"/>
              <a:t>Add cobrand logo 1</a:t>
            </a:r>
            <a:endParaRPr lang="en-GB" dirty="0"/>
          </a:p>
        </p:txBody>
      </p:sp>
      <p:sp>
        <p:nvSpPr>
          <p:cNvPr id="33" name="Text Placeholder 6">
            <a:extLst>
              <a:ext uri="{FF2B5EF4-FFF2-40B4-BE49-F238E27FC236}">
                <a16:creationId xmlns:a16="http://schemas.microsoft.com/office/drawing/2014/main" id="{064986E6-A23F-4AA9-874C-3AD76ABF0AA5}"/>
              </a:ext>
            </a:extLst>
          </p:cNvPr>
          <p:cNvSpPr>
            <a:spLocks noGrp="1"/>
          </p:cNvSpPr>
          <p:nvPr>
            <p:ph type="body" sz="quarter" idx="14" hasCustomPrompt="1"/>
          </p:nvPr>
        </p:nvSpPr>
        <p:spPr>
          <a:xfrm>
            <a:off x="2618438"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dirty="0"/>
              <a:t>Add cobrand logo 2</a:t>
            </a:r>
            <a:endParaRPr lang="en-GB" dirty="0"/>
          </a:p>
        </p:txBody>
      </p:sp>
      <p:sp>
        <p:nvSpPr>
          <p:cNvPr id="36" name="Text Placeholder 6">
            <a:extLst>
              <a:ext uri="{FF2B5EF4-FFF2-40B4-BE49-F238E27FC236}">
                <a16:creationId xmlns:a16="http://schemas.microsoft.com/office/drawing/2014/main" id="{24CB8F9C-49AA-4300-8B42-5984CB52BE7F}"/>
              </a:ext>
            </a:extLst>
          </p:cNvPr>
          <p:cNvSpPr>
            <a:spLocks noGrp="1"/>
          </p:cNvSpPr>
          <p:nvPr>
            <p:ph type="body" sz="quarter" idx="15" hasCustomPrompt="1"/>
          </p:nvPr>
        </p:nvSpPr>
        <p:spPr>
          <a:xfrm>
            <a:off x="3913837"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dirty="0"/>
              <a:t>Add cobrand logo 3</a:t>
            </a:r>
            <a:endParaRPr lang="en-GB" dirty="0"/>
          </a:p>
        </p:txBody>
      </p:sp>
    </p:spTree>
    <p:extLst>
      <p:ext uri="{BB962C8B-B14F-4D97-AF65-F5344CB8AC3E}">
        <p14:creationId xmlns:p14="http://schemas.microsoft.com/office/powerpoint/2010/main" val="308896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38" name="Picture 37">
            <a:extLst>
              <a:ext uri="{FF2B5EF4-FFF2-40B4-BE49-F238E27FC236}">
                <a16:creationId xmlns:a16="http://schemas.microsoft.com/office/drawing/2014/main" id="{5BE95350-3536-4019-9595-2B716E16A64C}"/>
              </a:ext>
            </a:extLst>
          </p:cNvPr>
          <p:cNvPicPr>
            <a:picLocks noChangeAspect="1"/>
          </p:cNvPicPr>
          <p:nvPr userDrawn="1"/>
        </p:nvPicPr>
        <p:blipFill>
          <a:blip r:embed="rId2"/>
          <a:stretch>
            <a:fillRect/>
          </a:stretch>
        </p:blipFill>
        <p:spPr>
          <a:xfrm>
            <a:off x="10098982" y="91025"/>
            <a:ext cx="1888312" cy="1847974"/>
          </a:xfrm>
          <a:prstGeom prst="rect">
            <a:avLst/>
          </a:prstGeom>
        </p:spPr>
      </p:pic>
      <p:sp>
        <p:nvSpPr>
          <p:cNvPr id="27" name="Text Placeholder 5">
            <a:extLst>
              <a:ext uri="{FF2B5EF4-FFF2-40B4-BE49-F238E27FC236}">
                <a16:creationId xmlns:a16="http://schemas.microsoft.com/office/drawing/2014/main" id="{D23128A1-EDC7-4680-BB6B-7CB3E9740500}"/>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293470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on red">
    <p:bg>
      <p:bgPr>
        <a:solidFill>
          <a:schemeClr val="accent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8DC2B06C-F2D2-4BB1-ABBB-C1365B4CFAC4}"/>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785091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
        <p:nvSpPr>
          <p:cNvPr id="28" name="Text Placeholder 5">
            <a:extLst>
              <a:ext uri="{FF2B5EF4-FFF2-40B4-BE49-F238E27FC236}">
                <a16:creationId xmlns:a16="http://schemas.microsoft.com/office/drawing/2014/main" id="{D6783A12-C2E3-445B-A54D-6980960317F8}"/>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3295625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264724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784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205308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lum">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269248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dark plum">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715534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ictur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dirty="0"/>
              <a:t>Add presentation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date</a:t>
            </a:r>
            <a:endParaRPr lang="en-GB" dirty="0"/>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name and surname of presenter</a:t>
            </a:r>
            <a:endParaRPr lang="en-GB" dirty="0"/>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
        <p:nvSpPr>
          <p:cNvPr id="12" name="Callout: Line 11">
            <a:extLst>
              <a:ext uri="{FF2B5EF4-FFF2-40B4-BE49-F238E27FC236}">
                <a16:creationId xmlns:a16="http://schemas.microsoft.com/office/drawing/2014/main" id="{B2B3AB3A-956C-400C-8EC1-40131D6442E6}"/>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139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white_#_1">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pic>
        <p:nvPicPr>
          <p:cNvPr id="36" name="Picture 35">
            <a:extLst>
              <a:ext uri="{FF2B5EF4-FFF2-40B4-BE49-F238E27FC236}">
                <a16:creationId xmlns:a16="http://schemas.microsoft.com/office/drawing/2014/main" id="{E489B54B-7193-4CFC-A69B-CC135969E161}"/>
              </a:ext>
            </a:extLst>
          </p:cNvPr>
          <p:cNvPicPr>
            <a:picLocks noChangeAspect="1"/>
          </p:cNvPicPr>
          <p:nvPr userDrawn="1"/>
        </p:nvPicPr>
        <p:blipFill rotWithShape="1">
          <a:blip r:embed="rId2"/>
          <a:srcRect l="60294" t="22177" r="9338" b="33379"/>
          <a:stretch/>
        </p:blipFill>
        <p:spPr>
          <a:xfrm>
            <a:off x="7351058" y="1520825"/>
            <a:ext cx="3702423" cy="3048080"/>
          </a:xfrm>
          <a:prstGeom prst="rect">
            <a:avLst/>
          </a:prstGeom>
        </p:spPr>
      </p:pic>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accent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1617222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red_#_1">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4283595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yellow_#_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697895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orange_#_1">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19693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on yellow">
    <p:bg>
      <p:bgPr>
        <a:solidFill>
          <a:schemeClr val="accent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AE5BC313-32D1-436C-8952-207862F80069}"/>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3052564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ink_#_1">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124449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plum_#_1">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1623425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dark plum_#_1">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3015767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image_#_1">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9" name="Callout: Line 8">
            <a:extLst>
              <a:ext uri="{FF2B5EF4-FFF2-40B4-BE49-F238E27FC236}">
                <a16:creationId xmlns:a16="http://schemas.microsoft.com/office/drawing/2014/main" id="{CF204DF2-7FD0-478F-980D-A07EB0101292}"/>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7935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white_#_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accent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pic>
        <p:nvPicPr>
          <p:cNvPr id="36" name="Picture 35">
            <a:extLst>
              <a:ext uri="{FF2B5EF4-FFF2-40B4-BE49-F238E27FC236}">
                <a16:creationId xmlns:a16="http://schemas.microsoft.com/office/drawing/2014/main" id="{E489B54B-7193-4CFC-A69B-CC135969E161}"/>
              </a:ext>
            </a:extLst>
          </p:cNvPr>
          <p:cNvPicPr>
            <a:picLocks noChangeAspect="1"/>
          </p:cNvPicPr>
          <p:nvPr userDrawn="1"/>
        </p:nvPicPr>
        <p:blipFill rotWithShape="1">
          <a:blip r:embed="rId2"/>
          <a:srcRect l="60294" t="22177" r="9338" b="33379"/>
          <a:stretch/>
        </p:blipFill>
        <p:spPr>
          <a:xfrm>
            <a:off x="1165411" y="911223"/>
            <a:ext cx="3702423" cy="3048080"/>
          </a:xfrm>
          <a:prstGeom prst="rect">
            <a:avLst/>
          </a:prstGeom>
        </p:spPr>
      </p:pic>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1676121" y="1559649"/>
            <a:ext cx="2519362" cy="1595919"/>
          </a:xfrm>
        </p:spPr>
        <p:txBody>
          <a:bodyPr anchor="ctr">
            <a:noAutofit/>
          </a:bodyPr>
          <a:lstStyle>
            <a:lvl1pPr marL="0" indent="0" algn="ctr">
              <a:buNone/>
              <a:defRPr sz="12000" b="1">
                <a:solidFill>
                  <a:schemeClr val="accent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1170883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yellow_#_2">
    <p:bg>
      <p:bgPr>
        <a:solidFill>
          <a:schemeClr val="accent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487329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orange_#_2">
    <p:bg>
      <p:bgPr>
        <a:solidFill>
          <a:schemeClr val="accent3"/>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3001372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ink_#_2">
    <p:bg>
      <p:bgPr>
        <a:solidFill>
          <a:schemeClr val="accent4"/>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2701032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plum_#_2">
    <p:bg>
      <p:bgPr>
        <a:solidFill>
          <a:schemeClr val="accent5"/>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3199334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dark plum_#_2">
    <p:bg>
      <p:bgPr>
        <a:solidFill>
          <a:schemeClr val="accent6"/>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72306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on orange">
    <p:bg>
      <p:bgPr>
        <a:solidFill>
          <a:schemeClr val="accent3"/>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6719D381-09F4-4A49-98C5-EB6F9556698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1905518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image_#_2">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0">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9" name="Callout: Line 8">
            <a:extLst>
              <a:ext uri="{FF2B5EF4-FFF2-40B4-BE49-F238E27FC236}">
                <a16:creationId xmlns:a16="http://schemas.microsoft.com/office/drawing/2014/main" id="{29D97716-E4A9-4B0C-B27E-A052426CCE71}"/>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918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whi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3345172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1413781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3682192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4010965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pi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2524448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lum">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793794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dark plum">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grpSp>
        <p:nvGrpSpPr>
          <p:cNvPr id="8" name="Group 7">
            <a:extLst>
              <a:ext uri="{FF2B5EF4-FFF2-40B4-BE49-F238E27FC236}">
                <a16:creationId xmlns:a16="http://schemas.microsoft.com/office/drawing/2014/main" id="{5F0BBB6B-44CC-4E98-BE0F-71A3D8455335}"/>
              </a:ext>
            </a:extLst>
          </p:cNvPr>
          <p:cNvGrpSpPr/>
          <p:nvPr userDrawn="1"/>
        </p:nvGrpSpPr>
        <p:grpSpPr>
          <a:xfrm>
            <a:off x="12073965" y="-3096"/>
            <a:ext cx="127000" cy="6858000"/>
            <a:chOff x="12061904" y="-3096"/>
            <a:chExt cx="127000" cy="6858000"/>
          </a:xfrm>
        </p:grpSpPr>
        <p:sp>
          <p:nvSpPr>
            <p:cNvPr id="9" name="Freeform: Shape 8">
              <a:extLst>
                <a:ext uri="{FF2B5EF4-FFF2-40B4-BE49-F238E27FC236}">
                  <a16:creationId xmlns:a16="http://schemas.microsoft.com/office/drawing/2014/main" id="{A7F4D043-1FE5-4ED9-9932-3CEED06E6E97}"/>
                </a:ext>
              </a:extLst>
            </p:cNvPr>
            <p:cNvSpPr/>
            <p:nvPr/>
          </p:nvSpPr>
          <p:spPr>
            <a:xfrm>
              <a:off x="12061904" y="-3096"/>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99CF8AB0-367A-401F-B098-7A0A7413D4E4}"/>
                </a:ext>
              </a:extLst>
            </p:cNvPr>
            <p:cNvSpPr/>
            <p:nvPr/>
          </p:nvSpPr>
          <p:spPr>
            <a:xfrm>
              <a:off x="12061904" y="75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FC408E18-984C-416C-B657-99E4A61B9D8A}"/>
                </a:ext>
              </a:extLst>
            </p:cNvPr>
            <p:cNvSpPr/>
            <p:nvPr/>
          </p:nvSpPr>
          <p:spPr>
            <a:xfrm>
              <a:off x="12061904" y="37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CB07E4C3-8213-49FF-B059-2AD5E0D213F1}"/>
                </a:ext>
              </a:extLst>
            </p:cNvPr>
            <p:cNvSpPr/>
            <p:nvPr/>
          </p:nvSpPr>
          <p:spPr>
            <a:xfrm>
              <a:off x="12061904" y="113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FF29EFF2-F833-4CD2-8D64-9B9F79A3E72A}"/>
                </a:ext>
              </a:extLst>
            </p:cNvPr>
            <p:cNvSpPr/>
            <p:nvPr/>
          </p:nvSpPr>
          <p:spPr>
            <a:xfrm>
              <a:off x="12061904" y="3044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30A60626-F264-4A07-8AEA-1B531EA93739}"/>
                </a:ext>
              </a:extLst>
            </p:cNvPr>
            <p:cNvSpPr/>
            <p:nvPr/>
          </p:nvSpPr>
          <p:spPr>
            <a:xfrm>
              <a:off x="12061904" y="3806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6062C71-59DE-4B7C-8CDA-75A52C6715CC}"/>
                </a:ext>
              </a:extLst>
            </p:cNvPr>
            <p:cNvSpPr/>
            <p:nvPr/>
          </p:nvSpPr>
          <p:spPr>
            <a:xfrm>
              <a:off x="12061904" y="3425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ED3BFF26-ACF4-4536-BB0A-04020518E929}"/>
                </a:ext>
              </a:extLst>
            </p:cNvPr>
            <p:cNvSpPr/>
            <p:nvPr/>
          </p:nvSpPr>
          <p:spPr>
            <a:xfrm>
              <a:off x="12061904" y="418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CC25D427-E911-4D63-9695-D7CB94E38D8D}"/>
                </a:ext>
              </a:extLst>
            </p:cNvPr>
            <p:cNvSpPr/>
            <p:nvPr/>
          </p:nvSpPr>
          <p:spPr>
            <a:xfrm>
              <a:off x="12061904" y="152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BE172B"/>
            </a:solidFill>
            <a:ln w="6191"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F14425B1-15FF-4367-B235-AF4B487E6454}"/>
                </a:ext>
              </a:extLst>
            </p:cNvPr>
            <p:cNvSpPr/>
            <p:nvPr/>
          </p:nvSpPr>
          <p:spPr>
            <a:xfrm>
              <a:off x="12061904" y="228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F7721"/>
            </a:solidFill>
            <a:ln w="6191"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5A2E21AC-1D97-4320-B403-CEC21CCBCC89}"/>
                </a:ext>
              </a:extLst>
            </p:cNvPr>
            <p:cNvSpPr/>
            <p:nvPr/>
          </p:nvSpPr>
          <p:spPr>
            <a:xfrm>
              <a:off x="12061904" y="190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DC0A34"/>
            </a:solidFill>
            <a:ln w="6191"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5DDA2300-9120-4B99-9C1A-6EB500012861}"/>
                </a:ext>
              </a:extLst>
            </p:cNvPr>
            <p:cNvSpPr/>
            <p:nvPr/>
          </p:nvSpPr>
          <p:spPr>
            <a:xfrm>
              <a:off x="12061904" y="266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A5728"/>
            </a:solidFill>
            <a:ln w="6191"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DCBD1235-7E1C-41DC-A47C-34E6C75ABCB8}"/>
                </a:ext>
              </a:extLst>
            </p:cNvPr>
            <p:cNvSpPr/>
            <p:nvPr/>
          </p:nvSpPr>
          <p:spPr>
            <a:xfrm>
              <a:off x="12061904" y="456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88133E"/>
            </a:solidFill>
            <a:ln w="6191"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6ADC9D7-9A83-40C0-894F-363AACBDE232}"/>
                </a:ext>
              </a:extLst>
            </p:cNvPr>
            <p:cNvSpPr/>
            <p:nvPr/>
          </p:nvSpPr>
          <p:spPr>
            <a:xfrm>
              <a:off x="12061904" y="533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8365C"/>
            </a:solidFill>
            <a:ln w="6191"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C7991A2-0FD4-445F-9A6A-E9C09D9AF1FD}"/>
                </a:ext>
              </a:extLst>
            </p:cNvPr>
            <p:cNvSpPr/>
            <p:nvPr/>
          </p:nvSpPr>
          <p:spPr>
            <a:xfrm>
              <a:off x="12061904" y="494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F184C"/>
            </a:solidFill>
            <a:ln w="6191"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3CAEAAE3-6C13-42F0-AA1C-DB5A8EB2C8CD}"/>
                </a:ext>
              </a:extLst>
            </p:cNvPr>
            <p:cNvSpPr/>
            <p:nvPr/>
          </p:nvSpPr>
          <p:spPr>
            <a:xfrm>
              <a:off x="12061904" y="571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B5A79"/>
            </a:solidFill>
            <a:ln w="6191"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3E373FE7-DCCD-4300-B608-563FB652E79D}"/>
                </a:ext>
              </a:extLst>
            </p:cNvPr>
            <p:cNvSpPr/>
            <p:nvPr/>
          </p:nvSpPr>
          <p:spPr>
            <a:xfrm>
              <a:off x="12061904" y="609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FFFFFF"/>
            </a:solidFill>
            <a:ln w="6191"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2108C68-A045-4F94-B6AB-F6908FC28282}"/>
                </a:ext>
              </a:extLst>
            </p:cNvPr>
            <p:cNvSpPr/>
            <p:nvPr/>
          </p:nvSpPr>
          <p:spPr>
            <a:xfrm>
              <a:off x="12061904" y="647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B4C4C"/>
            </a:solidFill>
            <a:ln w="619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582195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imag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7" name="Callout: Line 6">
            <a:extLst>
              <a:ext uri="{FF2B5EF4-FFF2-40B4-BE49-F238E27FC236}">
                <a16:creationId xmlns:a16="http://schemas.microsoft.com/office/drawing/2014/main" id="{6F155DD9-CB8B-4439-AE36-6FEB37836676}"/>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398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52024-AB94-4C0E-BCE3-7CD7FB801B4A}"/>
              </a:ext>
            </a:extLst>
          </p:cNvPr>
          <p:cNvPicPr>
            <a:picLocks noChangeAspect="1"/>
          </p:cNvPicPr>
          <p:nvPr userDrawn="1"/>
        </p:nvPicPr>
        <p:blipFill rotWithShape="1">
          <a:blip r:embed="rId2"/>
          <a:srcRect l="12078" t="18689" r="9535" b="17057"/>
          <a:stretch/>
        </p:blipFill>
        <p:spPr>
          <a:xfrm>
            <a:off x="996696" y="1341438"/>
            <a:ext cx="10415016" cy="4236402"/>
          </a:xfrm>
          <a:prstGeom prst="rect">
            <a:avLst/>
          </a:prstGeom>
        </p:spPr>
      </p:pic>
    </p:spTree>
    <p:extLst>
      <p:ext uri="{BB962C8B-B14F-4D97-AF65-F5344CB8AC3E}">
        <p14:creationId xmlns:p14="http://schemas.microsoft.com/office/powerpoint/2010/main" val="97148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on pink">
    <p:bg>
      <p:bgPr>
        <a:solidFill>
          <a:schemeClr val="accent4"/>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F07637D6-1707-4810-803C-DDB9DD7B7824}"/>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478160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52024-AB94-4C0E-BCE3-7CD7FB801B4A}"/>
              </a:ext>
            </a:extLst>
          </p:cNvPr>
          <p:cNvPicPr>
            <a:picLocks noChangeAspect="1"/>
          </p:cNvPicPr>
          <p:nvPr userDrawn="1"/>
        </p:nvPicPr>
        <p:blipFill rotWithShape="1">
          <a:blip r:embed="rId2"/>
          <a:srcRect l="12078" t="18689" r="9535" b="17057"/>
          <a:stretch/>
        </p:blipFill>
        <p:spPr>
          <a:xfrm>
            <a:off x="996696" y="1341438"/>
            <a:ext cx="10415016" cy="4236402"/>
          </a:xfrm>
          <a:prstGeom prst="rect">
            <a:avLst/>
          </a:prstGeom>
        </p:spPr>
      </p:pic>
      <p:sp>
        <p:nvSpPr>
          <p:cNvPr id="7" name="Callout: Line 6">
            <a:extLst>
              <a:ext uri="{FF2B5EF4-FFF2-40B4-BE49-F238E27FC236}">
                <a16:creationId xmlns:a16="http://schemas.microsoft.com/office/drawing/2014/main" id="{C3359D9A-2124-40C4-8BC3-9E0A2A1A1FC7}"/>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438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 on red_end">
    <p:bg>
      <p:bgPr>
        <a:solidFill>
          <a:schemeClr val="accent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Tree>
    <p:extLst>
      <p:ext uri="{BB962C8B-B14F-4D97-AF65-F5344CB8AC3E}">
        <p14:creationId xmlns:p14="http://schemas.microsoft.com/office/powerpoint/2010/main" val="421780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58775" y="1449388"/>
            <a:ext cx="11337925" cy="4679949"/>
          </a:xfrm>
        </p:spPr>
        <p:txBody>
          <a:bodyPr vert="horz" lIns="0" tIns="0" rIns="0" bIns="0" rtlCol="0">
            <a:noAutofit/>
          </a:bodyPr>
          <a:lstStyle>
            <a:lvl1pPr>
              <a:lnSpc>
                <a:spcPct val="120000"/>
              </a:lnSpc>
              <a:spcAft>
                <a:spcPts val="600"/>
              </a:spcAft>
              <a:defRPr lang="en-US" sz="1600" dirty="0" smtClean="0"/>
            </a:lvl1pPr>
            <a:lvl2pPr>
              <a:lnSpc>
                <a:spcPct val="120000"/>
              </a:lnSpc>
              <a:spcAft>
                <a:spcPts val="600"/>
              </a:spcAft>
              <a:defRPr lang="en-US" sz="1600" dirty="0" smtClean="0"/>
            </a:lvl2pPr>
            <a:lvl3pPr>
              <a:lnSpc>
                <a:spcPct val="120000"/>
              </a:lnSpc>
              <a:spcAft>
                <a:spcPts val="600"/>
              </a:spcAft>
              <a:defRPr lang="en-US" sz="1600" dirty="0" smtClean="0"/>
            </a:lvl3pPr>
            <a:lvl4pPr>
              <a:lnSpc>
                <a:spcPct val="120000"/>
              </a:lnSpc>
              <a:spcAft>
                <a:spcPts val="600"/>
              </a:spcAft>
              <a:defRPr lang="en-US" sz="1600" dirty="0" smtClean="0"/>
            </a:lvl4pPr>
            <a:lvl5pPr>
              <a:lnSpc>
                <a:spcPct val="120000"/>
              </a:lnSpc>
              <a:spcAft>
                <a:spcPts val="600"/>
              </a:spcAft>
              <a:defRPr lang="en-GB" sz="1600"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032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922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6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dirty="0"/>
              <a:t>Add title</a:t>
            </a:r>
            <a:endParaRPr lang="en-GB" dirty="0"/>
          </a:p>
        </p:txBody>
      </p:sp>
    </p:spTree>
    <p:extLst>
      <p:ext uri="{BB962C8B-B14F-4D97-AF65-F5344CB8AC3E}">
        <p14:creationId xmlns:p14="http://schemas.microsoft.com/office/powerpoint/2010/main" val="2286608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5639" y="441325"/>
            <a:ext cx="11340000"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5639" y="1213249"/>
            <a:ext cx="11340000" cy="343161"/>
          </a:xfrm>
        </p:spPr>
        <p:txBody>
          <a:bodyPr lIns="0" tIns="0" rIns="0" bIns="0">
            <a:noAutofit/>
          </a:bodyPr>
          <a:lstStyle>
            <a:lvl1pPr marL="0" indent="0">
              <a:lnSpc>
                <a:spcPct val="100000"/>
              </a:lnSpc>
              <a:spcAft>
                <a:spcPts val="0"/>
              </a:spcAft>
              <a:buFont typeface="Arial" panose="020B0604020202020204" pitchFamily="34" charset="0"/>
              <a:buNone/>
              <a:defRPr sz="2000">
                <a:latin typeface="Arial" panose="020B0604020202020204" pitchFamily="34" charset="0"/>
                <a:cs typeface="Arial" panose="020B0604020202020204" pitchFamily="34" charset="0"/>
              </a:defRPr>
            </a:lvl1pPr>
          </a:lstStyle>
          <a:p>
            <a:pPr lvl="0"/>
            <a:r>
              <a:rPr lang="en-US" dirty="0"/>
              <a:t>Add subtitle</a:t>
            </a:r>
            <a:endParaRPr lang="en-GB" dirty="0"/>
          </a:p>
        </p:txBody>
      </p:sp>
    </p:spTree>
    <p:extLst>
      <p:ext uri="{BB962C8B-B14F-4D97-AF65-F5344CB8AC3E}">
        <p14:creationId xmlns:p14="http://schemas.microsoft.com/office/powerpoint/2010/main" val="25271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58775" y="1449388"/>
            <a:ext cx="11337925" cy="4679949"/>
          </a:xfrm>
        </p:spPr>
        <p:txBody>
          <a:bodyPr vert="horz" lIns="0" tIns="0" rIns="0" bIns="0" rtlCol="0">
            <a:noAutofit/>
          </a:bodyPr>
          <a:lstStyle>
            <a:lvl1pPr>
              <a:lnSpc>
                <a:spcPct val="120000"/>
              </a:lnSpc>
              <a:spcAft>
                <a:spcPts val="600"/>
              </a:spcAft>
              <a:defRPr lang="en-US" sz="1600" dirty="0" smtClean="0"/>
            </a:lvl1pPr>
            <a:lvl2pPr>
              <a:lnSpc>
                <a:spcPct val="120000"/>
              </a:lnSpc>
              <a:spcAft>
                <a:spcPts val="600"/>
              </a:spcAft>
              <a:defRPr lang="en-US" sz="1600" dirty="0" smtClean="0"/>
            </a:lvl2pPr>
            <a:lvl3pPr>
              <a:lnSpc>
                <a:spcPct val="120000"/>
              </a:lnSpc>
              <a:spcAft>
                <a:spcPts val="600"/>
              </a:spcAft>
              <a:defRPr lang="en-US" sz="1600" dirty="0" smtClean="0"/>
            </a:lvl3pPr>
            <a:lvl4pPr>
              <a:lnSpc>
                <a:spcPct val="120000"/>
              </a:lnSpc>
              <a:spcAft>
                <a:spcPts val="600"/>
              </a:spcAft>
              <a:defRPr lang="en-US" sz="1600" dirty="0" smtClean="0"/>
            </a:lvl4pPr>
            <a:lvl5pPr>
              <a:lnSpc>
                <a:spcPct val="120000"/>
              </a:lnSpc>
              <a:spcAft>
                <a:spcPts val="600"/>
              </a:spcAft>
              <a:defRPr lang="en-GB" sz="1600" dirty="0"/>
            </a:lvl5p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3159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58775" y="1449388"/>
            <a:ext cx="11337925" cy="4400569"/>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358776" y="6024283"/>
            <a:ext cx="11337924"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183558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5" y="1213249"/>
            <a:ext cx="11337924" cy="343161"/>
          </a:xfrm>
        </p:spPr>
        <p:txBody>
          <a:bodyPr vert="horz" lIns="0" tIns="0" rIns="0" bIns="0" rtlCol="0">
            <a:noAutofit/>
          </a:bodyPr>
          <a:lstStyle>
            <a:lvl1pPr marL="0" indent="0">
              <a:buFont typeface="Arial" panose="020B0604020202020204" pitchFamily="34" charse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5" y="1628774"/>
            <a:ext cx="11337925"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255503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on plum">
    <p:bg>
      <p:bgPr>
        <a:solidFill>
          <a:schemeClr val="accent5"/>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F339E9A1-E807-4C8A-8D51-FE1369288023}"/>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459927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5" y="1213249"/>
            <a:ext cx="11337924"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5" y="1628775"/>
            <a:ext cx="11337925" cy="4232200"/>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358776" y="6024283"/>
            <a:ext cx="11337924"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96195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dirty="0"/>
              <a:t>Add title</a:t>
            </a:r>
            <a:endParaRPr lang="en-GB" dirty="0"/>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5" y="1449388"/>
            <a:ext cx="11337924" cy="4190999"/>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5" y="5640387"/>
            <a:ext cx="11337924" cy="488951"/>
          </a:xfrm>
          <a:solidFill>
            <a:srgbClr val="4D4D4D"/>
          </a:solidFill>
        </p:spPr>
        <p:txBody>
          <a:bodyPr lIns="108000" tIns="108000" rIns="108000" bIns="108000"/>
          <a:lstStyle>
            <a:lvl1pPr marL="0" inden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3649337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dirty="0"/>
              <a:t>Add title</a:t>
            </a:r>
            <a:endParaRPr lang="en-GB" dirty="0"/>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5" y="1449388"/>
            <a:ext cx="548640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5" y="3184525"/>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1" name="Picture Placeholder 7">
            <a:extLst>
              <a:ext uri="{FF2B5EF4-FFF2-40B4-BE49-F238E27FC236}">
                <a16:creationId xmlns:a16="http://schemas.microsoft.com/office/drawing/2014/main" id="{20808307-4B52-4775-B16F-1438C3DD8A81}"/>
              </a:ext>
            </a:extLst>
          </p:cNvPr>
          <p:cNvSpPr>
            <a:spLocks noGrp="1"/>
          </p:cNvSpPr>
          <p:nvPr>
            <p:ph type="pic" sz="quarter" idx="14" hasCustomPrompt="1"/>
          </p:nvPr>
        </p:nvSpPr>
        <p:spPr>
          <a:xfrm>
            <a:off x="358775" y="3905250"/>
            <a:ext cx="548640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2" name="Text Placeholder 9">
            <a:extLst>
              <a:ext uri="{FF2B5EF4-FFF2-40B4-BE49-F238E27FC236}">
                <a16:creationId xmlns:a16="http://schemas.microsoft.com/office/drawing/2014/main" id="{9B44C7F4-FBFC-4ABE-9663-0758653A2B1F}"/>
              </a:ext>
            </a:extLst>
          </p:cNvPr>
          <p:cNvSpPr>
            <a:spLocks noGrp="1"/>
          </p:cNvSpPr>
          <p:nvPr>
            <p:ph type="body" sz="quarter" idx="15" hasCustomPrompt="1"/>
          </p:nvPr>
        </p:nvSpPr>
        <p:spPr>
          <a:xfrm>
            <a:off x="358775" y="5640387"/>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3" name="Picture Placeholder 7">
            <a:extLst>
              <a:ext uri="{FF2B5EF4-FFF2-40B4-BE49-F238E27FC236}">
                <a16:creationId xmlns:a16="http://schemas.microsoft.com/office/drawing/2014/main" id="{AC1FF0E8-B389-485A-9664-2B27C4F12422}"/>
              </a:ext>
            </a:extLst>
          </p:cNvPr>
          <p:cNvSpPr>
            <a:spLocks noGrp="1"/>
          </p:cNvSpPr>
          <p:nvPr>
            <p:ph type="pic" sz="quarter" idx="16" hasCustomPrompt="1"/>
          </p:nvPr>
        </p:nvSpPr>
        <p:spPr>
          <a:xfrm>
            <a:off x="6210300" y="1449388"/>
            <a:ext cx="548640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4" name="Text Placeholder 9">
            <a:extLst>
              <a:ext uri="{FF2B5EF4-FFF2-40B4-BE49-F238E27FC236}">
                <a16:creationId xmlns:a16="http://schemas.microsoft.com/office/drawing/2014/main" id="{56107E15-62BB-43E5-A4C5-5177E6D4660F}"/>
              </a:ext>
            </a:extLst>
          </p:cNvPr>
          <p:cNvSpPr>
            <a:spLocks noGrp="1"/>
          </p:cNvSpPr>
          <p:nvPr>
            <p:ph type="body" sz="quarter" idx="17" hasCustomPrompt="1"/>
          </p:nvPr>
        </p:nvSpPr>
        <p:spPr>
          <a:xfrm>
            <a:off x="6210300" y="3184525"/>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5" name="Picture Placeholder 7">
            <a:extLst>
              <a:ext uri="{FF2B5EF4-FFF2-40B4-BE49-F238E27FC236}">
                <a16:creationId xmlns:a16="http://schemas.microsoft.com/office/drawing/2014/main" id="{80B95727-A744-4D5C-BFFA-489C9098B7A4}"/>
              </a:ext>
            </a:extLst>
          </p:cNvPr>
          <p:cNvSpPr>
            <a:spLocks noGrp="1"/>
          </p:cNvSpPr>
          <p:nvPr>
            <p:ph type="pic" sz="quarter" idx="18" hasCustomPrompt="1"/>
          </p:nvPr>
        </p:nvSpPr>
        <p:spPr>
          <a:xfrm>
            <a:off x="6210300" y="3905250"/>
            <a:ext cx="548640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6" name="Text Placeholder 9">
            <a:extLst>
              <a:ext uri="{FF2B5EF4-FFF2-40B4-BE49-F238E27FC236}">
                <a16:creationId xmlns:a16="http://schemas.microsoft.com/office/drawing/2014/main" id="{867AB062-BC9C-4B04-BA85-D3A8B1204D2C}"/>
              </a:ext>
            </a:extLst>
          </p:cNvPr>
          <p:cNvSpPr>
            <a:spLocks noGrp="1"/>
          </p:cNvSpPr>
          <p:nvPr>
            <p:ph type="body" sz="quarter" idx="19" hasCustomPrompt="1"/>
          </p:nvPr>
        </p:nvSpPr>
        <p:spPr>
          <a:xfrm>
            <a:off x="6210300" y="5640387"/>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1013211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dirty="0"/>
              <a:t>Add title</a:t>
            </a:r>
            <a:endParaRPr lang="en-GB" dirty="0"/>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7" y="1449388"/>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7" y="318452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1" name="Picture Placeholder 7">
            <a:extLst>
              <a:ext uri="{FF2B5EF4-FFF2-40B4-BE49-F238E27FC236}">
                <a16:creationId xmlns:a16="http://schemas.microsoft.com/office/drawing/2014/main" id="{20808307-4B52-4775-B16F-1438C3DD8A81}"/>
              </a:ext>
            </a:extLst>
          </p:cNvPr>
          <p:cNvSpPr>
            <a:spLocks noGrp="1"/>
          </p:cNvSpPr>
          <p:nvPr>
            <p:ph type="pic" sz="quarter" idx="14" hasCustomPrompt="1"/>
          </p:nvPr>
        </p:nvSpPr>
        <p:spPr>
          <a:xfrm>
            <a:off x="358777" y="3905250"/>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2" name="Text Placeholder 9">
            <a:extLst>
              <a:ext uri="{FF2B5EF4-FFF2-40B4-BE49-F238E27FC236}">
                <a16:creationId xmlns:a16="http://schemas.microsoft.com/office/drawing/2014/main" id="{9B44C7F4-FBFC-4ABE-9663-0758653A2B1F}"/>
              </a:ext>
            </a:extLst>
          </p:cNvPr>
          <p:cNvSpPr>
            <a:spLocks noGrp="1"/>
          </p:cNvSpPr>
          <p:nvPr>
            <p:ph type="body" sz="quarter" idx="15" hasCustomPrompt="1"/>
          </p:nvPr>
        </p:nvSpPr>
        <p:spPr>
          <a:xfrm>
            <a:off x="358777" y="564038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55" name="Picture Placeholder 7">
            <a:extLst>
              <a:ext uri="{FF2B5EF4-FFF2-40B4-BE49-F238E27FC236}">
                <a16:creationId xmlns:a16="http://schemas.microsoft.com/office/drawing/2014/main" id="{479FBAD6-4BFA-4431-8975-ADB4B71598D3}"/>
              </a:ext>
            </a:extLst>
          </p:cNvPr>
          <p:cNvSpPr>
            <a:spLocks noGrp="1"/>
          </p:cNvSpPr>
          <p:nvPr>
            <p:ph type="pic" sz="quarter" idx="16" hasCustomPrompt="1"/>
          </p:nvPr>
        </p:nvSpPr>
        <p:spPr>
          <a:xfrm>
            <a:off x="4253836" y="1449388"/>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56" name="Text Placeholder 9">
            <a:extLst>
              <a:ext uri="{FF2B5EF4-FFF2-40B4-BE49-F238E27FC236}">
                <a16:creationId xmlns:a16="http://schemas.microsoft.com/office/drawing/2014/main" id="{B55CAB97-B3BF-470D-9F6B-D5EDA04B22B3}"/>
              </a:ext>
            </a:extLst>
          </p:cNvPr>
          <p:cNvSpPr>
            <a:spLocks noGrp="1"/>
          </p:cNvSpPr>
          <p:nvPr>
            <p:ph type="body" sz="quarter" idx="17" hasCustomPrompt="1"/>
          </p:nvPr>
        </p:nvSpPr>
        <p:spPr>
          <a:xfrm>
            <a:off x="4253836" y="318452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57" name="Picture Placeholder 7">
            <a:extLst>
              <a:ext uri="{FF2B5EF4-FFF2-40B4-BE49-F238E27FC236}">
                <a16:creationId xmlns:a16="http://schemas.microsoft.com/office/drawing/2014/main" id="{5C9A712D-E437-4A25-960D-B27B8F34B691}"/>
              </a:ext>
            </a:extLst>
          </p:cNvPr>
          <p:cNvSpPr>
            <a:spLocks noGrp="1"/>
          </p:cNvSpPr>
          <p:nvPr>
            <p:ph type="pic" sz="quarter" idx="18" hasCustomPrompt="1"/>
          </p:nvPr>
        </p:nvSpPr>
        <p:spPr>
          <a:xfrm>
            <a:off x="4253836" y="3905250"/>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58" name="Text Placeholder 9">
            <a:extLst>
              <a:ext uri="{FF2B5EF4-FFF2-40B4-BE49-F238E27FC236}">
                <a16:creationId xmlns:a16="http://schemas.microsoft.com/office/drawing/2014/main" id="{4B9C6B14-0BAE-4417-A499-564B5A7A233F}"/>
              </a:ext>
            </a:extLst>
          </p:cNvPr>
          <p:cNvSpPr>
            <a:spLocks noGrp="1"/>
          </p:cNvSpPr>
          <p:nvPr>
            <p:ph type="body" sz="quarter" idx="19" hasCustomPrompt="1"/>
          </p:nvPr>
        </p:nvSpPr>
        <p:spPr>
          <a:xfrm>
            <a:off x="4253836" y="564038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60" name="Picture Placeholder 7">
            <a:extLst>
              <a:ext uri="{FF2B5EF4-FFF2-40B4-BE49-F238E27FC236}">
                <a16:creationId xmlns:a16="http://schemas.microsoft.com/office/drawing/2014/main" id="{E3523C2A-5621-4CFB-A631-36567F0B7E02}"/>
              </a:ext>
            </a:extLst>
          </p:cNvPr>
          <p:cNvSpPr>
            <a:spLocks noGrp="1"/>
          </p:cNvSpPr>
          <p:nvPr>
            <p:ph type="pic" sz="quarter" idx="20" hasCustomPrompt="1"/>
          </p:nvPr>
        </p:nvSpPr>
        <p:spPr>
          <a:xfrm>
            <a:off x="8148895" y="1449388"/>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61" name="Text Placeholder 9">
            <a:extLst>
              <a:ext uri="{FF2B5EF4-FFF2-40B4-BE49-F238E27FC236}">
                <a16:creationId xmlns:a16="http://schemas.microsoft.com/office/drawing/2014/main" id="{6CEBD3A7-807C-4C08-ACED-8976C990A863}"/>
              </a:ext>
            </a:extLst>
          </p:cNvPr>
          <p:cNvSpPr>
            <a:spLocks noGrp="1"/>
          </p:cNvSpPr>
          <p:nvPr>
            <p:ph type="body" sz="quarter" idx="21" hasCustomPrompt="1"/>
          </p:nvPr>
        </p:nvSpPr>
        <p:spPr>
          <a:xfrm>
            <a:off x="8148895" y="318452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62" name="Picture Placeholder 7">
            <a:extLst>
              <a:ext uri="{FF2B5EF4-FFF2-40B4-BE49-F238E27FC236}">
                <a16:creationId xmlns:a16="http://schemas.microsoft.com/office/drawing/2014/main" id="{DD460847-667B-4272-8519-83CFD44E4DCC}"/>
              </a:ext>
            </a:extLst>
          </p:cNvPr>
          <p:cNvSpPr>
            <a:spLocks noGrp="1"/>
          </p:cNvSpPr>
          <p:nvPr>
            <p:ph type="pic" sz="quarter" idx="22" hasCustomPrompt="1"/>
          </p:nvPr>
        </p:nvSpPr>
        <p:spPr>
          <a:xfrm>
            <a:off x="8148895" y="3905250"/>
            <a:ext cx="3550030" cy="1735137"/>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63" name="Text Placeholder 9">
            <a:extLst>
              <a:ext uri="{FF2B5EF4-FFF2-40B4-BE49-F238E27FC236}">
                <a16:creationId xmlns:a16="http://schemas.microsoft.com/office/drawing/2014/main" id="{4EDDB16E-EE3B-4791-B8C5-BDC6D8EB756E}"/>
              </a:ext>
            </a:extLst>
          </p:cNvPr>
          <p:cNvSpPr>
            <a:spLocks noGrp="1"/>
          </p:cNvSpPr>
          <p:nvPr>
            <p:ph type="body" sz="quarter" idx="23" hasCustomPrompt="1"/>
          </p:nvPr>
        </p:nvSpPr>
        <p:spPr>
          <a:xfrm>
            <a:off x="8148895" y="564038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2829969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3 pic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7990456"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4065028"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22" name="Text Placeholder 3">
            <a:extLst>
              <a:ext uri="{FF2B5EF4-FFF2-40B4-BE49-F238E27FC236}">
                <a16:creationId xmlns:a16="http://schemas.microsoft.com/office/drawing/2014/main" id="{DA13352E-CE27-4FF2-91C6-83FA875FE862}"/>
              </a:ext>
            </a:extLst>
          </p:cNvPr>
          <p:cNvSpPr>
            <a:spLocks noGrp="1"/>
          </p:cNvSpPr>
          <p:nvPr>
            <p:ph type="body" sz="quarter" idx="17" hasCustomPrompt="1"/>
          </p:nvPr>
        </p:nvSpPr>
        <p:spPr>
          <a:xfrm>
            <a:off x="4284204"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0" name="Text Placeholder 3">
            <a:extLst>
              <a:ext uri="{FF2B5EF4-FFF2-40B4-BE49-F238E27FC236}">
                <a16:creationId xmlns:a16="http://schemas.microsoft.com/office/drawing/2014/main" id="{F98BFE0C-8F77-42E9-8B1A-D00DC6B6BD8F}"/>
              </a:ext>
            </a:extLst>
          </p:cNvPr>
          <p:cNvSpPr>
            <a:spLocks noGrp="1"/>
          </p:cNvSpPr>
          <p:nvPr>
            <p:ph type="body" sz="quarter" idx="20" hasCustomPrompt="1"/>
          </p:nvPr>
        </p:nvSpPr>
        <p:spPr>
          <a:xfrm>
            <a:off x="8209632"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2187455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3 pics &amp; title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7990456"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4065028"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433923"/>
            <a:ext cx="3487071"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5"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
        <p:nvSpPr>
          <p:cNvPr id="17" name="Text Placeholder 3">
            <a:extLst>
              <a:ext uri="{FF2B5EF4-FFF2-40B4-BE49-F238E27FC236}">
                <a16:creationId xmlns:a16="http://schemas.microsoft.com/office/drawing/2014/main" id="{4F4624C7-390D-4449-BA41-775C5C594491}"/>
              </a:ext>
            </a:extLst>
          </p:cNvPr>
          <p:cNvSpPr>
            <a:spLocks noGrp="1"/>
          </p:cNvSpPr>
          <p:nvPr>
            <p:ph type="body" sz="quarter" idx="22" hasCustomPrompt="1"/>
          </p:nvPr>
        </p:nvSpPr>
        <p:spPr>
          <a:xfrm>
            <a:off x="4284202" y="4433923"/>
            <a:ext cx="3487071"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8" name="Text Placeholder 3">
            <a:extLst>
              <a:ext uri="{FF2B5EF4-FFF2-40B4-BE49-F238E27FC236}">
                <a16:creationId xmlns:a16="http://schemas.microsoft.com/office/drawing/2014/main" id="{366F731F-FCB4-4E7A-9C39-64619AD5CA80}"/>
              </a:ext>
            </a:extLst>
          </p:cNvPr>
          <p:cNvSpPr>
            <a:spLocks noGrp="1"/>
          </p:cNvSpPr>
          <p:nvPr>
            <p:ph type="body" sz="quarter" idx="23" hasCustomPrompt="1"/>
          </p:nvPr>
        </p:nvSpPr>
        <p:spPr>
          <a:xfrm>
            <a:off x="4284202"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
        <p:nvSpPr>
          <p:cNvPr id="20" name="Text Placeholder 3">
            <a:extLst>
              <a:ext uri="{FF2B5EF4-FFF2-40B4-BE49-F238E27FC236}">
                <a16:creationId xmlns:a16="http://schemas.microsoft.com/office/drawing/2014/main" id="{C028B7D4-141B-4249-829E-BD19C7CA232E}"/>
              </a:ext>
            </a:extLst>
          </p:cNvPr>
          <p:cNvSpPr>
            <a:spLocks noGrp="1"/>
          </p:cNvSpPr>
          <p:nvPr>
            <p:ph type="body" sz="quarter" idx="24" hasCustomPrompt="1"/>
          </p:nvPr>
        </p:nvSpPr>
        <p:spPr>
          <a:xfrm>
            <a:off x="8209631" y="4433923"/>
            <a:ext cx="3487071"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23" name="Text Placeholder 3">
            <a:extLst>
              <a:ext uri="{FF2B5EF4-FFF2-40B4-BE49-F238E27FC236}">
                <a16:creationId xmlns:a16="http://schemas.microsoft.com/office/drawing/2014/main" id="{7B38AE04-7720-43DB-9E97-01E1E2F10F52}"/>
              </a:ext>
            </a:extLst>
          </p:cNvPr>
          <p:cNvSpPr>
            <a:spLocks noGrp="1"/>
          </p:cNvSpPr>
          <p:nvPr>
            <p:ph type="body" sz="quarter" idx="25" hasCustomPrompt="1"/>
          </p:nvPr>
        </p:nvSpPr>
        <p:spPr>
          <a:xfrm>
            <a:off x="8209631"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Tree>
    <p:extLst>
      <p:ext uri="{BB962C8B-B14F-4D97-AF65-F5344CB8AC3E}">
        <p14:creationId xmlns:p14="http://schemas.microsoft.com/office/powerpoint/2010/main" val="4282680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6022710"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3"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3"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4" y="4433923"/>
            <a:ext cx="5328579"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4"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
        <p:nvSpPr>
          <p:cNvPr id="34" name="Picture Placeholder 7">
            <a:extLst>
              <a:ext uri="{FF2B5EF4-FFF2-40B4-BE49-F238E27FC236}">
                <a16:creationId xmlns:a16="http://schemas.microsoft.com/office/drawing/2014/main" id="{3BCE871C-67DF-40E4-8C58-AD24E23D7BC4}"/>
              </a:ext>
            </a:extLst>
          </p:cNvPr>
          <p:cNvSpPr>
            <a:spLocks noGrp="1"/>
          </p:cNvSpPr>
          <p:nvPr>
            <p:ph type="pic" sz="quarter" idx="22" hasCustomPrompt="1"/>
          </p:nvPr>
        </p:nvSpPr>
        <p:spPr>
          <a:xfrm>
            <a:off x="6369071"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35" name="Text Placeholder 9">
            <a:extLst>
              <a:ext uri="{FF2B5EF4-FFF2-40B4-BE49-F238E27FC236}">
                <a16:creationId xmlns:a16="http://schemas.microsoft.com/office/drawing/2014/main" id="{18BB8E70-12E9-4307-A0DF-7FE0646BCD92}"/>
              </a:ext>
            </a:extLst>
          </p:cNvPr>
          <p:cNvSpPr>
            <a:spLocks noGrp="1"/>
          </p:cNvSpPr>
          <p:nvPr>
            <p:ph type="body" sz="quarter" idx="23" hasCustomPrompt="1"/>
          </p:nvPr>
        </p:nvSpPr>
        <p:spPr>
          <a:xfrm>
            <a:off x="6369071"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6" name="Text Placeholder 3">
            <a:extLst>
              <a:ext uri="{FF2B5EF4-FFF2-40B4-BE49-F238E27FC236}">
                <a16:creationId xmlns:a16="http://schemas.microsoft.com/office/drawing/2014/main" id="{19811ED1-7222-4F49-8019-F2AE74AE56A7}"/>
              </a:ext>
            </a:extLst>
          </p:cNvPr>
          <p:cNvSpPr>
            <a:spLocks noGrp="1"/>
          </p:cNvSpPr>
          <p:nvPr>
            <p:ph type="body" sz="quarter" idx="24" hasCustomPrompt="1"/>
          </p:nvPr>
        </p:nvSpPr>
        <p:spPr>
          <a:xfrm>
            <a:off x="6369072" y="4433923"/>
            <a:ext cx="5328579"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37" name="Text Placeholder 3">
            <a:extLst>
              <a:ext uri="{FF2B5EF4-FFF2-40B4-BE49-F238E27FC236}">
                <a16:creationId xmlns:a16="http://schemas.microsoft.com/office/drawing/2014/main" id="{3E414756-6A96-4611-BC68-2A41F84A6737}"/>
              </a:ext>
            </a:extLst>
          </p:cNvPr>
          <p:cNvSpPr>
            <a:spLocks noGrp="1"/>
          </p:cNvSpPr>
          <p:nvPr>
            <p:ph type="body" sz="quarter" idx="25" hasCustomPrompt="1"/>
          </p:nvPr>
        </p:nvSpPr>
        <p:spPr>
          <a:xfrm>
            <a:off x="6369072"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Tree>
    <p:extLst>
      <p:ext uri="{BB962C8B-B14F-4D97-AF65-F5344CB8AC3E}">
        <p14:creationId xmlns:p14="http://schemas.microsoft.com/office/powerpoint/2010/main" val="1639691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22" name="Text Placeholder 3">
            <a:extLst>
              <a:ext uri="{FF2B5EF4-FFF2-40B4-BE49-F238E27FC236}">
                <a16:creationId xmlns:a16="http://schemas.microsoft.com/office/drawing/2014/main" id="{DA13352E-CE27-4FF2-91C6-83FA875FE862}"/>
              </a:ext>
            </a:extLst>
          </p:cNvPr>
          <p:cNvSpPr>
            <a:spLocks noGrp="1"/>
          </p:cNvSpPr>
          <p:nvPr>
            <p:ph type="body" sz="quarter" idx="17" hasCustomPrompt="1"/>
          </p:nvPr>
        </p:nvSpPr>
        <p:spPr>
          <a:xfrm>
            <a:off x="4284204"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0" name="Text Placeholder 3">
            <a:extLst>
              <a:ext uri="{FF2B5EF4-FFF2-40B4-BE49-F238E27FC236}">
                <a16:creationId xmlns:a16="http://schemas.microsoft.com/office/drawing/2014/main" id="{F98BFE0C-8F77-42E9-8B1A-D00DC6B6BD8F}"/>
              </a:ext>
            </a:extLst>
          </p:cNvPr>
          <p:cNvSpPr>
            <a:spLocks noGrp="1"/>
          </p:cNvSpPr>
          <p:nvPr>
            <p:ph type="body" sz="quarter" idx="20" hasCustomPrompt="1"/>
          </p:nvPr>
        </p:nvSpPr>
        <p:spPr>
          <a:xfrm>
            <a:off x="8209632" y="4237037"/>
            <a:ext cx="3487071" cy="1892300"/>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3140019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3"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3"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4" y="4433923"/>
            <a:ext cx="5328579"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4"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
        <p:nvSpPr>
          <p:cNvPr id="34" name="Picture Placeholder 7">
            <a:extLst>
              <a:ext uri="{FF2B5EF4-FFF2-40B4-BE49-F238E27FC236}">
                <a16:creationId xmlns:a16="http://schemas.microsoft.com/office/drawing/2014/main" id="{3BCE871C-67DF-40E4-8C58-AD24E23D7BC4}"/>
              </a:ext>
            </a:extLst>
          </p:cNvPr>
          <p:cNvSpPr>
            <a:spLocks noGrp="1"/>
          </p:cNvSpPr>
          <p:nvPr>
            <p:ph type="pic" sz="quarter" idx="22" hasCustomPrompt="1"/>
          </p:nvPr>
        </p:nvSpPr>
        <p:spPr>
          <a:xfrm>
            <a:off x="6369071"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35" name="Text Placeholder 9">
            <a:extLst>
              <a:ext uri="{FF2B5EF4-FFF2-40B4-BE49-F238E27FC236}">
                <a16:creationId xmlns:a16="http://schemas.microsoft.com/office/drawing/2014/main" id="{18BB8E70-12E9-4307-A0DF-7FE0646BCD92}"/>
              </a:ext>
            </a:extLst>
          </p:cNvPr>
          <p:cNvSpPr>
            <a:spLocks noGrp="1"/>
          </p:cNvSpPr>
          <p:nvPr>
            <p:ph type="body" sz="quarter" idx="23" hasCustomPrompt="1"/>
          </p:nvPr>
        </p:nvSpPr>
        <p:spPr>
          <a:xfrm>
            <a:off x="6369071"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
        <p:nvSpPr>
          <p:cNvPr id="36" name="Text Placeholder 3">
            <a:extLst>
              <a:ext uri="{FF2B5EF4-FFF2-40B4-BE49-F238E27FC236}">
                <a16:creationId xmlns:a16="http://schemas.microsoft.com/office/drawing/2014/main" id="{19811ED1-7222-4F49-8019-F2AE74AE56A7}"/>
              </a:ext>
            </a:extLst>
          </p:cNvPr>
          <p:cNvSpPr>
            <a:spLocks noGrp="1"/>
          </p:cNvSpPr>
          <p:nvPr>
            <p:ph type="body" sz="quarter" idx="24" hasCustomPrompt="1"/>
          </p:nvPr>
        </p:nvSpPr>
        <p:spPr>
          <a:xfrm>
            <a:off x="6369072" y="4433923"/>
            <a:ext cx="5328579" cy="1695413"/>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37" name="Text Placeholder 3">
            <a:extLst>
              <a:ext uri="{FF2B5EF4-FFF2-40B4-BE49-F238E27FC236}">
                <a16:creationId xmlns:a16="http://schemas.microsoft.com/office/drawing/2014/main" id="{3E414756-6A96-4611-BC68-2A41F84A6737}"/>
              </a:ext>
            </a:extLst>
          </p:cNvPr>
          <p:cNvSpPr>
            <a:spLocks noGrp="1"/>
          </p:cNvSpPr>
          <p:nvPr>
            <p:ph type="body" sz="quarter" idx="25" hasCustomPrompt="1"/>
          </p:nvPr>
        </p:nvSpPr>
        <p:spPr>
          <a:xfrm>
            <a:off x="6369072"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dirty="0"/>
              <a:t>Add title</a:t>
            </a:r>
            <a:endParaRPr lang="en-GB" dirty="0"/>
          </a:p>
        </p:txBody>
      </p:sp>
    </p:spTree>
    <p:extLst>
      <p:ext uri="{BB962C8B-B14F-4D97-AF65-F5344CB8AC3E}">
        <p14:creationId xmlns:p14="http://schemas.microsoft.com/office/powerpoint/2010/main" val="13555677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5328591"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1628774"/>
            <a:ext cx="5328591"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69628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on dark plum">
    <p:bg>
      <p:bgPr>
        <a:solidFill>
          <a:schemeClr val="accent6"/>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88E13ABF-265D-4F81-9B5C-C36A394A06CE}"/>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1744658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content &amp; grey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6416596"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1"/>
            <a:ext cx="4468550" cy="5683525"/>
          </a:xfrm>
          <a:noFill/>
          <a:ln w="19050">
            <a:solidFill>
              <a:schemeClr val="tx2"/>
            </a:solidFill>
          </a:ln>
        </p:spPr>
        <p:txBody>
          <a:bodyPr vert="horz" lIns="180000" tIns="180000" rIns="180000" bIns="180000" rtlCol="0">
            <a:noAutofit/>
          </a:bodyPr>
          <a:lstStyle>
            <a:lvl1pPr marL="0" indent="0">
              <a:buNone/>
              <a:defRPr lang="en-GB" sz="1800" dirty="0">
                <a:solidFill>
                  <a:schemeClr val="tx2"/>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Tree>
    <p:extLst>
      <p:ext uri="{BB962C8B-B14F-4D97-AF65-F5344CB8AC3E}">
        <p14:creationId xmlns:p14="http://schemas.microsoft.com/office/powerpoint/2010/main" val="1530968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content, text box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6416596"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2"/>
            <a:ext cx="4468550" cy="2693996"/>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3429001"/>
            <a:ext cx="4471859" cy="2211386"/>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640386"/>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1056775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title, content, solid red text box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6416596"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2"/>
            <a:ext cx="4468550" cy="2693996"/>
          </a:xfrm>
          <a:solidFill>
            <a:schemeClr val="accent1"/>
          </a:solidFill>
          <a:ln w="19050">
            <a:solidFill>
              <a:schemeClr val="accent1"/>
            </a:solidFill>
          </a:ln>
        </p:spPr>
        <p:txBody>
          <a:bodyPr vert="horz" lIns="180000" tIns="180000" rIns="180000" bIns="180000" rtlCol="0">
            <a:noAutofit/>
          </a:bodyPr>
          <a:lstStyle>
            <a:lvl1pPr marL="0" indent="0">
              <a:buNone/>
              <a:defRPr lang="en-GB" dirty="0">
                <a:solidFill>
                  <a:schemeClr val="bg2"/>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3429001"/>
            <a:ext cx="4471859" cy="2211386"/>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640386"/>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2100506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Font typeface="Arial" panose="020B0604020202020204" pitchFamily="34" charse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6416596"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441325"/>
            <a:ext cx="4471859" cy="5199062"/>
          </a:xfrm>
          <a:solidFill>
            <a:schemeClr val="bg2">
              <a:lumMod val="95000"/>
            </a:schemeClr>
          </a:solidFill>
        </p:spPr>
        <p:txBody>
          <a:bodyPr/>
          <a:lstStyle>
            <a:lvl1pPr marL="0" indent="0">
              <a:buFont typeface="Arial" panose="020B0604020202020204" pitchFamily="34" charset="0"/>
              <a:buNone/>
              <a:defRPr sz="1600"/>
            </a:lvl1pPr>
          </a:lstStyle>
          <a:p>
            <a:r>
              <a:rPr lang="en-GB" dirty="0"/>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640386"/>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dirty="0"/>
              <a:t>Add picture caption</a:t>
            </a:r>
            <a:endParaRPr lang="en-GB" dirty="0"/>
          </a:p>
        </p:txBody>
      </p:sp>
    </p:spTree>
    <p:extLst>
      <p:ext uri="{BB962C8B-B14F-4D97-AF65-F5344CB8AC3E}">
        <p14:creationId xmlns:p14="http://schemas.microsoft.com/office/powerpoint/2010/main" val="2684690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4"/>
            <a:ext cx="5328591"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1628774"/>
            <a:ext cx="5328591" cy="450056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p:nvPr userDrawn="1"/>
        </p:nvCxnSpPr>
        <p:spPr>
          <a:xfrm>
            <a:off x="6022713"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80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outline RH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45C0EDA6-30BF-40CD-8F70-325FE9113CD6}"/>
              </a:ext>
            </a:extLst>
          </p:cNvPr>
          <p:cNvSpPr>
            <a:spLocks noGrp="1"/>
          </p:cNvSpPr>
          <p:nvPr>
            <p:ph type="body" sz="quarter" idx="14" hasCustomPrompt="1"/>
          </p:nvPr>
        </p:nvSpPr>
        <p:spPr>
          <a:xfrm>
            <a:off x="9139518" y="1449387"/>
            <a:ext cx="2556097" cy="4679947"/>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449388"/>
            <a:ext cx="4007129" cy="4679949"/>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4876894" y="1449388"/>
            <a:ext cx="4007129" cy="4679949"/>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4621400"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064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solid RH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E920C8B-DED1-4B6E-9C0F-FB38E253CA2C}"/>
              </a:ext>
            </a:extLst>
          </p:cNvPr>
          <p:cNvSpPr>
            <a:spLocks noGrp="1"/>
          </p:cNvSpPr>
          <p:nvPr>
            <p:ph type="body" sz="quarter" idx="14" hasCustomPrompt="1"/>
          </p:nvPr>
        </p:nvSpPr>
        <p:spPr>
          <a:xfrm>
            <a:off x="9139518" y="1449389"/>
            <a:ext cx="2556097" cy="4679946"/>
          </a:xfrm>
          <a:solidFill>
            <a:schemeClr val="accent1"/>
          </a:solidFill>
          <a:ln w="19050">
            <a:solidFill>
              <a:schemeClr val="accent1"/>
            </a:solidFill>
          </a:ln>
        </p:spPr>
        <p:txBody>
          <a:bodyPr vert="horz" lIns="180000" tIns="180000" rIns="180000" bIns="180000" rtlCol="0">
            <a:noAutofit/>
          </a:bodyPr>
          <a:lstStyle>
            <a:lvl1pPr marL="0" indent="0">
              <a:lnSpc>
                <a:spcPct val="120000"/>
              </a:lnSpc>
              <a:spcAft>
                <a:spcPts val="600"/>
              </a:spcAft>
              <a:buNone/>
              <a:defRPr lang="en-US" smtClean="0">
                <a:solidFill>
                  <a:schemeClr val="bg1"/>
                </a:solidFill>
                <a:latin typeface="Arial" panose="020B0604020202020204" pitchFamily="34" charset="0"/>
              </a:defRPr>
            </a:lvl1pPr>
            <a:lvl2pPr>
              <a:defRPr lang="en-US" smtClean="0"/>
            </a:lvl2pPr>
            <a:lvl3pPr>
              <a:defRPr lang="en-US" smtClean="0"/>
            </a:lvl3pPr>
            <a:lvl4pPr>
              <a:defRPr lang="en-US" smtClean="0"/>
            </a:lvl4pPr>
            <a:lvl5pPr>
              <a:defRPr lang="en-GB"/>
            </a:lvl5pPr>
          </a:lstStyle>
          <a:p>
            <a:pPr marL="228600" lvl="0" indent="-228600"/>
            <a:r>
              <a:rPr lang="en-US" dirty="0"/>
              <a:t>Add body copy</a:t>
            </a:r>
            <a:endParaRPr lang="en-GB" dirty="0"/>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449390"/>
            <a:ext cx="4007129" cy="46799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4876894" y="1449390"/>
            <a:ext cx="4007129" cy="46799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4621400" y="1449389"/>
            <a:ext cx="0" cy="467994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545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outline LH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5456429-D2D5-4AC3-84BC-F74857CDDDA3}"/>
              </a:ext>
            </a:extLst>
          </p:cNvPr>
          <p:cNvSpPr>
            <a:spLocks noGrp="1"/>
          </p:cNvSpPr>
          <p:nvPr>
            <p:ph type="body" sz="quarter" idx="14" hasCustomPrompt="1"/>
          </p:nvPr>
        </p:nvSpPr>
        <p:spPr>
          <a:xfrm>
            <a:off x="358777" y="1449387"/>
            <a:ext cx="2556097" cy="4679947"/>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170730" y="1449388"/>
            <a:ext cx="4007129" cy="4679949"/>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7689570" y="1449388"/>
            <a:ext cx="4007129" cy="4679949"/>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7433714"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4465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solid L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170730" y="1449390"/>
            <a:ext cx="4007129" cy="46799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7689570" y="1449390"/>
            <a:ext cx="4007129" cy="46799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7433714" y="1449389"/>
            <a:ext cx="0" cy="467994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D66D40E-2B2C-466A-B2D7-1990CACF1CB5}"/>
              </a:ext>
            </a:extLst>
          </p:cNvPr>
          <p:cNvSpPr>
            <a:spLocks noGrp="1"/>
          </p:cNvSpPr>
          <p:nvPr>
            <p:ph type="body" sz="quarter" idx="14" hasCustomPrompt="1"/>
          </p:nvPr>
        </p:nvSpPr>
        <p:spPr>
          <a:xfrm>
            <a:off x="358776" y="1449389"/>
            <a:ext cx="2556097" cy="4679946"/>
          </a:xfrm>
          <a:solidFill>
            <a:schemeClr val="accent1"/>
          </a:solidFill>
          <a:ln w="19050">
            <a:solidFill>
              <a:schemeClr val="accent1"/>
            </a:solidFill>
          </a:ln>
        </p:spPr>
        <p:txBody>
          <a:bodyPr vert="horz" lIns="180000" tIns="180000" rIns="180000" bIns="180000" rtlCol="0">
            <a:noAutofit/>
          </a:bodyPr>
          <a:lstStyle>
            <a:lvl1pPr marL="0" indent="0">
              <a:buNone/>
              <a:defRPr lang="en-GB" dirty="0">
                <a:solidFill>
                  <a:schemeClr val="bg1"/>
                </a:solidFill>
                <a:latin typeface="Arial" panose="020B0604020202020204" pitchFamily="34" charset="0"/>
              </a:defRPr>
            </a:lvl1pPr>
          </a:lstStyle>
          <a:p>
            <a:pPr marL="228600" lvl="0" indent="-228600">
              <a:lnSpc>
                <a:spcPct val="120000"/>
              </a:lnSpc>
              <a:spcAft>
                <a:spcPts val="600"/>
              </a:spcAft>
            </a:pPr>
            <a:r>
              <a:rPr lang="en-US" dirty="0"/>
              <a:t>Add body copy</a:t>
            </a:r>
            <a:endParaRPr lang="en-GB" dirty="0"/>
          </a:p>
        </p:txBody>
      </p:sp>
    </p:spTree>
    <p:extLst>
      <p:ext uri="{BB962C8B-B14F-4D97-AF65-F5344CB8AC3E}">
        <p14:creationId xmlns:p14="http://schemas.microsoft.com/office/powerpoint/2010/main" val="11589685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457194"/>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854824"/>
          </a:xfrm>
          <a:solidFill>
            <a:schemeClr val="bg2">
              <a:lumMod val="95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6024283"/>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239127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on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ECEA45CE-9FBB-4092-B760-6394BC9DB74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
        <p:nvSpPr>
          <p:cNvPr id="7" name="Callout: Line 6">
            <a:extLst>
              <a:ext uri="{FF2B5EF4-FFF2-40B4-BE49-F238E27FC236}">
                <a16:creationId xmlns:a16="http://schemas.microsoft.com/office/drawing/2014/main" id="{A6FF6F57-64A0-481E-B106-E7EF12554A98}"/>
              </a:ext>
            </a:extLst>
          </p:cNvPr>
          <p:cNvSpPr/>
          <p:nvPr userDrawn="1"/>
        </p:nvSpPr>
        <p:spPr bwMode="gray">
          <a:xfrm>
            <a:off x="12783531"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How to change image</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 View ‘normal’ to exit Slide Master Mode</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393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2 graphs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5327650" cy="3854824"/>
          </a:xfrm>
          <a:solidFill>
            <a:schemeClr val="bg2">
              <a:lumMod val="95000"/>
            </a:schemeClr>
          </a:solidFill>
        </p:spPr>
        <p:txBody>
          <a:bodyPr/>
          <a:lstStyle>
            <a:lvl1pPr marL="0" indent="0">
              <a:buNone/>
              <a:defRPr sz="1600"/>
            </a:lvl1pPr>
          </a:lstStyle>
          <a:p>
            <a:r>
              <a:rPr lang="en-GB" dirty="0"/>
              <a:t>Add graph</a:t>
            </a:r>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3854824"/>
          </a:xfrm>
          <a:solidFill>
            <a:schemeClr val="bg2">
              <a:lumMod val="95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6"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4216279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5327650" cy="2411505"/>
          </a:xfrm>
          <a:solidFill>
            <a:schemeClr val="bg2">
              <a:lumMod val="95000"/>
            </a:schemeClr>
          </a:solidFill>
        </p:spPr>
        <p:txBody>
          <a:bodyPr/>
          <a:lstStyle>
            <a:lvl1pPr marL="0" indent="0">
              <a:buNone/>
              <a:defRPr sz="1600"/>
            </a:lvl1pPr>
          </a:lstStyle>
          <a:p>
            <a:r>
              <a:rPr lang="en-GB" dirty="0"/>
              <a:t>Add graph</a:t>
            </a:r>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2411505"/>
          </a:xfrm>
          <a:solidFill>
            <a:schemeClr val="bg2">
              <a:lumMod val="95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6"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358774" y="4544359"/>
            <a:ext cx="5327643" cy="1363382"/>
          </a:xfrm>
        </p:spPr>
        <p:txBody>
          <a:bodyPr/>
          <a:lstStyle>
            <a:lvl1pPr marL="134938" indent="-134938">
              <a:defRPr sz="1400"/>
            </a:lvl1pPr>
          </a:lstStyle>
          <a:p>
            <a:pPr lvl="0"/>
            <a:r>
              <a:rPr lang="en-US" dirty="0"/>
              <a:t>Add first level body copy</a:t>
            </a:r>
            <a:endParaRPr lang="en-GB" dirty="0"/>
          </a:p>
        </p:txBody>
      </p:sp>
      <p:sp>
        <p:nvSpPr>
          <p:cNvPr id="12" name="Text Placeholder 3">
            <a:extLst>
              <a:ext uri="{FF2B5EF4-FFF2-40B4-BE49-F238E27FC236}">
                <a16:creationId xmlns:a16="http://schemas.microsoft.com/office/drawing/2014/main" id="{5A5C67F9-AB20-4602-8838-A39953428D88}"/>
              </a:ext>
            </a:extLst>
          </p:cNvPr>
          <p:cNvSpPr>
            <a:spLocks noGrp="1"/>
          </p:cNvSpPr>
          <p:nvPr>
            <p:ph type="body" sz="quarter" idx="22" hasCustomPrompt="1"/>
          </p:nvPr>
        </p:nvSpPr>
        <p:spPr>
          <a:xfrm>
            <a:off x="6358059" y="4544359"/>
            <a:ext cx="5327643" cy="1363382"/>
          </a:xfrm>
        </p:spPr>
        <p:txBody>
          <a:bodyPr/>
          <a:lstStyle>
            <a:lvl1pPr marL="134938" indent="-134938">
              <a:defRPr sz="1400"/>
            </a:lvl1pPr>
          </a:lstStyle>
          <a:p>
            <a:pPr lvl="0"/>
            <a:r>
              <a:rPr lang="en-US" dirty="0"/>
              <a:t>Add first level body copy</a:t>
            </a:r>
            <a:endParaRPr lang="en-GB" dirty="0"/>
          </a:p>
        </p:txBody>
      </p:sp>
    </p:spTree>
    <p:extLst>
      <p:ext uri="{BB962C8B-B14F-4D97-AF65-F5344CB8AC3E}">
        <p14:creationId xmlns:p14="http://schemas.microsoft.com/office/powerpoint/2010/main" val="270870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2 graphs with titles n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5327650" cy="3854824"/>
          </a:xfrm>
          <a:solidFill>
            <a:schemeClr val="bg2">
              <a:lumMod val="95000"/>
            </a:schemeClr>
          </a:solidFill>
        </p:spPr>
        <p:txBody>
          <a:bodyPr/>
          <a:lstStyle>
            <a:lvl1pPr marL="0" indent="0">
              <a:buNone/>
              <a:defRPr sz="1600"/>
            </a:lvl1pPr>
          </a:lstStyle>
          <a:p>
            <a:r>
              <a:rPr lang="en-GB" dirty="0"/>
              <a:t>Add graph</a:t>
            </a:r>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3854824"/>
          </a:xfrm>
          <a:solidFill>
            <a:schemeClr val="bg2">
              <a:lumMod val="95000"/>
            </a:schemeClr>
          </a:solidFill>
        </p:spPr>
        <p:txBody>
          <a:bodyPr/>
          <a:lstStyle>
            <a:lvl1pPr marL="0" indent="0">
              <a:buNone/>
              <a:defRPr sz="1600"/>
            </a:lvl1pPr>
          </a:lstStyle>
          <a:p>
            <a:r>
              <a:rPr lang="en-GB" dirty="0"/>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6"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9693898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title</a:t>
            </a:r>
            <a:endParaRPr lang="en-GB" dirty="0"/>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3854824"/>
          </a:xfrm>
          <a:solidFill>
            <a:schemeClr val="bg2">
              <a:lumMod val="95000"/>
            </a:schemeClr>
          </a:solidFill>
        </p:spPr>
        <p:txBody>
          <a:bodyPr/>
          <a:lstStyle>
            <a:lvl1pPr marL="0" indent="0">
              <a:buNone/>
              <a:defRPr sz="1600"/>
            </a:lvl1pPr>
          </a:lstStyle>
          <a:p>
            <a:r>
              <a:rPr lang="en-GB" dirty="0"/>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358776" y="1999130"/>
            <a:ext cx="5328591" cy="4130207"/>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3123624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3 graphs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7990390"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3487082" cy="3738282"/>
          </a:xfrm>
          <a:solidFill>
            <a:schemeClr val="bg2">
              <a:lumMod val="95000"/>
            </a:schemeClr>
          </a:solidFill>
        </p:spPr>
        <p:txBody>
          <a:bodyPr/>
          <a:lstStyle>
            <a:lvl1pPr marL="0" indent="0">
              <a:buNone/>
              <a:defRPr sz="1600"/>
            </a:lvl1pPr>
          </a:lstStyle>
          <a:p>
            <a:r>
              <a:rPr lang="en-GB" dirty="0"/>
              <a:t>Add graph</a:t>
            </a:r>
          </a:p>
        </p:txBody>
      </p: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4065085"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EBFDE300-6665-4B15-B788-A2FFCDB4D523}"/>
              </a:ext>
            </a:extLst>
          </p:cNvPr>
          <p:cNvSpPr>
            <a:spLocks noGrp="1"/>
          </p:cNvSpPr>
          <p:nvPr>
            <p:ph type="body" sz="quarter" idx="18" hasCustomPrompt="1"/>
          </p:nvPr>
        </p:nvSpPr>
        <p:spPr>
          <a:xfrm>
            <a:off x="4284081"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20" name="Text Placeholder 9">
            <a:extLst>
              <a:ext uri="{FF2B5EF4-FFF2-40B4-BE49-F238E27FC236}">
                <a16:creationId xmlns:a16="http://schemas.microsoft.com/office/drawing/2014/main" id="{1120989F-E7F9-408B-8E51-7D03D9500726}"/>
              </a:ext>
            </a:extLst>
          </p:cNvPr>
          <p:cNvSpPr>
            <a:spLocks noGrp="1"/>
          </p:cNvSpPr>
          <p:nvPr>
            <p:ph type="body" sz="quarter" idx="20" hasCustomPrompt="1"/>
          </p:nvPr>
        </p:nvSpPr>
        <p:spPr>
          <a:xfrm>
            <a:off x="820938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23" name="Text Placeholder 9">
            <a:extLst>
              <a:ext uri="{FF2B5EF4-FFF2-40B4-BE49-F238E27FC236}">
                <a16:creationId xmlns:a16="http://schemas.microsoft.com/office/drawing/2014/main" id="{8072778C-C677-44DC-9873-FB44EA96CED0}"/>
              </a:ext>
            </a:extLst>
          </p:cNvPr>
          <p:cNvSpPr>
            <a:spLocks noGrp="1"/>
          </p:cNvSpPr>
          <p:nvPr>
            <p:ph type="body" sz="quarter" idx="23" hasCustomPrompt="1"/>
          </p:nvPr>
        </p:nvSpPr>
        <p:spPr>
          <a:xfrm>
            <a:off x="358767"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24" name="Chart Placeholder 9">
            <a:extLst>
              <a:ext uri="{FF2B5EF4-FFF2-40B4-BE49-F238E27FC236}">
                <a16:creationId xmlns:a16="http://schemas.microsoft.com/office/drawing/2014/main" id="{1EE6656A-2C85-499A-AFED-D7DC8FCF3D1C}"/>
              </a:ext>
            </a:extLst>
          </p:cNvPr>
          <p:cNvSpPr>
            <a:spLocks noGrp="1"/>
          </p:cNvSpPr>
          <p:nvPr>
            <p:ph type="chart" sz="quarter" idx="24" hasCustomPrompt="1"/>
          </p:nvPr>
        </p:nvSpPr>
        <p:spPr>
          <a:xfrm>
            <a:off x="4284081" y="1999130"/>
            <a:ext cx="3487082" cy="3738282"/>
          </a:xfrm>
          <a:solidFill>
            <a:schemeClr val="bg2">
              <a:lumMod val="95000"/>
            </a:schemeClr>
          </a:solidFill>
        </p:spPr>
        <p:txBody>
          <a:bodyPr/>
          <a:lstStyle>
            <a:lvl1pPr marL="0" indent="0">
              <a:buNone/>
              <a:defRPr sz="1600"/>
            </a:lvl1pPr>
          </a:lstStyle>
          <a:p>
            <a:r>
              <a:rPr lang="en-GB" dirty="0"/>
              <a:t>Add graph</a:t>
            </a:r>
          </a:p>
        </p:txBody>
      </p:sp>
      <p:sp>
        <p:nvSpPr>
          <p:cNvPr id="25" name="Text Placeholder 9">
            <a:extLst>
              <a:ext uri="{FF2B5EF4-FFF2-40B4-BE49-F238E27FC236}">
                <a16:creationId xmlns:a16="http://schemas.microsoft.com/office/drawing/2014/main" id="{DA8C4FF2-1C15-49FF-A157-74FD4FCA1CE8}"/>
              </a:ext>
            </a:extLst>
          </p:cNvPr>
          <p:cNvSpPr>
            <a:spLocks noGrp="1"/>
          </p:cNvSpPr>
          <p:nvPr>
            <p:ph type="body" sz="quarter" idx="25" hasCustomPrompt="1"/>
          </p:nvPr>
        </p:nvSpPr>
        <p:spPr>
          <a:xfrm>
            <a:off x="4284081"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26" name="Chart Placeholder 9">
            <a:extLst>
              <a:ext uri="{FF2B5EF4-FFF2-40B4-BE49-F238E27FC236}">
                <a16:creationId xmlns:a16="http://schemas.microsoft.com/office/drawing/2014/main" id="{FE1E8916-5D47-4EC8-9B78-C50D26DEB07D}"/>
              </a:ext>
            </a:extLst>
          </p:cNvPr>
          <p:cNvSpPr>
            <a:spLocks noGrp="1"/>
          </p:cNvSpPr>
          <p:nvPr>
            <p:ph type="chart" sz="quarter" idx="26" hasCustomPrompt="1"/>
          </p:nvPr>
        </p:nvSpPr>
        <p:spPr>
          <a:xfrm>
            <a:off x="8209387" y="1999130"/>
            <a:ext cx="3487082" cy="3738282"/>
          </a:xfrm>
          <a:solidFill>
            <a:schemeClr val="bg2">
              <a:lumMod val="95000"/>
            </a:schemeClr>
          </a:solidFill>
        </p:spPr>
        <p:txBody>
          <a:bodyPr/>
          <a:lstStyle>
            <a:lvl1pPr marL="0" indent="0">
              <a:buNone/>
              <a:defRPr sz="1600"/>
            </a:lvl1pPr>
          </a:lstStyle>
          <a:p>
            <a:r>
              <a:rPr lang="en-GB" dirty="0"/>
              <a:t>Add graph</a:t>
            </a:r>
          </a:p>
        </p:txBody>
      </p:sp>
      <p:sp>
        <p:nvSpPr>
          <p:cNvPr id="27" name="Text Placeholder 9">
            <a:extLst>
              <a:ext uri="{FF2B5EF4-FFF2-40B4-BE49-F238E27FC236}">
                <a16:creationId xmlns:a16="http://schemas.microsoft.com/office/drawing/2014/main" id="{6BE42928-9224-4D02-8182-2E5B4D824B37}"/>
              </a:ext>
            </a:extLst>
          </p:cNvPr>
          <p:cNvSpPr>
            <a:spLocks noGrp="1"/>
          </p:cNvSpPr>
          <p:nvPr>
            <p:ph type="body" sz="quarter" idx="27" hasCustomPrompt="1"/>
          </p:nvPr>
        </p:nvSpPr>
        <p:spPr>
          <a:xfrm>
            <a:off x="8209387"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2282995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3 graphs with titles n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3487082" cy="3738282"/>
          </a:xfrm>
          <a:solidFill>
            <a:schemeClr val="bg2">
              <a:lumMod val="95000"/>
            </a:schemeClr>
          </a:solidFill>
        </p:spPr>
        <p:txBody>
          <a:bodyPr/>
          <a:lstStyle>
            <a:lvl1pPr marL="0" indent="0">
              <a:buNone/>
              <a:defRPr sz="1600"/>
            </a:lvl1pPr>
          </a:lstStyle>
          <a:p>
            <a:r>
              <a:rPr lang="en-GB" dirty="0"/>
              <a:t>Add graph</a:t>
            </a:r>
          </a:p>
        </p:txBody>
      </p:sp>
      <p:sp>
        <p:nvSpPr>
          <p:cNvPr id="18" name="Text Placeholder 9">
            <a:extLst>
              <a:ext uri="{FF2B5EF4-FFF2-40B4-BE49-F238E27FC236}">
                <a16:creationId xmlns:a16="http://schemas.microsoft.com/office/drawing/2014/main" id="{EBFDE300-6665-4B15-B788-A2FFCDB4D523}"/>
              </a:ext>
            </a:extLst>
          </p:cNvPr>
          <p:cNvSpPr>
            <a:spLocks noGrp="1"/>
          </p:cNvSpPr>
          <p:nvPr>
            <p:ph type="body" sz="quarter" idx="18" hasCustomPrompt="1"/>
          </p:nvPr>
        </p:nvSpPr>
        <p:spPr>
          <a:xfrm>
            <a:off x="4284081"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20" name="Text Placeholder 9">
            <a:extLst>
              <a:ext uri="{FF2B5EF4-FFF2-40B4-BE49-F238E27FC236}">
                <a16:creationId xmlns:a16="http://schemas.microsoft.com/office/drawing/2014/main" id="{1120989F-E7F9-408B-8E51-7D03D9500726}"/>
              </a:ext>
            </a:extLst>
          </p:cNvPr>
          <p:cNvSpPr>
            <a:spLocks noGrp="1"/>
          </p:cNvSpPr>
          <p:nvPr>
            <p:ph type="body" sz="quarter" idx="20" hasCustomPrompt="1"/>
          </p:nvPr>
        </p:nvSpPr>
        <p:spPr>
          <a:xfrm>
            <a:off x="820938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dirty="0"/>
              <a:t>Add graph title</a:t>
            </a:r>
            <a:endParaRPr lang="en-GB" dirty="0"/>
          </a:p>
        </p:txBody>
      </p:sp>
      <p:sp>
        <p:nvSpPr>
          <p:cNvPr id="23" name="Text Placeholder 9">
            <a:extLst>
              <a:ext uri="{FF2B5EF4-FFF2-40B4-BE49-F238E27FC236}">
                <a16:creationId xmlns:a16="http://schemas.microsoft.com/office/drawing/2014/main" id="{8072778C-C677-44DC-9873-FB44EA96CED0}"/>
              </a:ext>
            </a:extLst>
          </p:cNvPr>
          <p:cNvSpPr>
            <a:spLocks noGrp="1"/>
          </p:cNvSpPr>
          <p:nvPr>
            <p:ph type="body" sz="quarter" idx="23" hasCustomPrompt="1"/>
          </p:nvPr>
        </p:nvSpPr>
        <p:spPr>
          <a:xfrm>
            <a:off x="358767"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24" name="Chart Placeholder 9">
            <a:extLst>
              <a:ext uri="{FF2B5EF4-FFF2-40B4-BE49-F238E27FC236}">
                <a16:creationId xmlns:a16="http://schemas.microsoft.com/office/drawing/2014/main" id="{1EE6656A-2C85-499A-AFED-D7DC8FCF3D1C}"/>
              </a:ext>
            </a:extLst>
          </p:cNvPr>
          <p:cNvSpPr>
            <a:spLocks noGrp="1"/>
          </p:cNvSpPr>
          <p:nvPr>
            <p:ph type="chart" sz="quarter" idx="24" hasCustomPrompt="1"/>
          </p:nvPr>
        </p:nvSpPr>
        <p:spPr>
          <a:xfrm>
            <a:off x="4284081" y="1999130"/>
            <a:ext cx="3487082" cy="3738282"/>
          </a:xfrm>
          <a:solidFill>
            <a:schemeClr val="bg2">
              <a:lumMod val="95000"/>
            </a:schemeClr>
          </a:solidFill>
        </p:spPr>
        <p:txBody>
          <a:bodyPr/>
          <a:lstStyle>
            <a:lvl1pPr marL="0" indent="0">
              <a:buNone/>
              <a:defRPr sz="1600"/>
            </a:lvl1pPr>
          </a:lstStyle>
          <a:p>
            <a:r>
              <a:rPr lang="en-GB" dirty="0"/>
              <a:t>Add graph</a:t>
            </a:r>
          </a:p>
        </p:txBody>
      </p:sp>
      <p:sp>
        <p:nvSpPr>
          <p:cNvPr id="25" name="Text Placeholder 9">
            <a:extLst>
              <a:ext uri="{FF2B5EF4-FFF2-40B4-BE49-F238E27FC236}">
                <a16:creationId xmlns:a16="http://schemas.microsoft.com/office/drawing/2014/main" id="{DA8C4FF2-1C15-49FF-A157-74FD4FCA1CE8}"/>
              </a:ext>
            </a:extLst>
          </p:cNvPr>
          <p:cNvSpPr>
            <a:spLocks noGrp="1"/>
          </p:cNvSpPr>
          <p:nvPr>
            <p:ph type="body" sz="quarter" idx="25" hasCustomPrompt="1"/>
          </p:nvPr>
        </p:nvSpPr>
        <p:spPr>
          <a:xfrm>
            <a:off x="4284081"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
        <p:nvSpPr>
          <p:cNvPr id="26" name="Chart Placeholder 9">
            <a:extLst>
              <a:ext uri="{FF2B5EF4-FFF2-40B4-BE49-F238E27FC236}">
                <a16:creationId xmlns:a16="http://schemas.microsoft.com/office/drawing/2014/main" id="{FE1E8916-5D47-4EC8-9B78-C50D26DEB07D}"/>
              </a:ext>
            </a:extLst>
          </p:cNvPr>
          <p:cNvSpPr>
            <a:spLocks noGrp="1"/>
          </p:cNvSpPr>
          <p:nvPr>
            <p:ph type="chart" sz="quarter" idx="26" hasCustomPrompt="1"/>
          </p:nvPr>
        </p:nvSpPr>
        <p:spPr>
          <a:xfrm>
            <a:off x="8209387" y="1999130"/>
            <a:ext cx="3487082" cy="3738282"/>
          </a:xfrm>
          <a:solidFill>
            <a:schemeClr val="bg2">
              <a:lumMod val="95000"/>
            </a:schemeClr>
          </a:solidFill>
        </p:spPr>
        <p:txBody>
          <a:bodyPr/>
          <a:lstStyle>
            <a:lvl1pPr marL="0" indent="0">
              <a:buNone/>
              <a:defRPr sz="1600"/>
            </a:lvl1pPr>
          </a:lstStyle>
          <a:p>
            <a:r>
              <a:rPr lang="en-GB" dirty="0"/>
              <a:t>Add graph</a:t>
            </a:r>
          </a:p>
        </p:txBody>
      </p:sp>
      <p:sp>
        <p:nvSpPr>
          <p:cNvPr id="27" name="Text Placeholder 9">
            <a:extLst>
              <a:ext uri="{FF2B5EF4-FFF2-40B4-BE49-F238E27FC236}">
                <a16:creationId xmlns:a16="http://schemas.microsoft.com/office/drawing/2014/main" id="{6BE42928-9224-4D02-8182-2E5B4D824B37}"/>
              </a:ext>
            </a:extLst>
          </p:cNvPr>
          <p:cNvSpPr>
            <a:spLocks noGrp="1"/>
          </p:cNvSpPr>
          <p:nvPr>
            <p:ph type="body" sz="quarter" idx="27" hasCustomPrompt="1"/>
          </p:nvPr>
        </p:nvSpPr>
        <p:spPr>
          <a:xfrm>
            <a:off x="8209387" y="5853954"/>
            <a:ext cx="3487073" cy="27538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footnote/source</a:t>
            </a:r>
            <a:endParaRPr lang="en-GB" dirty="0"/>
          </a:p>
        </p:txBody>
      </p:sp>
    </p:spTree>
    <p:extLst>
      <p:ext uri="{BB962C8B-B14F-4D97-AF65-F5344CB8AC3E}">
        <p14:creationId xmlns:p14="http://schemas.microsoft.com/office/powerpoint/2010/main" val="21374133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2 content with titles &amp;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897924"/>
            <a:ext cx="5328591" cy="423141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1897924"/>
            <a:ext cx="5328591" cy="423141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6799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C0690AA-22AB-43BE-82E3-4352A408EF06}"/>
              </a:ext>
            </a:extLst>
          </p:cNvPr>
          <p:cNvSpPr>
            <a:spLocks noGrp="1"/>
          </p:cNvSpPr>
          <p:nvPr>
            <p:ph type="body" sz="quarter" idx="15" hasCustomPrompt="1"/>
          </p:nvPr>
        </p:nvSpPr>
        <p:spPr>
          <a:xfrm>
            <a:off x="358776" y="1463379"/>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title</a:t>
            </a:r>
            <a:endParaRPr lang="en-GB" dirty="0"/>
          </a:p>
        </p:txBody>
      </p:sp>
      <p:sp>
        <p:nvSpPr>
          <p:cNvPr id="11" name="Text Placeholder 9">
            <a:extLst>
              <a:ext uri="{FF2B5EF4-FFF2-40B4-BE49-F238E27FC236}">
                <a16:creationId xmlns:a16="http://schemas.microsoft.com/office/drawing/2014/main" id="{29321681-CA4A-4D99-BB69-D603568A6CBB}"/>
              </a:ext>
            </a:extLst>
          </p:cNvPr>
          <p:cNvSpPr>
            <a:spLocks noGrp="1"/>
          </p:cNvSpPr>
          <p:nvPr>
            <p:ph type="body" sz="quarter" idx="16" hasCustomPrompt="1"/>
          </p:nvPr>
        </p:nvSpPr>
        <p:spPr>
          <a:xfrm>
            <a:off x="6358059" y="1463379"/>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title</a:t>
            </a:r>
            <a:endParaRPr lang="en-GB" dirty="0"/>
          </a:p>
        </p:txBody>
      </p:sp>
    </p:spTree>
    <p:extLst>
      <p:ext uri="{BB962C8B-B14F-4D97-AF65-F5344CB8AC3E}">
        <p14:creationId xmlns:p14="http://schemas.microsoft.com/office/powerpoint/2010/main" val="1988112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ubtitle &amp; 2 content with titles &amp;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lIns="0" tIns="0" rIns="0" bIns="0">
            <a:noAutofit/>
          </a:bodyPr>
          <a:lstStyle>
            <a:lvl1pPr marL="0" indent="0">
              <a:buFont typeface="Arial" panose="020B0604020202020204" pitchFamily="34" charset="0"/>
              <a:buNone/>
              <a:defRPr sz="2000">
                <a:latin typeface="Arial" panose="020B0604020202020204" pitchFamily="34" charset="0"/>
                <a:cs typeface="Arial" panose="020B0604020202020204" pitchFamily="34" charset="0"/>
              </a:defRPr>
            </a:lvl1pPr>
          </a:lstStyle>
          <a:p>
            <a:pPr lvl="0"/>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2008094"/>
            <a:ext cx="5328591" cy="412124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2008094"/>
            <a:ext cx="5328591" cy="412124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6" name="Straight Connector 5">
            <a:extLst>
              <a:ext uri="{FF2B5EF4-FFF2-40B4-BE49-F238E27FC236}">
                <a16:creationId xmlns:a16="http://schemas.microsoft.com/office/drawing/2014/main" id="{8DFD8DC6-333F-4D12-B2B1-E0CC8E63A54F}"/>
              </a:ext>
            </a:extLst>
          </p:cNvPr>
          <p:cNvCxnSpPr/>
          <p:nvPr userDrawn="1"/>
        </p:nvCxnSpPr>
        <p:spPr>
          <a:xfrm>
            <a:off x="6022713"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C0690AA-22AB-43BE-82E3-4352A408EF06}"/>
              </a:ext>
            </a:extLst>
          </p:cNvPr>
          <p:cNvSpPr>
            <a:spLocks noGrp="1"/>
          </p:cNvSpPr>
          <p:nvPr>
            <p:ph type="body" sz="quarter" idx="15" hasCustomPrompt="1"/>
          </p:nvPr>
        </p:nvSpPr>
        <p:spPr>
          <a:xfrm>
            <a:off x="358776" y="1628775"/>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title</a:t>
            </a:r>
            <a:endParaRPr lang="en-GB" dirty="0"/>
          </a:p>
        </p:txBody>
      </p:sp>
      <p:sp>
        <p:nvSpPr>
          <p:cNvPr id="11" name="Text Placeholder 9">
            <a:extLst>
              <a:ext uri="{FF2B5EF4-FFF2-40B4-BE49-F238E27FC236}">
                <a16:creationId xmlns:a16="http://schemas.microsoft.com/office/drawing/2014/main" id="{29321681-CA4A-4D99-BB69-D603568A6CBB}"/>
              </a:ext>
            </a:extLst>
          </p:cNvPr>
          <p:cNvSpPr>
            <a:spLocks noGrp="1"/>
          </p:cNvSpPr>
          <p:nvPr>
            <p:ph type="body" sz="quarter" idx="16" hasCustomPrompt="1"/>
          </p:nvPr>
        </p:nvSpPr>
        <p:spPr>
          <a:xfrm>
            <a:off x="6358059" y="1628775"/>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title</a:t>
            </a:r>
            <a:endParaRPr lang="en-GB" dirty="0"/>
          </a:p>
        </p:txBody>
      </p:sp>
    </p:spTree>
    <p:extLst>
      <p:ext uri="{BB962C8B-B14F-4D97-AF65-F5344CB8AC3E}">
        <p14:creationId xmlns:p14="http://schemas.microsoft.com/office/powerpoint/2010/main" val="636529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Tree>
    <p:extLst>
      <p:ext uri="{BB962C8B-B14F-4D97-AF65-F5344CB8AC3E}">
        <p14:creationId xmlns:p14="http://schemas.microsoft.com/office/powerpoint/2010/main" val="39565376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50056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628775"/>
            <a:ext cx="7518400" cy="4500563"/>
          </a:xfrm>
          <a:solidFill>
            <a:schemeClr val="bg2">
              <a:lumMod val="95000"/>
            </a:schemeClr>
          </a:solidFill>
        </p:spPr>
        <p:txBody>
          <a:bodyPr/>
          <a:lstStyle>
            <a:lvl1pPr marL="0" indent="0">
              <a:buNone/>
              <a:defRPr sz="1600"/>
            </a:lvl1pPr>
          </a:lstStyle>
          <a:p>
            <a:r>
              <a:rPr lang="en-GB" dirty="0"/>
              <a:t>Add table</a:t>
            </a:r>
          </a:p>
        </p:txBody>
      </p:sp>
    </p:spTree>
    <p:extLst>
      <p:ext uri="{BB962C8B-B14F-4D97-AF65-F5344CB8AC3E}">
        <p14:creationId xmlns:p14="http://schemas.microsoft.com/office/powerpoint/2010/main" val="384410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on whit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428CF-B158-4BBE-BBB6-25EEAEE04240}"/>
              </a:ext>
            </a:extLst>
          </p:cNvPr>
          <p:cNvPicPr>
            <a:picLocks noChangeAspect="1"/>
          </p:cNvPicPr>
          <p:nvPr userDrawn="1"/>
        </p:nvPicPr>
        <p:blipFill>
          <a:blip r:embed="rId2"/>
          <a:stretch>
            <a:fillRect/>
          </a:stretch>
        </p:blipFill>
        <p:spPr>
          <a:xfrm>
            <a:off x="1772156" y="1022790"/>
            <a:ext cx="8647689" cy="4812420"/>
          </a:xfrm>
          <a:prstGeom prst="rect">
            <a:avLst/>
          </a:prstGeom>
        </p:spPr>
      </p:pic>
      <p:sp>
        <p:nvSpPr>
          <p:cNvPr id="28" name="Text Placeholder 5">
            <a:extLst>
              <a:ext uri="{FF2B5EF4-FFF2-40B4-BE49-F238E27FC236}">
                <a16:creationId xmlns:a16="http://schemas.microsoft.com/office/drawing/2014/main" id="{FA5E02CB-C8D8-4B09-9213-EAFF4F051606}"/>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dirty="0"/>
              <a:t>[Add company classification and regulatory details] </a:t>
            </a:r>
          </a:p>
        </p:txBody>
      </p:sp>
    </p:spTree>
    <p:extLst>
      <p:ext uri="{BB962C8B-B14F-4D97-AF65-F5344CB8AC3E}">
        <p14:creationId xmlns:p14="http://schemas.microsoft.com/office/powerpoint/2010/main" val="2116080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358774" y="1628775"/>
            <a:ext cx="11337926" cy="4500563"/>
          </a:xfrm>
          <a:solidFill>
            <a:schemeClr val="bg2">
              <a:lumMod val="95000"/>
            </a:schemeClr>
          </a:solidFill>
        </p:spPr>
        <p:txBody>
          <a:bodyPr/>
          <a:lstStyle>
            <a:lvl1pPr marL="0" indent="0">
              <a:buNone/>
              <a:defRPr sz="1600"/>
            </a:lvl1pPr>
          </a:lstStyle>
          <a:p>
            <a:r>
              <a:rPr lang="en-GB" dirty="0"/>
              <a:t>Add table</a:t>
            </a:r>
          </a:p>
        </p:txBody>
      </p:sp>
    </p:spTree>
    <p:extLst>
      <p:ext uri="{BB962C8B-B14F-4D97-AF65-F5344CB8AC3E}">
        <p14:creationId xmlns:p14="http://schemas.microsoft.com/office/powerpoint/2010/main" val="140395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628773"/>
            <a:ext cx="3519888" cy="4500563"/>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11" name="Straight Connector 10">
            <a:extLst>
              <a:ext uri="{FF2B5EF4-FFF2-40B4-BE49-F238E27FC236}">
                <a16:creationId xmlns:a16="http://schemas.microsoft.com/office/drawing/2014/main" id="{9828F758-21A2-4FD1-860C-ECD2B79A8453}"/>
              </a:ext>
            </a:extLst>
          </p:cNvPr>
          <p:cNvCxnSpPr/>
          <p:nvPr userDrawn="1"/>
        </p:nvCxnSpPr>
        <p:spPr>
          <a:xfrm>
            <a:off x="4073229"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p:nvPr userDrawn="1"/>
        </p:nvCxnSpPr>
        <p:spPr>
          <a:xfrm>
            <a:off x="7982246"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6093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titles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dirty="0"/>
              <a:t>Add subtitle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2044301"/>
            <a:ext cx="3519888" cy="408503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2044301"/>
            <a:ext cx="3519888" cy="408503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2044301"/>
            <a:ext cx="3519888" cy="408503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11" name="Straight Connector 10">
            <a:extLst>
              <a:ext uri="{FF2B5EF4-FFF2-40B4-BE49-F238E27FC236}">
                <a16:creationId xmlns:a16="http://schemas.microsoft.com/office/drawing/2014/main" id="{9828F758-21A2-4FD1-860C-ECD2B79A8453}"/>
              </a:ext>
            </a:extLst>
          </p:cNvPr>
          <p:cNvCxnSpPr/>
          <p:nvPr userDrawn="1"/>
        </p:nvCxnSpPr>
        <p:spPr>
          <a:xfrm>
            <a:off x="4073229"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p:nvPr userDrawn="1"/>
        </p:nvCxnSpPr>
        <p:spPr>
          <a:xfrm>
            <a:off x="7982246" y="1628775"/>
            <a:ext cx="0" cy="4500562"/>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F999E87B-8E6F-4BBA-94A0-ACEF604C30C3}"/>
              </a:ext>
            </a:extLst>
          </p:cNvPr>
          <p:cNvSpPr>
            <a:spLocks noGrp="1"/>
          </p:cNvSpPr>
          <p:nvPr>
            <p:ph type="body" sz="quarter" idx="15" hasCustomPrompt="1"/>
          </p:nvPr>
        </p:nvSpPr>
        <p:spPr>
          <a:xfrm>
            <a:off x="358776"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
        <p:nvSpPr>
          <p:cNvPr id="14" name="Text Placeholder 9">
            <a:extLst>
              <a:ext uri="{FF2B5EF4-FFF2-40B4-BE49-F238E27FC236}">
                <a16:creationId xmlns:a16="http://schemas.microsoft.com/office/drawing/2014/main" id="{B3B6B689-B2B2-4A64-8AAA-E2BB252A0B6C}"/>
              </a:ext>
            </a:extLst>
          </p:cNvPr>
          <p:cNvSpPr>
            <a:spLocks noGrp="1"/>
          </p:cNvSpPr>
          <p:nvPr>
            <p:ph type="body" sz="quarter" idx="16" hasCustomPrompt="1"/>
          </p:nvPr>
        </p:nvSpPr>
        <p:spPr>
          <a:xfrm>
            <a:off x="4267793"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
        <p:nvSpPr>
          <p:cNvPr id="15" name="Text Placeholder 9">
            <a:extLst>
              <a:ext uri="{FF2B5EF4-FFF2-40B4-BE49-F238E27FC236}">
                <a16:creationId xmlns:a16="http://schemas.microsoft.com/office/drawing/2014/main" id="{55C9CD3A-13C5-448A-B371-53B3D9B2280B}"/>
              </a:ext>
            </a:extLst>
          </p:cNvPr>
          <p:cNvSpPr>
            <a:spLocks noGrp="1"/>
          </p:cNvSpPr>
          <p:nvPr>
            <p:ph type="body" sz="quarter" idx="17" hasCustomPrompt="1"/>
          </p:nvPr>
        </p:nvSpPr>
        <p:spPr>
          <a:xfrm>
            <a:off x="8176811"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Tree>
    <p:extLst>
      <p:ext uri="{BB962C8B-B14F-4D97-AF65-F5344CB8AC3E}">
        <p14:creationId xmlns:p14="http://schemas.microsoft.com/office/powerpoint/2010/main" val="1873104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3 content with titles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dirty="0"/>
              <a:t>Add title</a:t>
            </a:r>
            <a:endParaRPr lang="en-GB" dirty="0"/>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912097"/>
            <a:ext cx="3519888" cy="4217240"/>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912097"/>
            <a:ext cx="3519888" cy="4217240"/>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912097"/>
            <a:ext cx="3519888" cy="4217240"/>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dirty="0"/>
              <a:t>Add first level body copy</a:t>
            </a:r>
          </a:p>
          <a:p>
            <a:pPr lvl="1">
              <a:lnSpc>
                <a:spcPct val="120000"/>
              </a:lnSpc>
              <a:spcAft>
                <a:spcPts val="600"/>
              </a:spcAft>
            </a:pPr>
            <a:r>
              <a:rPr lang="en-US" dirty="0"/>
              <a:t>Second level</a:t>
            </a:r>
          </a:p>
          <a:p>
            <a:pPr lvl="2">
              <a:lnSpc>
                <a:spcPct val="120000"/>
              </a:lnSpc>
              <a:spcAft>
                <a:spcPts val="600"/>
              </a:spcAft>
            </a:pPr>
            <a:r>
              <a:rPr lang="en-US" dirty="0"/>
              <a:t>Third level</a:t>
            </a:r>
          </a:p>
          <a:p>
            <a:pPr lvl="3">
              <a:lnSpc>
                <a:spcPct val="120000"/>
              </a:lnSpc>
              <a:spcAft>
                <a:spcPts val="600"/>
              </a:spcAft>
            </a:pPr>
            <a:r>
              <a:rPr lang="en-US" dirty="0"/>
              <a:t>Fourth level</a:t>
            </a:r>
          </a:p>
          <a:p>
            <a:pPr lvl="4">
              <a:lnSpc>
                <a:spcPct val="120000"/>
              </a:lnSpc>
              <a:spcAft>
                <a:spcPts val="600"/>
              </a:spcAft>
            </a:pPr>
            <a:r>
              <a:rPr lang="en-US" dirty="0"/>
              <a:t>Fifth level</a:t>
            </a:r>
            <a:endParaRPr lang="en-GB" dirty="0"/>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4073229" y="1463520"/>
            <a:ext cx="0" cy="4665817"/>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7982246" y="1463520"/>
            <a:ext cx="0" cy="4665817"/>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F999E87B-8E6F-4BBA-94A0-ACEF604C30C3}"/>
              </a:ext>
            </a:extLst>
          </p:cNvPr>
          <p:cNvSpPr>
            <a:spLocks noGrp="1"/>
          </p:cNvSpPr>
          <p:nvPr>
            <p:ph type="body" sz="quarter" idx="15" hasCustomPrompt="1"/>
          </p:nvPr>
        </p:nvSpPr>
        <p:spPr>
          <a:xfrm>
            <a:off x="358776"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
        <p:nvSpPr>
          <p:cNvPr id="14" name="Text Placeholder 9">
            <a:extLst>
              <a:ext uri="{FF2B5EF4-FFF2-40B4-BE49-F238E27FC236}">
                <a16:creationId xmlns:a16="http://schemas.microsoft.com/office/drawing/2014/main" id="{B3B6B689-B2B2-4A64-8AAA-E2BB252A0B6C}"/>
              </a:ext>
            </a:extLst>
          </p:cNvPr>
          <p:cNvSpPr>
            <a:spLocks noGrp="1"/>
          </p:cNvSpPr>
          <p:nvPr>
            <p:ph type="body" sz="quarter" idx="16" hasCustomPrompt="1"/>
          </p:nvPr>
        </p:nvSpPr>
        <p:spPr>
          <a:xfrm>
            <a:off x="4267793"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
        <p:nvSpPr>
          <p:cNvPr id="15" name="Text Placeholder 9">
            <a:extLst>
              <a:ext uri="{FF2B5EF4-FFF2-40B4-BE49-F238E27FC236}">
                <a16:creationId xmlns:a16="http://schemas.microsoft.com/office/drawing/2014/main" id="{55C9CD3A-13C5-448A-B371-53B3D9B2280B}"/>
              </a:ext>
            </a:extLst>
          </p:cNvPr>
          <p:cNvSpPr>
            <a:spLocks noGrp="1"/>
          </p:cNvSpPr>
          <p:nvPr>
            <p:ph type="body" sz="quarter" idx="17" hasCustomPrompt="1"/>
          </p:nvPr>
        </p:nvSpPr>
        <p:spPr>
          <a:xfrm>
            <a:off x="8176811"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dirty="0"/>
              <a:t>Add title</a:t>
            </a:r>
            <a:endParaRPr lang="en-GB" dirty="0"/>
          </a:p>
        </p:txBody>
      </p:sp>
    </p:spTree>
    <p:extLst>
      <p:ext uri="{BB962C8B-B14F-4D97-AF65-F5344CB8AC3E}">
        <p14:creationId xmlns:p14="http://schemas.microsoft.com/office/powerpoint/2010/main" val="3977404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xt and 1 picture on right">
    <p:spTree>
      <p:nvGrpSpPr>
        <p:cNvPr id="1" name=""/>
        <p:cNvGrpSpPr/>
        <p:nvPr/>
      </p:nvGrpSpPr>
      <p:grpSpPr>
        <a:xfrm>
          <a:off x="0" y="0"/>
          <a:ext cx="0" cy="0"/>
          <a:chOff x="0" y="0"/>
          <a:chExt cx="0" cy="0"/>
        </a:xfrm>
      </p:grpSpPr>
      <p:sp>
        <p:nvSpPr>
          <p:cNvPr id="2" name="Title 1"/>
          <p:cNvSpPr>
            <a:spLocks noGrp="1"/>
          </p:cNvSpPr>
          <p:nvPr>
            <p:ph type="title"/>
          </p:nvPr>
        </p:nvSpPr>
        <p:spPr>
          <a:xfrm>
            <a:off x="910492" y="368301"/>
            <a:ext cx="10679723" cy="504825"/>
          </a:xfrm>
        </p:spPr>
        <p:txBody>
          <a:bodyPr anchor="t" anchorCtr="0"/>
          <a:lstStyle>
            <a:lvl1pPr>
              <a:defRPr b="0"/>
            </a:lvl1pPr>
          </a:lstStyle>
          <a:p>
            <a:r>
              <a:rPr lang="en-US" dirty="0"/>
              <a:t>Click to edit Master title style</a:t>
            </a:r>
          </a:p>
        </p:txBody>
      </p:sp>
      <p:sp>
        <p:nvSpPr>
          <p:cNvPr id="6" name="Picture Placeholder 5"/>
          <p:cNvSpPr>
            <a:spLocks noGrp="1"/>
          </p:cNvSpPr>
          <p:nvPr>
            <p:ph type="pic" sz="quarter" idx="13"/>
          </p:nvPr>
        </p:nvSpPr>
        <p:spPr>
          <a:xfrm>
            <a:off x="6361723" y="1089024"/>
            <a:ext cx="5228492" cy="4860925"/>
          </a:xfrm>
        </p:spPr>
        <p:txBody>
          <a:bodyPr/>
          <a:lstStyle/>
          <a:p>
            <a:endParaRPr lang="en-US" dirty="0"/>
          </a:p>
        </p:txBody>
      </p:sp>
      <p:sp>
        <p:nvSpPr>
          <p:cNvPr id="13" name="Content Placeholder 2"/>
          <p:cNvSpPr>
            <a:spLocks noGrp="1"/>
          </p:cNvSpPr>
          <p:nvPr>
            <p:ph sz="half" idx="1"/>
          </p:nvPr>
        </p:nvSpPr>
        <p:spPr>
          <a:xfrm>
            <a:off x="910492" y="1089024"/>
            <a:ext cx="5228308" cy="4860925"/>
          </a:xfrm>
        </p:spPr>
        <p:txBody>
          <a:bodyPr>
            <a:normAutofit/>
          </a:bodyPr>
          <a:lstStyle>
            <a:lvl1pPr>
              <a:spcBef>
                <a:spcPts val="100"/>
              </a:spcBef>
              <a:spcAft>
                <a:spcPts val="900"/>
              </a:spcAft>
              <a:defRPr sz="1400"/>
            </a:lvl1pPr>
            <a:lvl2pPr>
              <a:spcBef>
                <a:spcPts val="100"/>
              </a:spcBef>
              <a:spcAft>
                <a:spcPts val="900"/>
              </a:spcAft>
              <a:defRPr sz="1400"/>
            </a:lvl2pPr>
            <a:lvl3pPr>
              <a:spcBef>
                <a:spcPts val="100"/>
              </a:spcBef>
              <a:spcAft>
                <a:spcPts val="900"/>
              </a:spcAft>
              <a:defRPr sz="1400"/>
            </a:lvl3pPr>
            <a:lvl4pPr>
              <a:spcBef>
                <a:spcPts val="100"/>
              </a:spcBef>
              <a:spcAft>
                <a:spcPts val="900"/>
              </a:spcAft>
              <a:defRPr sz="1400"/>
            </a:lvl4pPr>
            <a:lvl5pPr>
              <a:spcBef>
                <a:spcPts val="100"/>
              </a:spcBef>
              <a:spcAft>
                <a:spcPts val="900"/>
              </a:spcAft>
              <a:defRPr sz="1400"/>
            </a:lvl5pPr>
            <a:lvl6pPr>
              <a:defRPr sz="1950"/>
            </a:lvl6pPr>
            <a:lvl7pPr>
              <a:defRPr sz="1950"/>
            </a:lvl7pPr>
            <a:lvl8pPr>
              <a:defRPr sz="1950"/>
            </a:lvl8pPr>
            <a:lvl9pPr>
              <a:defRPr sz="19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0358563"/>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ivider orange_#_2">
    <p:bg>
      <p:bgPr>
        <a:solidFill>
          <a:schemeClr val="accent3"/>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Tree>
    <p:extLst>
      <p:ext uri="{BB962C8B-B14F-4D97-AF65-F5344CB8AC3E}">
        <p14:creationId xmlns:p14="http://schemas.microsoft.com/office/powerpoint/2010/main" val="3997360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ivider dark plum_#_1">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Add divider title</a:t>
            </a:r>
            <a:endParaRPr lang="en-GB" dirty="0"/>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dirty="0"/>
              <a:t>00</a:t>
            </a:r>
            <a:endParaRPr lang="en-GB" dirty="0"/>
          </a:p>
        </p:txBody>
      </p:sp>
    </p:spTree>
    <p:extLst>
      <p:ext uri="{BB962C8B-B14F-4D97-AF65-F5344CB8AC3E}">
        <p14:creationId xmlns:p14="http://schemas.microsoft.com/office/powerpoint/2010/main" val="21418569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theme" Target="../theme/theme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0" Type="http://schemas.openxmlformats.org/officeDocument/2006/relationships/slideLayout" Target="../slideLayouts/slideLayout72.xml"/><Relationship Id="rId4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358775" y="365126"/>
            <a:ext cx="11337925" cy="710639"/>
          </a:xfrm>
          <a:prstGeom prst="rect">
            <a:avLst/>
          </a:prstGeom>
        </p:spPr>
        <p:txBody>
          <a:bodyPr vert="horz" lIns="0" tIns="45720" rIns="91440" bIns="45720" rtlCol="0" anchor="ctr">
            <a:noAutofit/>
          </a:bodyPr>
          <a:lstStyle/>
          <a:p>
            <a:r>
              <a:rPr lang="en-US" dirty="0"/>
              <a:t>Add title</a:t>
            </a:r>
            <a:endParaRPr lang="en-GB" dirty="0"/>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349811" y="1520825"/>
            <a:ext cx="11337925" cy="4608513"/>
          </a:xfrm>
          <a:prstGeom prst="rect">
            <a:avLst/>
          </a:prstGeom>
        </p:spPr>
        <p:txBody>
          <a:bodyPr vert="horz" lIns="91440" tIns="45720" rIns="91440" bIns="45720" rtlCol="0">
            <a:normAutofit/>
          </a:body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0" name="Group 29">
            <a:extLst>
              <a:ext uri="{FF2B5EF4-FFF2-40B4-BE49-F238E27FC236}">
                <a16:creationId xmlns:a16="http://schemas.microsoft.com/office/drawing/2014/main" id="{BE94BDCA-2536-4B88-8AFF-EA9D29B02A90}"/>
              </a:ext>
            </a:extLst>
          </p:cNvPr>
          <p:cNvGrpSpPr/>
          <p:nvPr userDrawn="1"/>
        </p:nvGrpSpPr>
        <p:grpSpPr>
          <a:xfrm>
            <a:off x="12073965" y="-3096"/>
            <a:ext cx="127000" cy="6858000"/>
            <a:chOff x="12073965" y="-3096"/>
            <a:chExt cx="127000" cy="6096000"/>
          </a:xfrm>
        </p:grpSpPr>
        <p:sp>
          <p:nvSpPr>
            <p:cNvPr id="31" name="Freeform: Shape 30">
              <a:extLst>
                <a:ext uri="{FF2B5EF4-FFF2-40B4-BE49-F238E27FC236}">
                  <a16:creationId xmlns:a16="http://schemas.microsoft.com/office/drawing/2014/main" id="{4B2B01A8-CAAB-4518-BE09-E624D27BF026}"/>
                </a:ext>
              </a:extLst>
            </p:cNvPr>
            <p:cNvSpPr/>
            <p:nvPr/>
          </p:nvSpPr>
          <p:spPr>
            <a:xfrm>
              <a:off x="12073965" y="-3096"/>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latin typeface="Arial" panose="020B0604020202020204" pitchFamily="34" charset="0"/>
              </a:endParaRPr>
            </a:p>
          </p:txBody>
        </p:sp>
        <p:sp>
          <p:nvSpPr>
            <p:cNvPr id="32" name="Freeform: Shape 31">
              <a:extLst>
                <a:ext uri="{FF2B5EF4-FFF2-40B4-BE49-F238E27FC236}">
                  <a16:creationId xmlns:a16="http://schemas.microsoft.com/office/drawing/2014/main" id="{74C9E94D-1565-4686-817D-23CABE0CC112}"/>
                </a:ext>
              </a:extLst>
            </p:cNvPr>
            <p:cNvSpPr/>
            <p:nvPr/>
          </p:nvSpPr>
          <p:spPr>
            <a:xfrm>
              <a:off x="12073965" y="75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latin typeface="Arial" panose="020B0604020202020204" pitchFamily="34" charset="0"/>
              </a:endParaRPr>
            </a:p>
          </p:txBody>
        </p:sp>
        <p:sp>
          <p:nvSpPr>
            <p:cNvPr id="33" name="Freeform: Shape 32">
              <a:extLst>
                <a:ext uri="{FF2B5EF4-FFF2-40B4-BE49-F238E27FC236}">
                  <a16:creationId xmlns:a16="http://schemas.microsoft.com/office/drawing/2014/main" id="{F3F77BBD-1B5B-40D7-B1E5-6219BFE27FE2}"/>
                </a:ext>
              </a:extLst>
            </p:cNvPr>
            <p:cNvSpPr/>
            <p:nvPr/>
          </p:nvSpPr>
          <p:spPr>
            <a:xfrm>
              <a:off x="12073965" y="37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latin typeface="Arial" panose="020B0604020202020204" pitchFamily="34" charset="0"/>
              </a:endParaRPr>
            </a:p>
          </p:txBody>
        </p:sp>
        <p:sp>
          <p:nvSpPr>
            <p:cNvPr id="34" name="Freeform: Shape 33">
              <a:extLst>
                <a:ext uri="{FF2B5EF4-FFF2-40B4-BE49-F238E27FC236}">
                  <a16:creationId xmlns:a16="http://schemas.microsoft.com/office/drawing/2014/main" id="{7D3D6627-0EFC-4C39-8842-444911AE6E29}"/>
                </a:ext>
              </a:extLst>
            </p:cNvPr>
            <p:cNvSpPr/>
            <p:nvPr/>
          </p:nvSpPr>
          <p:spPr>
            <a:xfrm>
              <a:off x="12073965" y="113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latin typeface="Arial" panose="020B0604020202020204" pitchFamily="34" charset="0"/>
              </a:endParaRPr>
            </a:p>
          </p:txBody>
        </p:sp>
        <p:sp>
          <p:nvSpPr>
            <p:cNvPr id="35" name="Freeform: Shape 34">
              <a:extLst>
                <a:ext uri="{FF2B5EF4-FFF2-40B4-BE49-F238E27FC236}">
                  <a16:creationId xmlns:a16="http://schemas.microsoft.com/office/drawing/2014/main" id="{1D130F3B-87FD-4758-AA23-7FBE6A43346C}"/>
                </a:ext>
              </a:extLst>
            </p:cNvPr>
            <p:cNvSpPr/>
            <p:nvPr/>
          </p:nvSpPr>
          <p:spPr>
            <a:xfrm>
              <a:off x="12073965" y="3044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latin typeface="Arial" panose="020B0604020202020204" pitchFamily="34" charset="0"/>
              </a:endParaRPr>
            </a:p>
          </p:txBody>
        </p:sp>
        <p:sp>
          <p:nvSpPr>
            <p:cNvPr id="36" name="Freeform: Shape 35">
              <a:extLst>
                <a:ext uri="{FF2B5EF4-FFF2-40B4-BE49-F238E27FC236}">
                  <a16:creationId xmlns:a16="http://schemas.microsoft.com/office/drawing/2014/main" id="{EA45E26C-FFD1-46EC-9E53-5CEC439ACAAE}"/>
                </a:ext>
              </a:extLst>
            </p:cNvPr>
            <p:cNvSpPr/>
            <p:nvPr/>
          </p:nvSpPr>
          <p:spPr>
            <a:xfrm>
              <a:off x="12073965" y="3806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latin typeface="Arial" panose="020B0604020202020204" pitchFamily="34" charset="0"/>
              </a:endParaRPr>
            </a:p>
          </p:txBody>
        </p:sp>
        <p:sp>
          <p:nvSpPr>
            <p:cNvPr id="37" name="Freeform: Shape 36">
              <a:extLst>
                <a:ext uri="{FF2B5EF4-FFF2-40B4-BE49-F238E27FC236}">
                  <a16:creationId xmlns:a16="http://schemas.microsoft.com/office/drawing/2014/main" id="{A5A77EB6-9400-4B43-8D26-BBB55E581F43}"/>
                </a:ext>
              </a:extLst>
            </p:cNvPr>
            <p:cNvSpPr/>
            <p:nvPr/>
          </p:nvSpPr>
          <p:spPr>
            <a:xfrm>
              <a:off x="12073965" y="3425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latin typeface="Arial" panose="020B0604020202020204" pitchFamily="34" charset="0"/>
              </a:endParaRPr>
            </a:p>
          </p:txBody>
        </p:sp>
        <p:sp>
          <p:nvSpPr>
            <p:cNvPr id="38" name="Freeform: Shape 37">
              <a:extLst>
                <a:ext uri="{FF2B5EF4-FFF2-40B4-BE49-F238E27FC236}">
                  <a16:creationId xmlns:a16="http://schemas.microsoft.com/office/drawing/2014/main" id="{7BA377B7-8223-4995-8D1F-E841F6641D53}"/>
                </a:ext>
              </a:extLst>
            </p:cNvPr>
            <p:cNvSpPr/>
            <p:nvPr/>
          </p:nvSpPr>
          <p:spPr>
            <a:xfrm>
              <a:off x="12073965" y="418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latin typeface="Arial" panose="020B0604020202020204" pitchFamily="34" charset="0"/>
              </a:endParaRPr>
            </a:p>
          </p:txBody>
        </p:sp>
        <p:sp>
          <p:nvSpPr>
            <p:cNvPr id="39" name="Freeform: Shape 38">
              <a:extLst>
                <a:ext uri="{FF2B5EF4-FFF2-40B4-BE49-F238E27FC236}">
                  <a16:creationId xmlns:a16="http://schemas.microsoft.com/office/drawing/2014/main" id="{1F5CB352-51F4-416E-9843-2FDA2CDCFFD5}"/>
                </a:ext>
              </a:extLst>
            </p:cNvPr>
            <p:cNvSpPr/>
            <p:nvPr/>
          </p:nvSpPr>
          <p:spPr>
            <a:xfrm>
              <a:off x="12073965" y="152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BE172B"/>
            </a:solidFill>
            <a:ln w="6191" cap="flat">
              <a:noFill/>
              <a:prstDash val="solid"/>
              <a:miter/>
            </a:ln>
          </p:spPr>
          <p:txBody>
            <a:bodyPr rtlCol="0" anchor="ctr"/>
            <a:lstStyle/>
            <a:p>
              <a:endParaRPr lang="en-GB" dirty="0">
                <a:latin typeface="Arial" panose="020B0604020202020204" pitchFamily="34" charset="0"/>
              </a:endParaRPr>
            </a:p>
          </p:txBody>
        </p:sp>
        <p:sp>
          <p:nvSpPr>
            <p:cNvPr id="40" name="Freeform: Shape 39">
              <a:extLst>
                <a:ext uri="{FF2B5EF4-FFF2-40B4-BE49-F238E27FC236}">
                  <a16:creationId xmlns:a16="http://schemas.microsoft.com/office/drawing/2014/main" id="{864049F1-6F28-4BD5-A3F9-787894119F0C}"/>
                </a:ext>
              </a:extLst>
            </p:cNvPr>
            <p:cNvSpPr/>
            <p:nvPr/>
          </p:nvSpPr>
          <p:spPr>
            <a:xfrm>
              <a:off x="12073965" y="228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F7721"/>
            </a:solidFill>
            <a:ln w="6191" cap="flat">
              <a:noFill/>
              <a:prstDash val="solid"/>
              <a:miter/>
            </a:ln>
          </p:spPr>
          <p:txBody>
            <a:bodyPr rtlCol="0" anchor="ctr"/>
            <a:lstStyle/>
            <a:p>
              <a:endParaRPr lang="en-GB" dirty="0">
                <a:latin typeface="Arial" panose="020B0604020202020204" pitchFamily="34" charset="0"/>
              </a:endParaRPr>
            </a:p>
          </p:txBody>
        </p:sp>
        <p:sp>
          <p:nvSpPr>
            <p:cNvPr id="41" name="Freeform: Shape 40">
              <a:extLst>
                <a:ext uri="{FF2B5EF4-FFF2-40B4-BE49-F238E27FC236}">
                  <a16:creationId xmlns:a16="http://schemas.microsoft.com/office/drawing/2014/main" id="{DBB56152-1B05-4C86-A657-63322BDB6C9C}"/>
                </a:ext>
              </a:extLst>
            </p:cNvPr>
            <p:cNvSpPr/>
            <p:nvPr/>
          </p:nvSpPr>
          <p:spPr>
            <a:xfrm>
              <a:off x="12073965" y="190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DC0A34"/>
            </a:solidFill>
            <a:ln w="6191" cap="flat">
              <a:noFill/>
              <a:prstDash val="solid"/>
              <a:miter/>
            </a:ln>
          </p:spPr>
          <p:txBody>
            <a:bodyPr rtlCol="0" anchor="ctr"/>
            <a:lstStyle/>
            <a:p>
              <a:endParaRPr lang="en-GB" dirty="0">
                <a:latin typeface="Arial" panose="020B0604020202020204" pitchFamily="34" charset="0"/>
              </a:endParaRPr>
            </a:p>
          </p:txBody>
        </p:sp>
        <p:sp>
          <p:nvSpPr>
            <p:cNvPr id="42" name="Freeform: Shape 41">
              <a:extLst>
                <a:ext uri="{FF2B5EF4-FFF2-40B4-BE49-F238E27FC236}">
                  <a16:creationId xmlns:a16="http://schemas.microsoft.com/office/drawing/2014/main" id="{767AB39A-DEC1-4733-932D-7B4E520D21F2}"/>
                </a:ext>
              </a:extLst>
            </p:cNvPr>
            <p:cNvSpPr/>
            <p:nvPr/>
          </p:nvSpPr>
          <p:spPr>
            <a:xfrm>
              <a:off x="12073965" y="266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A5728"/>
            </a:solidFill>
            <a:ln w="6191" cap="flat">
              <a:noFill/>
              <a:prstDash val="solid"/>
              <a:miter/>
            </a:ln>
          </p:spPr>
          <p:txBody>
            <a:bodyPr rtlCol="0" anchor="ctr"/>
            <a:lstStyle/>
            <a:p>
              <a:endParaRPr lang="en-GB" dirty="0">
                <a:latin typeface="Arial" panose="020B0604020202020204" pitchFamily="34" charset="0"/>
              </a:endParaRPr>
            </a:p>
          </p:txBody>
        </p:sp>
        <p:sp>
          <p:nvSpPr>
            <p:cNvPr id="43" name="Freeform: Shape 42">
              <a:extLst>
                <a:ext uri="{FF2B5EF4-FFF2-40B4-BE49-F238E27FC236}">
                  <a16:creationId xmlns:a16="http://schemas.microsoft.com/office/drawing/2014/main" id="{474560DA-5BC7-4BD1-B373-279BD363DCCB}"/>
                </a:ext>
              </a:extLst>
            </p:cNvPr>
            <p:cNvSpPr/>
            <p:nvPr/>
          </p:nvSpPr>
          <p:spPr>
            <a:xfrm>
              <a:off x="12073965" y="456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88133E"/>
            </a:solidFill>
            <a:ln w="6191" cap="flat">
              <a:noFill/>
              <a:prstDash val="solid"/>
              <a:miter/>
            </a:ln>
          </p:spPr>
          <p:txBody>
            <a:bodyPr rtlCol="0" anchor="ctr"/>
            <a:lstStyle/>
            <a:p>
              <a:endParaRPr lang="en-GB" dirty="0">
                <a:latin typeface="Arial" panose="020B0604020202020204" pitchFamily="34" charset="0"/>
              </a:endParaRPr>
            </a:p>
          </p:txBody>
        </p:sp>
        <p:sp>
          <p:nvSpPr>
            <p:cNvPr id="44" name="Freeform: Shape 43">
              <a:extLst>
                <a:ext uri="{FF2B5EF4-FFF2-40B4-BE49-F238E27FC236}">
                  <a16:creationId xmlns:a16="http://schemas.microsoft.com/office/drawing/2014/main" id="{53DA5BCB-D097-4706-8AFE-10AEE639F80C}"/>
                </a:ext>
              </a:extLst>
            </p:cNvPr>
            <p:cNvSpPr/>
            <p:nvPr/>
          </p:nvSpPr>
          <p:spPr>
            <a:xfrm>
              <a:off x="12073965" y="533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8365C"/>
            </a:solidFill>
            <a:ln w="6191" cap="flat">
              <a:noFill/>
              <a:prstDash val="solid"/>
              <a:miter/>
            </a:ln>
          </p:spPr>
          <p:txBody>
            <a:bodyPr rtlCol="0" anchor="ctr"/>
            <a:lstStyle/>
            <a:p>
              <a:endParaRPr lang="en-GB" dirty="0">
                <a:latin typeface="Arial" panose="020B0604020202020204" pitchFamily="34" charset="0"/>
              </a:endParaRPr>
            </a:p>
          </p:txBody>
        </p:sp>
        <p:sp>
          <p:nvSpPr>
            <p:cNvPr id="45" name="Freeform: Shape 44">
              <a:extLst>
                <a:ext uri="{FF2B5EF4-FFF2-40B4-BE49-F238E27FC236}">
                  <a16:creationId xmlns:a16="http://schemas.microsoft.com/office/drawing/2014/main" id="{EF9B4E66-BB7A-45D0-80C0-4166893C05C5}"/>
                </a:ext>
              </a:extLst>
            </p:cNvPr>
            <p:cNvSpPr/>
            <p:nvPr/>
          </p:nvSpPr>
          <p:spPr>
            <a:xfrm>
              <a:off x="12073965" y="494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F184C"/>
            </a:solidFill>
            <a:ln w="6191" cap="flat">
              <a:noFill/>
              <a:prstDash val="solid"/>
              <a:miter/>
            </a:ln>
          </p:spPr>
          <p:txBody>
            <a:bodyPr rtlCol="0" anchor="ctr"/>
            <a:lstStyle/>
            <a:p>
              <a:endParaRPr lang="en-GB" dirty="0">
                <a:latin typeface="Arial" panose="020B0604020202020204" pitchFamily="34" charset="0"/>
              </a:endParaRPr>
            </a:p>
          </p:txBody>
        </p:sp>
        <p:sp>
          <p:nvSpPr>
            <p:cNvPr id="46" name="Freeform: Shape 45">
              <a:extLst>
                <a:ext uri="{FF2B5EF4-FFF2-40B4-BE49-F238E27FC236}">
                  <a16:creationId xmlns:a16="http://schemas.microsoft.com/office/drawing/2014/main" id="{57875DD7-D580-4E36-BF61-772DB9CA0278}"/>
                </a:ext>
              </a:extLst>
            </p:cNvPr>
            <p:cNvSpPr/>
            <p:nvPr/>
          </p:nvSpPr>
          <p:spPr>
            <a:xfrm>
              <a:off x="12073965" y="571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B5A79"/>
            </a:solidFill>
            <a:ln w="6191" cap="flat">
              <a:noFill/>
              <a:prstDash val="solid"/>
              <a:miter/>
            </a:ln>
          </p:spPr>
          <p:txBody>
            <a:bodyPr rtlCol="0" anchor="ctr"/>
            <a:lstStyle/>
            <a:p>
              <a:endParaRPr lang="en-GB" dirty="0">
                <a:latin typeface="Arial" panose="020B0604020202020204" pitchFamily="34" charset="0"/>
              </a:endParaRPr>
            </a:p>
          </p:txBody>
        </p:sp>
      </p:grpSp>
    </p:spTree>
    <p:extLst>
      <p:ext uri="{BB962C8B-B14F-4D97-AF65-F5344CB8AC3E}">
        <p14:creationId xmlns:p14="http://schemas.microsoft.com/office/powerpoint/2010/main" val="425991506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8" r:id="rId4"/>
    <p:sldLayoutId id="2147483755" r:id="rId5"/>
    <p:sldLayoutId id="2147483756" r:id="rId6"/>
    <p:sldLayoutId id="2147483757" r:id="rId7"/>
    <p:sldLayoutId id="2147483759"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49" r:id="rId17"/>
    <p:sldLayoutId id="2147483810"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6" r:id="rId27"/>
    <p:sldLayoutId id="2147483787" r:id="rId28"/>
    <p:sldLayoutId id="2147483788" r:id="rId29"/>
    <p:sldLayoutId id="2147483789" r:id="rId30"/>
    <p:sldLayoutId id="2147483790" r:id="rId31"/>
    <p:sldLayoutId id="2147483791" r:id="rId32"/>
    <p:sldLayoutId id="2147483792" r:id="rId33"/>
    <p:sldLayoutId id="2147483785"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5" r:id="rId43"/>
    <p:sldLayoutId id="2147483801" r:id="rId44"/>
    <p:sldLayoutId id="2147483802" r:id="rId45"/>
    <p:sldLayoutId id="2147483803" r:id="rId46"/>
    <p:sldLayoutId id="2147483804" r:id="rId47"/>
    <p:sldLayoutId id="2147483806" r:id="rId48"/>
    <p:sldLayoutId id="2147483808" r:id="rId49"/>
    <p:sldLayoutId id="2147483809" r:id="rId50"/>
    <p:sldLayoutId id="2147483807" r:id="rId51"/>
    <p:sldLayoutId id="2147483860" r:id="rId52"/>
  </p:sldLayoutIdLst>
  <p:txStyles>
    <p:titleStyle>
      <a:lvl1pPr algn="l" defTabSz="914400" rtl="0" eaLnBrk="1" latinLnBrk="0" hangingPunct="1">
        <a:lnSpc>
          <a:spcPct val="90000"/>
        </a:lnSpc>
        <a:spcBef>
          <a:spcPct val="0"/>
        </a:spcBef>
        <a:buNone/>
        <a:defRPr sz="3200" b="1" i="0" kern="1200" cap="none" baseline="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26">
          <p15:clr>
            <a:srgbClr val="F26B43"/>
          </p15:clr>
        </p15:guide>
        <p15:guide id="3" orient="horz" pos="3861" userDrawn="1">
          <p15:clr>
            <a:srgbClr val="F26B43"/>
          </p15:clr>
        </p15:guide>
        <p15:guide id="4" pos="7368" userDrawn="1">
          <p15:clr>
            <a:srgbClr val="F26B43"/>
          </p15:clr>
        </p15:guide>
        <p15:guide id="5" orient="horz" pos="845" userDrawn="1">
          <p15:clr>
            <a:srgbClr val="F26B43"/>
          </p15:clr>
        </p15:guide>
        <p15:guide id="6" orient="horz" pos="9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CE8F94F-1893-4874-89C8-4AF3D9DA989D}"/>
              </a:ext>
            </a:extLst>
          </p:cNvPr>
          <p:cNvSpPr txBox="1"/>
          <p:nvPr userDrawn="1"/>
        </p:nvSpPr>
        <p:spPr>
          <a:xfrm>
            <a:off x="6656700" y="6538782"/>
            <a:ext cx="5040000" cy="154069"/>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50" b="0" cap="all" baseline="0" dirty="0">
                <a:solidFill>
                  <a:schemeClr val="tx1"/>
                </a:solidFill>
                <a:latin typeface="Arial" panose="020B0604020202020204" pitchFamily="34" charset="0"/>
                <a:cs typeface="Arial" panose="020B0604020202020204" pitchFamily="34" charset="0"/>
              </a:rPr>
              <a:t>Internal Only</a:t>
            </a:r>
          </a:p>
        </p:txBody>
      </p:sp>
      <p:grpSp>
        <p:nvGrpSpPr>
          <p:cNvPr id="2" name="Group 1">
            <a:extLst>
              <a:ext uri="{FF2B5EF4-FFF2-40B4-BE49-F238E27FC236}">
                <a16:creationId xmlns:a16="http://schemas.microsoft.com/office/drawing/2014/main" id="{41AF9978-79B1-47C2-BAC6-B06FD0898A8A}"/>
              </a:ext>
            </a:extLst>
          </p:cNvPr>
          <p:cNvGrpSpPr/>
          <p:nvPr userDrawn="1"/>
        </p:nvGrpSpPr>
        <p:grpSpPr>
          <a:xfrm>
            <a:off x="12073965" y="-3096"/>
            <a:ext cx="127000" cy="6858000"/>
            <a:chOff x="12073965" y="-3096"/>
            <a:chExt cx="127000" cy="6096000"/>
          </a:xfrm>
        </p:grpSpPr>
        <p:sp>
          <p:nvSpPr>
            <p:cNvPr id="9" name="Freeform: Shape 8">
              <a:extLst>
                <a:ext uri="{FF2B5EF4-FFF2-40B4-BE49-F238E27FC236}">
                  <a16:creationId xmlns:a16="http://schemas.microsoft.com/office/drawing/2014/main" id="{259AFF2A-C511-4FF5-93DF-B6C8A283C926}"/>
                </a:ext>
              </a:extLst>
            </p:cNvPr>
            <p:cNvSpPr/>
            <p:nvPr/>
          </p:nvSpPr>
          <p:spPr>
            <a:xfrm>
              <a:off x="12073965" y="-3096"/>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latin typeface="Arial" panose="020B0604020202020204" pitchFamily="34" charset="0"/>
              </a:endParaRPr>
            </a:p>
          </p:txBody>
        </p:sp>
        <p:sp>
          <p:nvSpPr>
            <p:cNvPr id="10" name="Freeform: Shape 9">
              <a:extLst>
                <a:ext uri="{FF2B5EF4-FFF2-40B4-BE49-F238E27FC236}">
                  <a16:creationId xmlns:a16="http://schemas.microsoft.com/office/drawing/2014/main" id="{0B205D5C-6DBF-4E2E-90BB-F201C6D60E4A}"/>
                </a:ext>
              </a:extLst>
            </p:cNvPr>
            <p:cNvSpPr/>
            <p:nvPr/>
          </p:nvSpPr>
          <p:spPr>
            <a:xfrm>
              <a:off x="12073965" y="75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latin typeface="Arial" panose="020B0604020202020204" pitchFamily="34" charset="0"/>
              </a:endParaRPr>
            </a:p>
          </p:txBody>
        </p:sp>
        <p:sp>
          <p:nvSpPr>
            <p:cNvPr id="11" name="Freeform: Shape 10">
              <a:extLst>
                <a:ext uri="{FF2B5EF4-FFF2-40B4-BE49-F238E27FC236}">
                  <a16:creationId xmlns:a16="http://schemas.microsoft.com/office/drawing/2014/main" id="{79D58B0E-3B38-469F-82A8-E22EE4EFBA77}"/>
                </a:ext>
              </a:extLst>
            </p:cNvPr>
            <p:cNvSpPr/>
            <p:nvPr/>
          </p:nvSpPr>
          <p:spPr>
            <a:xfrm>
              <a:off x="12073965" y="37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latin typeface="Arial" panose="020B0604020202020204" pitchFamily="34" charset="0"/>
              </a:endParaRPr>
            </a:p>
          </p:txBody>
        </p:sp>
        <p:sp>
          <p:nvSpPr>
            <p:cNvPr id="12" name="Freeform: Shape 11">
              <a:extLst>
                <a:ext uri="{FF2B5EF4-FFF2-40B4-BE49-F238E27FC236}">
                  <a16:creationId xmlns:a16="http://schemas.microsoft.com/office/drawing/2014/main" id="{87C8DFD0-51E4-42AD-9DF9-682FD86BC957}"/>
                </a:ext>
              </a:extLst>
            </p:cNvPr>
            <p:cNvSpPr/>
            <p:nvPr/>
          </p:nvSpPr>
          <p:spPr>
            <a:xfrm>
              <a:off x="12073965" y="113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latin typeface="Arial" panose="020B0604020202020204" pitchFamily="34" charset="0"/>
              </a:endParaRPr>
            </a:p>
          </p:txBody>
        </p:sp>
        <p:sp>
          <p:nvSpPr>
            <p:cNvPr id="13" name="Freeform: Shape 12">
              <a:extLst>
                <a:ext uri="{FF2B5EF4-FFF2-40B4-BE49-F238E27FC236}">
                  <a16:creationId xmlns:a16="http://schemas.microsoft.com/office/drawing/2014/main" id="{78585C1E-7A0E-4F53-ABB0-CDF4769CCB4C}"/>
                </a:ext>
              </a:extLst>
            </p:cNvPr>
            <p:cNvSpPr/>
            <p:nvPr/>
          </p:nvSpPr>
          <p:spPr>
            <a:xfrm>
              <a:off x="12073965" y="3044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dirty="0">
                <a:latin typeface="Arial" panose="020B0604020202020204" pitchFamily="34" charset="0"/>
              </a:endParaRPr>
            </a:p>
          </p:txBody>
        </p:sp>
        <p:sp>
          <p:nvSpPr>
            <p:cNvPr id="14" name="Freeform: Shape 13">
              <a:extLst>
                <a:ext uri="{FF2B5EF4-FFF2-40B4-BE49-F238E27FC236}">
                  <a16:creationId xmlns:a16="http://schemas.microsoft.com/office/drawing/2014/main" id="{948EEE69-3616-419F-BB35-1F05FACC0AB8}"/>
                </a:ext>
              </a:extLst>
            </p:cNvPr>
            <p:cNvSpPr/>
            <p:nvPr/>
          </p:nvSpPr>
          <p:spPr>
            <a:xfrm>
              <a:off x="12073965" y="3806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dirty="0">
                <a:latin typeface="Arial" panose="020B0604020202020204" pitchFamily="34" charset="0"/>
              </a:endParaRPr>
            </a:p>
          </p:txBody>
        </p:sp>
        <p:sp>
          <p:nvSpPr>
            <p:cNvPr id="16" name="Freeform: Shape 15">
              <a:extLst>
                <a:ext uri="{FF2B5EF4-FFF2-40B4-BE49-F238E27FC236}">
                  <a16:creationId xmlns:a16="http://schemas.microsoft.com/office/drawing/2014/main" id="{18EEC0A3-7F93-4031-A8F1-ADD0383D5305}"/>
                </a:ext>
              </a:extLst>
            </p:cNvPr>
            <p:cNvSpPr/>
            <p:nvPr/>
          </p:nvSpPr>
          <p:spPr>
            <a:xfrm>
              <a:off x="12073965" y="3425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dirty="0">
                <a:latin typeface="Arial" panose="020B0604020202020204" pitchFamily="34" charset="0"/>
              </a:endParaRPr>
            </a:p>
          </p:txBody>
        </p:sp>
        <p:sp>
          <p:nvSpPr>
            <p:cNvPr id="17" name="Freeform: Shape 16">
              <a:extLst>
                <a:ext uri="{FF2B5EF4-FFF2-40B4-BE49-F238E27FC236}">
                  <a16:creationId xmlns:a16="http://schemas.microsoft.com/office/drawing/2014/main" id="{A5069A6B-9BB2-476A-BCE6-C8433FBB4A28}"/>
                </a:ext>
              </a:extLst>
            </p:cNvPr>
            <p:cNvSpPr/>
            <p:nvPr/>
          </p:nvSpPr>
          <p:spPr>
            <a:xfrm>
              <a:off x="12073965" y="418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dirty="0">
                <a:latin typeface="Arial" panose="020B0604020202020204" pitchFamily="34" charset="0"/>
              </a:endParaRPr>
            </a:p>
          </p:txBody>
        </p:sp>
        <p:sp>
          <p:nvSpPr>
            <p:cNvPr id="19" name="Freeform: Shape 18">
              <a:extLst>
                <a:ext uri="{FF2B5EF4-FFF2-40B4-BE49-F238E27FC236}">
                  <a16:creationId xmlns:a16="http://schemas.microsoft.com/office/drawing/2014/main" id="{7678D2E2-AF18-42E0-898F-16480F3ACCB7}"/>
                </a:ext>
              </a:extLst>
            </p:cNvPr>
            <p:cNvSpPr/>
            <p:nvPr/>
          </p:nvSpPr>
          <p:spPr>
            <a:xfrm>
              <a:off x="12073965" y="152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BE172B"/>
            </a:solidFill>
            <a:ln w="6191" cap="flat">
              <a:noFill/>
              <a:prstDash val="solid"/>
              <a:miter/>
            </a:ln>
          </p:spPr>
          <p:txBody>
            <a:bodyPr rtlCol="0" anchor="ctr"/>
            <a:lstStyle/>
            <a:p>
              <a:endParaRPr lang="en-GB" dirty="0">
                <a:latin typeface="Arial" panose="020B0604020202020204" pitchFamily="34" charset="0"/>
              </a:endParaRPr>
            </a:p>
          </p:txBody>
        </p:sp>
        <p:sp>
          <p:nvSpPr>
            <p:cNvPr id="20" name="Freeform: Shape 19">
              <a:extLst>
                <a:ext uri="{FF2B5EF4-FFF2-40B4-BE49-F238E27FC236}">
                  <a16:creationId xmlns:a16="http://schemas.microsoft.com/office/drawing/2014/main" id="{A26D7935-17B1-43A0-9B38-8C04FED80733}"/>
                </a:ext>
              </a:extLst>
            </p:cNvPr>
            <p:cNvSpPr/>
            <p:nvPr/>
          </p:nvSpPr>
          <p:spPr>
            <a:xfrm>
              <a:off x="12073965" y="228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F7721"/>
            </a:solidFill>
            <a:ln w="6191" cap="flat">
              <a:noFill/>
              <a:prstDash val="solid"/>
              <a:miter/>
            </a:ln>
          </p:spPr>
          <p:txBody>
            <a:bodyPr rtlCol="0" anchor="ctr"/>
            <a:lstStyle/>
            <a:p>
              <a:endParaRPr lang="en-GB" dirty="0">
                <a:latin typeface="Arial" panose="020B0604020202020204" pitchFamily="34" charset="0"/>
              </a:endParaRPr>
            </a:p>
          </p:txBody>
        </p:sp>
        <p:sp>
          <p:nvSpPr>
            <p:cNvPr id="21" name="Freeform: Shape 20">
              <a:extLst>
                <a:ext uri="{FF2B5EF4-FFF2-40B4-BE49-F238E27FC236}">
                  <a16:creationId xmlns:a16="http://schemas.microsoft.com/office/drawing/2014/main" id="{72716AF1-2642-4236-90C5-547B5CB32F5A}"/>
                </a:ext>
              </a:extLst>
            </p:cNvPr>
            <p:cNvSpPr/>
            <p:nvPr/>
          </p:nvSpPr>
          <p:spPr>
            <a:xfrm>
              <a:off x="12073965" y="190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DC0A34"/>
            </a:solidFill>
            <a:ln w="6191" cap="flat">
              <a:noFill/>
              <a:prstDash val="solid"/>
              <a:miter/>
            </a:ln>
          </p:spPr>
          <p:txBody>
            <a:bodyPr rtlCol="0" anchor="ctr"/>
            <a:lstStyle/>
            <a:p>
              <a:endParaRPr lang="en-GB" dirty="0">
                <a:latin typeface="Arial" panose="020B0604020202020204" pitchFamily="34" charset="0"/>
              </a:endParaRPr>
            </a:p>
          </p:txBody>
        </p:sp>
        <p:sp>
          <p:nvSpPr>
            <p:cNvPr id="22" name="Freeform: Shape 21">
              <a:extLst>
                <a:ext uri="{FF2B5EF4-FFF2-40B4-BE49-F238E27FC236}">
                  <a16:creationId xmlns:a16="http://schemas.microsoft.com/office/drawing/2014/main" id="{FF2413FC-ABF5-4257-A414-E4589D1DF571}"/>
                </a:ext>
              </a:extLst>
            </p:cNvPr>
            <p:cNvSpPr/>
            <p:nvPr/>
          </p:nvSpPr>
          <p:spPr>
            <a:xfrm>
              <a:off x="12073965" y="266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A5728"/>
            </a:solidFill>
            <a:ln w="6191" cap="flat">
              <a:noFill/>
              <a:prstDash val="solid"/>
              <a:miter/>
            </a:ln>
          </p:spPr>
          <p:txBody>
            <a:bodyPr rtlCol="0" anchor="ctr"/>
            <a:lstStyle/>
            <a:p>
              <a:endParaRPr lang="en-GB" dirty="0">
                <a:latin typeface="Arial" panose="020B0604020202020204" pitchFamily="34" charset="0"/>
              </a:endParaRPr>
            </a:p>
          </p:txBody>
        </p:sp>
        <p:sp>
          <p:nvSpPr>
            <p:cNvPr id="23" name="Freeform: Shape 22">
              <a:extLst>
                <a:ext uri="{FF2B5EF4-FFF2-40B4-BE49-F238E27FC236}">
                  <a16:creationId xmlns:a16="http://schemas.microsoft.com/office/drawing/2014/main" id="{59A9C6E8-6C2C-4C4B-87B7-69F7C88A7A94}"/>
                </a:ext>
              </a:extLst>
            </p:cNvPr>
            <p:cNvSpPr/>
            <p:nvPr/>
          </p:nvSpPr>
          <p:spPr>
            <a:xfrm>
              <a:off x="12073965" y="456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88133E"/>
            </a:solidFill>
            <a:ln w="6191" cap="flat">
              <a:noFill/>
              <a:prstDash val="solid"/>
              <a:miter/>
            </a:ln>
          </p:spPr>
          <p:txBody>
            <a:bodyPr rtlCol="0" anchor="ctr"/>
            <a:lstStyle/>
            <a:p>
              <a:endParaRPr lang="en-GB" dirty="0">
                <a:latin typeface="Arial" panose="020B0604020202020204" pitchFamily="34" charset="0"/>
              </a:endParaRPr>
            </a:p>
          </p:txBody>
        </p:sp>
        <p:sp>
          <p:nvSpPr>
            <p:cNvPr id="24" name="Freeform: Shape 23">
              <a:extLst>
                <a:ext uri="{FF2B5EF4-FFF2-40B4-BE49-F238E27FC236}">
                  <a16:creationId xmlns:a16="http://schemas.microsoft.com/office/drawing/2014/main" id="{1A8AA545-BB1D-4415-820F-4134EF1551C5}"/>
                </a:ext>
              </a:extLst>
            </p:cNvPr>
            <p:cNvSpPr/>
            <p:nvPr/>
          </p:nvSpPr>
          <p:spPr>
            <a:xfrm>
              <a:off x="12073965" y="533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8365C"/>
            </a:solidFill>
            <a:ln w="6191" cap="flat">
              <a:noFill/>
              <a:prstDash val="solid"/>
              <a:miter/>
            </a:ln>
          </p:spPr>
          <p:txBody>
            <a:bodyPr rtlCol="0" anchor="ctr"/>
            <a:lstStyle/>
            <a:p>
              <a:endParaRPr lang="en-GB" dirty="0">
                <a:latin typeface="Arial" panose="020B0604020202020204" pitchFamily="34" charset="0"/>
              </a:endParaRPr>
            </a:p>
          </p:txBody>
        </p:sp>
        <p:sp>
          <p:nvSpPr>
            <p:cNvPr id="25" name="Freeform: Shape 24">
              <a:extLst>
                <a:ext uri="{FF2B5EF4-FFF2-40B4-BE49-F238E27FC236}">
                  <a16:creationId xmlns:a16="http://schemas.microsoft.com/office/drawing/2014/main" id="{58D2EDC5-E7F6-4DAE-A3E3-64F2460D0C74}"/>
                </a:ext>
              </a:extLst>
            </p:cNvPr>
            <p:cNvSpPr/>
            <p:nvPr/>
          </p:nvSpPr>
          <p:spPr>
            <a:xfrm>
              <a:off x="12073965" y="494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F184C"/>
            </a:solidFill>
            <a:ln w="6191" cap="flat">
              <a:noFill/>
              <a:prstDash val="solid"/>
              <a:miter/>
            </a:ln>
          </p:spPr>
          <p:txBody>
            <a:bodyPr rtlCol="0" anchor="ctr"/>
            <a:lstStyle/>
            <a:p>
              <a:endParaRPr lang="en-GB" dirty="0">
                <a:latin typeface="Arial" panose="020B0604020202020204" pitchFamily="34" charset="0"/>
              </a:endParaRPr>
            </a:p>
          </p:txBody>
        </p:sp>
        <p:sp>
          <p:nvSpPr>
            <p:cNvPr id="26" name="Freeform: Shape 25">
              <a:extLst>
                <a:ext uri="{FF2B5EF4-FFF2-40B4-BE49-F238E27FC236}">
                  <a16:creationId xmlns:a16="http://schemas.microsoft.com/office/drawing/2014/main" id="{3AAA8A36-8E6C-4A8D-A807-EEFA4B5026D1}"/>
                </a:ext>
              </a:extLst>
            </p:cNvPr>
            <p:cNvSpPr/>
            <p:nvPr/>
          </p:nvSpPr>
          <p:spPr>
            <a:xfrm>
              <a:off x="12073965" y="571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B5A79"/>
            </a:solidFill>
            <a:ln w="6191" cap="flat">
              <a:noFill/>
              <a:prstDash val="solid"/>
              <a:miter/>
            </a:ln>
          </p:spPr>
          <p:txBody>
            <a:bodyPr rtlCol="0" anchor="ctr"/>
            <a:lstStyle/>
            <a:p>
              <a:endParaRPr lang="en-GB" dirty="0">
                <a:latin typeface="Arial" panose="020B0604020202020204" pitchFamily="34" charset="0"/>
              </a:endParaRPr>
            </a:p>
          </p:txBody>
        </p:sp>
      </p:grpSp>
      <p:sp>
        <p:nvSpPr>
          <p:cNvPr id="4" name="Title Placeholder 3">
            <a:extLst>
              <a:ext uri="{FF2B5EF4-FFF2-40B4-BE49-F238E27FC236}">
                <a16:creationId xmlns:a16="http://schemas.microsoft.com/office/drawing/2014/main" id="{3570FDA4-5188-4CAC-BA53-A172F440343F}"/>
              </a:ext>
            </a:extLst>
          </p:cNvPr>
          <p:cNvSpPr>
            <a:spLocks noGrp="1"/>
          </p:cNvSpPr>
          <p:nvPr userDrawn="1">
            <p:ph type="title"/>
          </p:nvPr>
        </p:nvSpPr>
        <p:spPr>
          <a:xfrm>
            <a:off x="358774" y="445811"/>
            <a:ext cx="11337925" cy="710639"/>
          </a:xfrm>
          <a:prstGeom prst="rect">
            <a:avLst/>
          </a:prstGeom>
        </p:spPr>
        <p:txBody>
          <a:bodyPr vert="horz" lIns="0" tIns="45720" rIns="91440" bIns="45720" rtlCol="0" anchor="b">
            <a:noAutofit/>
          </a:bodyPr>
          <a:lstStyle/>
          <a:p>
            <a:r>
              <a:rPr lang="en-US" dirty="0"/>
              <a:t>Add title</a:t>
            </a:r>
            <a:endParaRPr lang="en-GB" dirty="0"/>
          </a:p>
        </p:txBody>
      </p:sp>
      <p:sp>
        <p:nvSpPr>
          <p:cNvPr id="5" name="Text Placeholder 4">
            <a:extLst>
              <a:ext uri="{FF2B5EF4-FFF2-40B4-BE49-F238E27FC236}">
                <a16:creationId xmlns:a16="http://schemas.microsoft.com/office/drawing/2014/main" id="{7A74E863-F511-418D-9981-5E0855C69C63}"/>
              </a:ext>
            </a:extLst>
          </p:cNvPr>
          <p:cNvSpPr>
            <a:spLocks noGrp="1"/>
          </p:cNvSpPr>
          <p:nvPr userDrawn="1">
            <p:ph type="body" idx="1"/>
          </p:nvPr>
        </p:nvSpPr>
        <p:spPr>
          <a:xfrm>
            <a:off x="358774" y="1449387"/>
            <a:ext cx="11337925" cy="4679951"/>
          </a:xfrm>
          <a:prstGeom prst="rect">
            <a:avLst/>
          </a:prstGeom>
        </p:spPr>
        <p:txBody>
          <a:bodyPr vert="horz" lIns="0" tIns="45720" rIns="91440" bIns="45720" rtlCol="0">
            <a:noAutofit/>
          </a:bodyPr>
          <a:lstStyle/>
          <a:p>
            <a:pPr lvl="0"/>
            <a:r>
              <a:rPr lang="en-US" dirty="0"/>
              <a:t>Add first level body copy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Box 31">
            <a:extLst>
              <a:ext uri="{FF2B5EF4-FFF2-40B4-BE49-F238E27FC236}">
                <a16:creationId xmlns:a16="http://schemas.microsoft.com/office/drawing/2014/main" id="{D357B978-5EA7-4B3C-BB4B-6742174E30D9}"/>
              </a:ext>
            </a:extLst>
          </p:cNvPr>
          <p:cNvSpPr txBox="1"/>
          <p:nvPr userDrawn="1"/>
        </p:nvSpPr>
        <p:spPr>
          <a:xfrm>
            <a:off x="349812" y="6538782"/>
            <a:ext cx="401714" cy="154068"/>
          </a:xfrm>
          <a:prstGeom prst="rect">
            <a:avLst/>
          </a:prstGeom>
          <a:noFill/>
        </p:spPr>
        <p:txBody>
          <a:bodyPr wrap="square" lIns="0" tIns="0" rIns="0" bIns="0" rtlCol="0" anchor="ctr">
            <a:noAutofit/>
          </a:bodyPr>
          <a:lstStyle/>
          <a:p>
            <a:pPr algn="l"/>
            <a:fld id="{13D9B5B3-34F1-4574-8603-EBF049354228}" type="slidenum">
              <a:rPr lang="en-GB" sz="850" b="0" smtClean="0">
                <a:solidFill>
                  <a:schemeClr val="tx2"/>
                </a:solidFill>
                <a:latin typeface="Arial" panose="020B0604020202020204" pitchFamily="34" charset="0"/>
                <a:cs typeface="Arial" panose="020B0604020202020204" pitchFamily="34" charset="0"/>
              </a:rPr>
              <a:pPr algn="l"/>
              <a:t>‹#›</a:t>
            </a:fld>
            <a:r>
              <a:rPr lang="en-GB" sz="850" b="0" dirty="0">
                <a:solidFill>
                  <a:schemeClr val="tx2"/>
                </a:solidFill>
                <a:latin typeface="Arial" panose="020B0604020202020204" pitchFamily="34" charset="0"/>
                <a:cs typeface="Arial" panose="020B0604020202020204" pitchFamily="34" charset="0"/>
              </a:rPr>
              <a:t>  |</a:t>
            </a:r>
          </a:p>
        </p:txBody>
      </p:sp>
      <p:cxnSp>
        <p:nvCxnSpPr>
          <p:cNvPr id="33" name="Straight Connector 32">
            <a:extLst>
              <a:ext uri="{FF2B5EF4-FFF2-40B4-BE49-F238E27FC236}">
                <a16:creationId xmlns:a16="http://schemas.microsoft.com/office/drawing/2014/main" id="{8B838113-2299-44E3-AB16-DF8AFC74CDCC}"/>
              </a:ext>
            </a:extLst>
          </p:cNvPr>
          <p:cNvCxnSpPr/>
          <p:nvPr userDrawn="1"/>
        </p:nvCxnSpPr>
        <p:spPr>
          <a:xfrm>
            <a:off x="358775" y="6373632"/>
            <a:ext cx="11337925"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5B7EC5D-2467-4F15-A6D7-54466639DABC}"/>
              </a:ext>
            </a:extLst>
          </p:cNvPr>
          <p:cNvSpPr txBox="1"/>
          <p:nvPr userDrawn="1"/>
        </p:nvSpPr>
        <p:spPr>
          <a:xfrm>
            <a:off x="796350" y="6538782"/>
            <a:ext cx="5040000" cy="15406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dirty="0">
                <a:solidFill>
                  <a:schemeClr val="tx2"/>
                </a:solidFill>
                <a:latin typeface="Arial" panose="020B0604020202020204" pitchFamily="34" charset="0"/>
                <a:cs typeface="Arial" panose="020B0604020202020204" pitchFamily="34" charset="0"/>
              </a:rPr>
              <a:t>Voltron Training V1.0</a:t>
            </a:r>
          </a:p>
        </p:txBody>
      </p:sp>
      <p:sp>
        <p:nvSpPr>
          <p:cNvPr id="28" name="Callout: Line 27">
            <a:extLst>
              <a:ext uri="{FF2B5EF4-FFF2-40B4-BE49-F238E27FC236}">
                <a16:creationId xmlns:a16="http://schemas.microsoft.com/office/drawing/2014/main" id="{4AB0EA62-0C7E-49A8-B8B7-0190BA197CE1}"/>
              </a:ext>
            </a:extLst>
          </p:cNvPr>
          <p:cNvSpPr/>
          <p:nvPr userDrawn="1"/>
        </p:nvSpPr>
        <p:spPr bwMode="gray">
          <a:xfrm>
            <a:off x="12578230" y="2026872"/>
            <a:ext cx="2038121" cy="4828032"/>
          </a:xfrm>
          <a:prstGeom prst="borderCallout1">
            <a:avLst>
              <a:gd name="adj1" fmla="val 88258"/>
              <a:gd name="adj2" fmla="val -4744"/>
              <a:gd name="adj3" fmla="val 88322"/>
              <a:gd name="adj4" fmla="val -1332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dirty="0">
                <a:solidFill>
                  <a:schemeClr val="bg1"/>
                </a:solidFill>
                <a:latin typeface="Arial" panose="020B0604020202020204" pitchFamily="34" charset="0"/>
                <a:cs typeface="Arial" panose="020B0604020202020204" pitchFamily="34" charset="0"/>
              </a:rPr>
              <a:t>Update presentation title and classification</a:t>
            </a:r>
            <a:br>
              <a:rPr lang="en-GB" sz="1800" dirty="0">
                <a:solidFill>
                  <a:schemeClr val="bg1"/>
                </a:solidFill>
                <a:latin typeface="Arial" panose="020B0604020202020204" pitchFamily="34" charset="0"/>
                <a:cs typeface="Arial" panose="020B0604020202020204" pitchFamily="34" charset="0"/>
              </a:rPr>
            </a:br>
            <a:endParaRPr lang="en-GB" sz="800" dirty="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Scroll to main master slide numbered ‘2’</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Insert document title in the text box on the left hand side of the slide</a:t>
            </a:r>
          </a:p>
          <a:p>
            <a:pPr marL="265113" indent="-265113" algn="l">
              <a:spcBef>
                <a:spcPts val="300"/>
              </a:spcBef>
              <a:buFont typeface="+mj-lt"/>
              <a:buAutoNum type="arabicPeriod"/>
            </a:pPr>
            <a:r>
              <a:rPr lang="en-GB" sz="1400" dirty="0">
                <a:solidFill>
                  <a:schemeClr val="bg1"/>
                </a:solidFill>
                <a:latin typeface="Arial" panose="020B0604020202020204" pitchFamily="34" charset="0"/>
                <a:cs typeface="Arial" panose="020B0604020202020204" pitchFamily="34" charset="0"/>
              </a:rPr>
              <a:t>Choose one of the document classification options on the right hand side and remove the remaining text</a:t>
            </a:r>
          </a:p>
          <a:p>
            <a:pPr marL="265113" indent="-265113" algn="l">
              <a:spcBef>
                <a:spcPts val="300"/>
              </a:spcBef>
              <a:buFont typeface="+mj-lt"/>
              <a:buAutoNum type="arabicPeriod"/>
            </a:pP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131948"/>
      </p:ext>
    </p:extLst>
  </p:cSld>
  <p:clrMap bg1="lt1" tx1="dk1" bg2="lt2" tx2="dk2" accent1="accent1" accent2="accent2" accent3="accent3" accent4="accent4" accent5="accent5" accent6="accent6" hlink="hlink" folHlink="folHlink"/>
  <p:sldLayoutIdLst>
    <p:sldLayoutId id="2147483811" r:id="rId1"/>
    <p:sldLayoutId id="2147483822" r:id="rId2"/>
    <p:sldLayoutId id="2147483821" r:id="rId3"/>
    <p:sldLayoutId id="2147483814" r:id="rId4"/>
    <p:sldLayoutId id="2147483813" r:id="rId5"/>
    <p:sldLayoutId id="2147483847" r:id="rId6"/>
    <p:sldLayoutId id="2147483815" r:id="rId7"/>
    <p:sldLayoutId id="2147483848" r:id="rId8"/>
    <p:sldLayoutId id="2147483839" r:id="rId9"/>
    <p:sldLayoutId id="2147483837" r:id="rId10"/>
    <p:sldLayoutId id="2147483838" r:id="rId11"/>
    <p:sldLayoutId id="2147483845" r:id="rId12"/>
    <p:sldLayoutId id="2147483849" r:id="rId13"/>
    <p:sldLayoutId id="2147483850" r:id="rId14"/>
    <p:sldLayoutId id="2147483846" r:id="rId15"/>
    <p:sldLayoutId id="2147483851" r:id="rId16"/>
    <p:sldLayoutId id="2147483816" r:id="rId17"/>
    <p:sldLayoutId id="2147483842" r:id="rId18"/>
    <p:sldLayoutId id="2147483841" r:id="rId19"/>
    <p:sldLayoutId id="2147483843" r:id="rId20"/>
    <p:sldLayoutId id="2147483844" r:id="rId21"/>
    <p:sldLayoutId id="2147483817" r:id="rId22"/>
    <p:sldLayoutId id="2147483832" r:id="rId23"/>
    <p:sldLayoutId id="2147483833" r:id="rId24"/>
    <p:sldLayoutId id="2147483834" r:id="rId25"/>
    <p:sldLayoutId id="2147483835" r:id="rId26"/>
    <p:sldLayoutId id="2147483826" r:id="rId27"/>
    <p:sldLayoutId id="2147483824" r:id="rId28"/>
    <p:sldLayoutId id="2147483836" r:id="rId29"/>
    <p:sldLayoutId id="2147483829" r:id="rId30"/>
    <p:sldLayoutId id="2147483827" r:id="rId31"/>
    <p:sldLayoutId id="2147483825" r:id="rId32"/>
    <p:sldLayoutId id="2147483828" r:id="rId33"/>
    <p:sldLayoutId id="2147483820" r:id="rId34"/>
    <p:sldLayoutId id="2147483852" r:id="rId35"/>
    <p:sldLayoutId id="2147483818" r:id="rId36"/>
    <p:sldLayoutId id="2147483830" r:id="rId37"/>
    <p:sldLayoutId id="2147483831" r:id="rId38"/>
    <p:sldLayoutId id="2147483819" r:id="rId39"/>
    <p:sldLayoutId id="2147483823" r:id="rId40"/>
    <p:sldLayoutId id="2147483853" r:id="rId41"/>
    <p:sldLayoutId id="2147483856" r:id="rId42"/>
    <p:sldLayoutId id="2147483861" r:id="rId43"/>
    <p:sldLayoutId id="2147483862" r:id="rId44"/>
  </p:sldLayoutIdLst>
  <p:txStyles>
    <p:title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226">
          <p15:clr>
            <a:srgbClr val="F26B43"/>
          </p15:clr>
        </p15:guide>
        <p15:guide id="3" orient="horz" pos="3861">
          <p15:clr>
            <a:srgbClr val="F26B43"/>
          </p15:clr>
        </p15:guide>
        <p15:guide id="4" pos="7368">
          <p15:clr>
            <a:srgbClr val="F26B43"/>
          </p15:clr>
        </p15:guide>
        <p15:guide id="5"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8.xml.rels><?xml version="1.0" encoding="UTF-8" standalone="yes"?>
<Relationships xmlns="http://schemas.openxmlformats.org/package/2006/relationships"><Relationship Id="rId3" Type="http://schemas.openxmlformats.org/officeDocument/2006/relationships/hyperlink" Target="https://voltron/" TargetMode="External"/><Relationship Id="rId2" Type="http://schemas.openxmlformats.org/officeDocument/2006/relationships/image" Target="../media/image135.png"/><Relationship Id="rId1" Type="http://schemas.openxmlformats.org/officeDocument/2006/relationships/slideLayout" Target="../slideLayouts/slideLayout57.xml"/><Relationship Id="rId5" Type="http://schemas.openxmlformats.org/officeDocument/2006/relationships/image" Target="../media/image136.png"/><Relationship Id="rId4" Type="http://schemas.openxmlformats.org/officeDocument/2006/relationships/hyperlink" Target="https://voltron/certify"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7.xml"/></Relationships>
</file>

<file path=ppt/slides/_rels/slide1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5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diagramColors" Target="../diagrams/colors2.xml"/><Relationship Id="rId11" Type="http://schemas.openxmlformats.org/officeDocument/2006/relationships/image" Target="../media/image32.png"/><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70.xml"/><Relationship Id="rId3" Type="http://schemas.openxmlformats.org/officeDocument/2006/relationships/slide" Target="slide3.xml"/><Relationship Id="rId7" Type="http://schemas.openxmlformats.org/officeDocument/2006/relationships/slide" Target="slide26.xml"/><Relationship Id="rId12" Type="http://schemas.openxmlformats.org/officeDocument/2006/relationships/slide" Target="slide61.xml"/><Relationship Id="rId2" Type="http://schemas.openxmlformats.org/officeDocument/2006/relationships/notesSlide" Target="../notesSlides/notesSlide1.xml"/><Relationship Id="rId16" Type="http://schemas.openxmlformats.org/officeDocument/2006/relationships/slide" Target="slide157.xml"/><Relationship Id="rId1" Type="http://schemas.openxmlformats.org/officeDocument/2006/relationships/slideLayout" Target="../slideLayouts/slideLayout57.xml"/><Relationship Id="rId6" Type="http://schemas.openxmlformats.org/officeDocument/2006/relationships/slide" Target="slide14.xml"/><Relationship Id="rId11" Type="http://schemas.openxmlformats.org/officeDocument/2006/relationships/slide" Target="slide43.xml"/><Relationship Id="rId5" Type="http://schemas.openxmlformats.org/officeDocument/2006/relationships/slide" Target="slide7.xml"/><Relationship Id="rId15" Type="http://schemas.openxmlformats.org/officeDocument/2006/relationships/slide" Target="slide91.xml"/><Relationship Id="rId10" Type="http://schemas.openxmlformats.org/officeDocument/2006/relationships/slide" Target="slide42.xml"/><Relationship Id="rId4" Type="http://schemas.openxmlformats.org/officeDocument/2006/relationships/slide" Target="slide6.xml"/><Relationship Id="rId9" Type="http://schemas.openxmlformats.org/officeDocument/2006/relationships/slide" Target="slide32.xml"/><Relationship Id="rId14" Type="http://schemas.openxmlformats.org/officeDocument/2006/relationships/slide" Target="slide7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56.png"/><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57.JP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57.JP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7.JP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26.png"/><Relationship Id="rId4" Type="http://schemas.openxmlformats.org/officeDocument/2006/relationships/image" Target="../media/image60.png"/><Relationship Id="rId9" Type="http://schemas.openxmlformats.org/officeDocument/2006/relationships/image" Target="../media/image16.png"/></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JPG"/><Relationship Id="rId12"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26.png"/><Relationship Id="rId4" Type="http://schemas.openxmlformats.org/officeDocument/2006/relationships/image" Target="../media/image60.png"/><Relationship Id="rId9"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5.pn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6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2.png"/><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71.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57.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Voltron – Training</a:t>
            </a:r>
          </a:p>
        </p:txBody>
      </p:sp>
      <p:sp>
        <p:nvSpPr>
          <p:cNvPr id="2" name="Subtitle 1">
            <a:extLst>
              <a:ext uri="{FF2B5EF4-FFF2-40B4-BE49-F238E27FC236}">
                <a16:creationId xmlns:a16="http://schemas.microsoft.com/office/drawing/2014/main" id="{CD452C94-C773-411B-B91F-641A8DD65A32}"/>
              </a:ext>
            </a:extLst>
          </p:cNvPr>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r>
              <a:rPr lang="en-US" dirty="0">
                <a:latin typeface="+mj-lt"/>
              </a:rPr>
              <a:t>Internal Only</a:t>
            </a:r>
          </a:p>
        </p:txBody>
      </p:sp>
      <p:sp>
        <p:nvSpPr>
          <p:cNvPr id="3" name="Text Placeholder 2">
            <a:extLst>
              <a:ext uri="{FF2B5EF4-FFF2-40B4-BE49-F238E27FC236}">
                <a16:creationId xmlns:a16="http://schemas.microsoft.com/office/drawing/2014/main" id="{5201086B-6F24-4810-B0DA-232203DFF246}"/>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B0F89776-36D7-4ED5-B7E0-2EFF7AC88569}"/>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7054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4" name="Picture 3"/>
          <p:cNvPicPr>
            <a:picLocks noChangeAspect="1"/>
          </p:cNvPicPr>
          <p:nvPr/>
        </p:nvPicPr>
        <p:blipFill>
          <a:blip r:embed="rId2"/>
          <a:stretch>
            <a:fillRect/>
          </a:stretch>
        </p:blipFill>
        <p:spPr>
          <a:xfrm>
            <a:off x="3020662" y="103520"/>
            <a:ext cx="8695088" cy="6621883"/>
          </a:xfrm>
          <a:prstGeom prst="rect">
            <a:avLst/>
          </a:prstGeom>
        </p:spPr>
      </p:pic>
      <p:sp>
        <p:nvSpPr>
          <p:cNvPr id="6" name="Rounded Rectangular Callout 5"/>
          <p:cNvSpPr/>
          <p:nvPr/>
        </p:nvSpPr>
        <p:spPr bwMode="gray">
          <a:xfrm>
            <a:off x="187124" y="126235"/>
            <a:ext cx="2646414" cy="880114"/>
          </a:xfrm>
          <a:prstGeom prst="wedgeRoundRectCallout">
            <a:avLst>
              <a:gd name="adj1" fmla="val 71129"/>
              <a:gd name="adj2" fmla="val 3373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Risk Taxonomy on Voltron:</a:t>
            </a:r>
          </a:p>
        </p:txBody>
      </p:sp>
      <p:grpSp>
        <p:nvGrpSpPr>
          <p:cNvPr id="7" name="Group 6"/>
          <p:cNvGrpSpPr/>
          <p:nvPr/>
        </p:nvGrpSpPr>
        <p:grpSpPr>
          <a:xfrm>
            <a:off x="3960121" y="1531047"/>
            <a:ext cx="1889417" cy="767936"/>
            <a:chOff x="9926492" y="3997248"/>
            <a:chExt cx="1889417" cy="767936"/>
          </a:xfrm>
        </p:grpSpPr>
        <p:sp>
          <p:nvSpPr>
            <p:cNvPr id="8" name="Rounded Rectangle 7"/>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9" name="Picture 6" descr="Gesture, Finger, Hand, One, Clic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Rounded Rectangular Callout 10"/>
          <p:cNvSpPr/>
          <p:nvPr/>
        </p:nvSpPr>
        <p:spPr bwMode="gray">
          <a:xfrm>
            <a:off x="227886" y="1418868"/>
            <a:ext cx="2646414" cy="1070331"/>
          </a:xfrm>
          <a:prstGeom prst="wedgeRoundRectCallout">
            <a:avLst>
              <a:gd name="adj1" fmla="val 87925"/>
              <a:gd name="adj2" fmla="val 51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can expand and collapse taxonomies on this view with a single click</a:t>
            </a:r>
          </a:p>
        </p:txBody>
      </p:sp>
    </p:spTree>
    <p:extLst>
      <p:ext uri="{BB962C8B-B14F-4D97-AF65-F5344CB8AC3E}">
        <p14:creationId xmlns:p14="http://schemas.microsoft.com/office/powerpoint/2010/main" val="12538878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Data Quality Rules Tab: About and Fields</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As one term can have many data quality rules associated, these DQ rules are captured on the Data Quality Rules tab:</a:t>
            </a:r>
          </a:p>
        </p:txBody>
      </p:sp>
      <p:pic>
        <p:nvPicPr>
          <p:cNvPr id="4" name="Picture 3">
            <a:extLst>
              <a:ext uri="{FF2B5EF4-FFF2-40B4-BE49-F238E27FC236}">
                <a16:creationId xmlns:a16="http://schemas.microsoft.com/office/drawing/2014/main" id="{B7BFCF6B-1342-4C76-8FE1-57B08DFA45FC}"/>
              </a:ext>
            </a:extLst>
          </p:cNvPr>
          <p:cNvPicPr>
            <a:picLocks noChangeAspect="1"/>
          </p:cNvPicPr>
          <p:nvPr/>
        </p:nvPicPr>
        <p:blipFill>
          <a:blip r:embed="rId2"/>
          <a:stretch>
            <a:fillRect/>
          </a:stretch>
        </p:blipFill>
        <p:spPr>
          <a:xfrm>
            <a:off x="1209675" y="2138363"/>
            <a:ext cx="8477533" cy="2239192"/>
          </a:xfrm>
          <a:prstGeom prst="rect">
            <a:avLst/>
          </a:prstGeom>
        </p:spPr>
      </p:pic>
      <p:sp>
        <p:nvSpPr>
          <p:cNvPr id="7" name="Speech Bubble: Rectangle 6">
            <a:extLst>
              <a:ext uri="{FF2B5EF4-FFF2-40B4-BE49-F238E27FC236}">
                <a16:creationId xmlns:a16="http://schemas.microsoft.com/office/drawing/2014/main" id="{8498A6C2-8453-4731-A7A7-A877F3E2538B}"/>
              </a:ext>
            </a:extLst>
          </p:cNvPr>
          <p:cNvSpPr/>
          <p:nvPr/>
        </p:nvSpPr>
        <p:spPr bwMode="gray">
          <a:xfrm>
            <a:off x="935336" y="4701226"/>
            <a:ext cx="2037029" cy="1316484"/>
          </a:xfrm>
          <a:prstGeom prst="wedgeRectCallout">
            <a:avLst>
              <a:gd name="adj1" fmla="val 28945"/>
              <a:gd name="adj2" fmla="val -19958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Term: Select the term that the DQ rule applies to from the dropdown. This dropdown is based on the terms populated on the term tab.</a:t>
            </a:r>
          </a:p>
        </p:txBody>
      </p:sp>
      <p:sp>
        <p:nvSpPr>
          <p:cNvPr id="8" name="Speech Bubble: Rectangle 7">
            <a:extLst>
              <a:ext uri="{FF2B5EF4-FFF2-40B4-BE49-F238E27FC236}">
                <a16:creationId xmlns:a16="http://schemas.microsoft.com/office/drawing/2014/main" id="{62D54A73-A2B6-43EE-B631-5D13D3E20858}"/>
              </a:ext>
            </a:extLst>
          </p:cNvPr>
          <p:cNvSpPr/>
          <p:nvPr/>
        </p:nvSpPr>
        <p:spPr bwMode="gray">
          <a:xfrm>
            <a:off x="3921470" y="4701226"/>
            <a:ext cx="2037029" cy="1316484"/>
          </a:xfrm>
          <a:prstGeom prst="wedgeRectCallout">
            <a:avLst>
              <a:gd name="adj1" fmla="val 28945"/>
              <a:gd name="adj2" fmla="val -19958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Data Quality Rule: Capture the rule that will be used to measure DQ for the specific term.</a:t>
            </a:r>
          </a:p>
        </p:txBody>
      </p:sp>
      <p:sp>
        <p:nvSpPr>
          <p:cNvPr id="9" name="Speech Bubble: Rectangle 8">
            <a:extLst>
              <a:ext uri="{FF2B5EF4-FFF2-40B4-BE49-F238E27FC236}">
                <a16:creationId xmlns:a16="http://schemas.microsoft.com/office/drawing/2014/main" id="{11574A59-B809-44C9-93AF-FE3E80A9CF80}"/>
              </a:ext>
            </a:extLst>
          </p:cNvPr>
          <p:cNvSpPr/>
          <p:nvPr/>
        </p:nvSpPr>
        <p:spPr bwMode="gray">
          <a:xfrm>
            <a:off x="7224476" y="4681751"/>
            <a:ext cx="2037029" cy="1316484"/>
          </a:xfrm>
          <a:prstGeom prst="wedgeRectCallout">
            <a:avLst>
              <a:gd name="adj1" fmla="val 28945"/>
              <a:gd name="adj2" fmla="val -19958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Data Quality Dimension: Capture the data quality dimension that will be measured using the defined rule.</a:t>
            </a:r>
          </a:p>
        </p:txBody>
      </p:sp>
      <p:sp>
        <p:nvSpPr>
          <p:cNvPr id="11" name="Rounded Rectangular Callout 74">
            <a:extLst>
              <a:ext uri="{FF2B5EF4-FFF2-40B4-BE49-F238E27FC236}">
                <a16:creationId xmlns:a16="http://schemas.microsoft.com/office/drawing/2014/main" id="{17BE596F-20C4-4B8C-9FAF-47BD73C2BE36}"/>
              </a:ext>
            </a:extLst>
          </p:cNvPr>
          <p:cNvSpPr/>
          <p:nvPr/>
        </p:nvSpPr>
        <p:spPr bwMode="gray">
          <a:xfrm>
            <a:off x="9835774" y="3073778"/>
            <a:ext cx="2052347" cy="1895693"/>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One term can have many rules. So repeat the term in column A as many times as needed.</a:t>
            </a:r>
          </a:p>
        </p:txBody>
      </p:sp>
    </p:spTree>
    <p:extLst>
      <p:ext uri="{BB962C8B-B14F-4D97-AF65-F5344CB8AC3E}">
        <p14:creationId xmlns:p14="http://schemas.microsoft.com/office/powerpoint/2010/main" val="14719489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report tab should contain all report in scope for the set of metadata you are capturing. </a:t>
            </a:r>
          </a:p>
        </p:txBody>
      </p:sp>
      <p:pic>
        <p:nvPicPr>
          <p:cNvPr id="4" name="Picture 3">
            <a:extLst>
              <a:ext uri="{FF2B5EF4-FFF2-40B4-BE49-F238E27FC236}">
                <a16:creationId xmlns:a16="http://schemas.microsoft.com/office/drawing/2014/main" id="{D3176AB6-E4C9-4EF5-BF1F-653C995C1F6D}"/>
              </a:ext>
            </a:extLst>
          </p:cNvPr>
          <p:cNvPicPr>
            <a:picLocks noChangeAspect="1"/>
          </p:cNvPicPr>
          <p:nvPr/>
        </p:nvPicPr>
        <p:blipFill>
          <a:blip r:embed="rId2"/>
          <a:stretch>
            <a:fillRect/>
          </a:stretch>
        </p:blipFill>
        <p:spPr>
          <a:xfrm>
            <a:off x="506616" y="1867089"/>
            <a:ext cx="7460055" cy="4195948"/>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8338242" y="3201408"/>
            <a:ext cx="2788467" cy="1443020"/>
          </a:xfrm>
          <a:prstGeom prst="wedgeRoundRectCallout">
            <a:avLst>
              <a:gd name="adj1" fmla="val -124365"/>
              <a:gd name="adj2" fmla="val 4874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pink blocks that will be linked to terms and controls and will also form part of the lineage view</a:t>
            </a:r>
          </a:p>
        </p:txBody>
      </p:sp>
    </p:spTree>
    <p:extLst>
      <p:ext uri="{BB962C8B-B14F-4D97-AF65-F5344CB8AC3E}">
        <p14:creationId xmlns:p14="http://schemas.microsoft.com/office/powerpoint/2010/main" val="15858779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FB304-E848-4740-9B2F-BFAD5FAB1CF7}"/>
              </a:ext>
            </a:extLst>
          </p:cNvPr>
          <p:cNvPicPr>
            <a:picLocks noChangeAspect="1"/>
          </p:cNvPicPr>
          <p:nvPr/>
        </p:nvPicPr>
        <p:blipFill>
          <a:blip r:embed="rId2"/>
          <a:stretch>
            <a:fillRect/>
          </a:stretch>
        </p:blipFill>
        <p:spPr>
          <a:xfrm>
            <a:off x="358774" y="1462238"/>
            <a:ext cx="11063335" cy="2404329"/>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954933" y="2347463"/>
            <a:ext cx="1756373"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report. This should be business language.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4975400" y="3866567"/>
            <a:ext cx="1473685" cy="1316484"/>
          </a:xfrm>
          <a:prstGeom prst="wedgeRectCallout">
            <a:avLst>
              <a:gd name="adj1" fmla="val 56038"/>
              <a:gd name="adj2" fmla="val -1638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Frequency: Indicates how frequently the report is produced</a:t>
            </a:r>
          </a:p>
        </p:txBody>
      </p:sp>
      <p:sp>
        <p:nvSpPr>
          <p:cNvPr id="12" name="Speech Bubble: Rectangle 11">
            <a:extLst>
              <a:ext uri="{FF2B5EF4-FFF2-40B4-BE49-F238E27FC236}">
                <a16:creationId xmlns:a16="http://schemas.microsoft.com/office/drawing/2014/main" id="{35BFB7C0-D999-49BF-8265-C644AC52FC5E}"/>
              </a:ext>
            </a:extLst>
          </p:cNvPr>
          <p:cNvSpPr/>
          <p:nvPr/>
        </p:nvSpPr>
        <p:spPr bwMode="gray">
          <a:xfrm>
            <a:off x="6688222" y="3662825"/>
            <a:ext cx="2037029" cy="863856"/>
          </a:xfrm>
          <a:prstGeom prst="wedgeRectCallout">
            <a:avLst>
              <a:gd name="adj1" fmla="val 1389"/>
              <a:gd name="adj2" fmla="val -18977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Manual: Indicates whether the report is produced manually or not. </a:t>
            </a: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2711306" y="3284452"/>
            <a:ext cx="2037029" cy="1316484"/>
          </a:xfrm>
          <a:prstGeom prst="wedgeRectCallout">
            <a:avLst>
              <a:gd name="adj1" fmla="val 52945"/>
              <a:gd name="adj2" fmla="val -15351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report. This will be populated from the records captured on the Person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7620001" y="4750670"/>
            <a:ext cx="2037029" cy="1316484"/>
          </a:xfrm>
          <a:prstGeom prst="wedgeRectCallout">
            <a:avLst>
              <a:gd name="adj1" fmla="val 36500"/>
              <a:gd name="adj2" fmla="val -23672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report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9856207" y="4750670"/>
            <a:ext cx="2037029" cy="1316484"/>
          </a:xfrm>
          <a:prstGeom prst="wedgeRectCallout">
            <a:avLst>
              <a:gd name="adj1" fmla="val -16833"/>
              <a:gd name="adj2" fmla="val -24222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report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Tree>
    <p:extLst>
      <p:ext uri="{BB962C8B-B14F-4D97-AF65-F5344CB8AC3E}">
        <p14:creationId xmlns:p14="http://schemas.microsoft.com/office/powerpoint/2010/main" val="20079209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Committee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committee tab should contain all committees in scope for the set of metadata you are capturing. </a:t>
            </a:r>
          </a:p>
        </p:txBody>
      </p:sp>
      <p:pic>
        <p:nvPicPr>
          <p:cNvPr id="6" name="Picture 5">
            <a:extLst>
              <a:ext uri="{FF2B5EF4-FFF2-40B4-BE49-F238E27FC236}">
                <a16:creationId xmlns:a16="http://schemas.microsoft.com/office/drawing/2014/main" id="{3F32C3BE-179E-4200-9E7E-2E5786215C14}"/>
              </a:ext>
            </a:extLst>
          </p:cNvPr>
          <p:cNvPicPr>
            <a:picLocks noChangeAspect="1"/>
          </p:cNvPicPr>
          <p:nvPr/>
        </p:nvPicPr>
        <p:blipFill>
          <a:blip r:embed="rId2"/>
          <a:stretch>
            <a:fillRect/>
          </a:stretch>
        </p:blipFill>
        <p:spPr>
          <a:xfrm>
            <a:off x="378835" y="1705160"/>
            <a:ext cx="7939345" cy="4435516"/>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8908231" y="2707490"/>
            <a:ext cx="2788467" cy="1443020"/>
          </a:xfrm>
          <a:prstGeom prst="wedgeRoundRectCallout">
            <a:avLst>
              <a:gd name="adj1" fmla="val -102612"/>
              <a:gd name="adj2" fmla="val 7760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light pink blocks on the diagram and will link to reports on the lineage view.</a:t>
            </a:r>
          </a:p>
        </p:txBody>
      </p:sp>
    </p:spTree>
    <p:extLst>
      <p:ext uri="{BB962C8B-B14F-4D97-AF65-F5344CB8AC3E}">
        <p14:creationId xmlns:p14="http://schemas.microsoft.com/office/powerpoint/2010/main" val="3802945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C1E12-4754-479A-BB17-B02C71C6F90A}"/>
              </a:ext>
            </a:extLst>
          </p:cNvPr>
          <p:cNvPicPr>
            <a:picLocks noChangeAspect="1"/>
          </p:cNvPicPr>
          <p:nvPr/>
        </p:nvPicPr>
        <p:blipFill>
          <a:blip r:embed="rId2"/>
          <a:stretch>
            <a:fillRect/>
          </a:stretch>
        </p:blipFill>
        <p:spPr>
          <a:xfrm>
            <a:off x="384859" y="1229583"/>
            <a:ext cx="11166287" cy="2791572"/>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Committee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954933" y="2347463"/>
            <a:ext cx="1756373"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committee. This should be business language.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5968003" y="4311933"/>
            <a:ext cx="1473685" cy="1316484"/>
          </a:xfrm>
          <a:prstGeom prst="wedgeRectCallout">
            <a:avLst>
              <a:gd name="adj1" fmla="val 142660"/>
              <a:gd name="adj2" fmla="val -18033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Frequency: Indicates how frequently the committee convenes.</a:t>
            </a: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3752662" y="4311933"/>
            <a:ext cx="2037029" cy="1316484"/>
          </a:xfrm>
          <a:prstGeom prst="wedgeRectCallout">
            <a:avLst>
              <a:gd name="adj1" fmla="val 111612"/>
              <a:gd name="adj2" fmla="val -1700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committee. This will be populated from the records captured on the Person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7620001" y="4750670"/>
            <a:ext cx="2037029" cy="1316484"/>
          </a:xfrm>
          <a:prstGeom prst="wedgeRectCallout">
            <a:avLst>
              <a:gd name="adj1" fmla="val 65833"/>
              <a:gd name="adj2" fmla="val -23878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committee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9856207" y="4750670"/>
            <a:ext cx="2037029" cy="1316484"/>
          </a:xfrm>
          <a:prstGeom prst="wedgeRectCallout">
            <a:avLst>
              <a:gd name="adj1" fmla="val 2722"/>
              <a:gd name="adj2" fmla="val -24016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committee consumes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6" name="Speech Bubble: Rectangle 15">
            <a:extLst>
              <a:ext uri="{FF2B5EF4-FFF2-40B4-BE49-F238E27FC236}">
                <a16:creationId xmlns:a16="http://schemas.microsoft.com/office/drawing/2014/main" id="{1AADD9AE-15A6-47A7-B78E-C7BF2F0D49D1}"/>
              </a:ext>
            </a:extLst>
          </p:cNvPr>
          <p:cNvSpPr/>
          <p:nvPr/>
        </p:nvSpPr>
        <p:spPr bwMode="gray">
          <a:xfrm>
            <a:off x="1237336" y="4311933"/>
            <a:ext cx="2037029" cy="1316484"/>
          </a:xfrm>
          <a:prstGeom prst="wedgeRectCallout">
            <a:avLst>
              <a:gd name="adj1" fmla="val 136056"/>
              <a:gd name="adj2" fmla="val -19683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applicable, capture the acronym for the committee. Note: This is what will be displayed on the lineage view on Voltron</a:t>
            </a:r>
          </a:p>
        </p:txBody>
      </p:sp>
    </p:spTree>
    <p:extLst>
      <p:ext uri="{BB962C8B-B14F-4D97-AF65-F5344CB8AC3E}">
        <p14:creationId xmlns:p14="http://schemas.microsoft.com/office/powerpoint/2010/main" val="1646938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Controls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controls tab should contain all controls executed as part of the data flow on the lineage view. </a:t>
            </a:r>
          </a:p>
        </p:txBody>
      </p:sp>
      <p:pic>
        <p:nvPicPr>
          <p:cNvPr id="4" name="Picture 3">
            <a:extLst>
              <a:ext uri="{FF2B5EF4-FFF2-40B4-BE49-F238E27FC236}">
                <a16:creationId xmlns:a16="http://schemas.microsoft.com/office/drawing/2014/main" id="{6444713A-461B-4F73-A0E9-CD050863ABC5}"/>
              </a:ext>
            </a:extLst>
          </p:cNvPr>
          <p:cNvPicPr>
            <a:picLocks noChangeAspect="1"/>
          </p:cNvPicPr>
          <p:nvPr/>
        </p:nvPicPr>
        <p:blipFill>
          <a:blip r:embed="rId2"/>
          <a:stretch>
            <a:fillRect/>
          </a:stretch>
        </p:blipFill>
        <p:spPr>
          <a:xfrm>
            <a:off x="358772" y="1515872"/>
            <a:ext cx="8459303" cy="4755697"/>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8908231" y="2707490"/>
            <a:ext cx="2788467" cy="1443020"/>
          </a:xfrm>
          <a:prstGeom prst="wedgeRoundRectCallout">
            <a:avLst>
              <a:gd name="adj1" fmla="val -189300"/>
              <a:gd name="adj2" fmla="val 921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grey blocks on the diagram and will link to systems, generic functions and reports on the lineage view.</a:t>
            </a:r>
          </a:p>
        </p:txBody>
      </p:sp>
    </p:spTree>
    <p:extLst>
      <p:ext uri="{BB962C8B-B14F-4D97-AF65-F5344CB8AC3E}">
        <p14:creationId xmlns:p14="http://schemas.microsoft.com/office/powerpoint/2010/main" val="489930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AD565-04C4-4BA1-8A57-8DB68F900A2C}"/>
              </a:ext>
            </a:extLst>
          </p:cNvPr>
          <p:cNvPicPr>
            <a:picLocks noChangeAspect="1"/>
          </p:cNvPicPr>
          <p:nvPr/>
        </p:nvPicPr>
        <p:blipFill>
          <a:blip r:embed="rId2"/>
          <a:stretch>
            <a:fillRect/>
          </a:stretch>
        </p:blipFill>
        <p:spPr>
          <a:xfrm>
            <a:off x="188610" y="1516492"/>
            <a:ext cx="11814780" cy="1996662"/>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Controls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88610" y="3081225"/>
            <a:ext cx="1386693" cy="1230707"/>
          </a:xfrm>
          <a:prstGeom prst="wedgeRectCallout">
            <a:avLst>
              <a:gd name="adj1" fmla="val -11870"/>
              <a:gd name="adj2" fmla="val -13356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report. This should be business language.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5159327" y="4311933"/>
            <a:ext cx="1473685" cy="1316484"/>
          </a:xfrm>
          <a:prstGeom prst="wedgeRectCallout">
            <a:avLst>
              <a:gd name="adj1" fmla="val 145732"/>
              <a:gd name="adj2" fmla="val -20509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Frequency: Indicates how frequently the control is executed.</a:t>
            </a: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2823303" y="3473670"/>
            <a:ext cx="2037029" cy="1316484"/>
          </a:xfrm>
          <a:prstGeom prst="wedgeRectCallout">
            <a:avLst>
              <a:gd name="adj1" fmla="val 136945"/>
              <a:gd name="adj2" fmla="val -12944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control. This will be populated from the records captured on the Person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9368697" y="3684664"/>
            <a:ext cx="1096978" cy="2554578"/>
          </a:xfrm>
          <a:prstGeom prst="wedgeRectCallout">
            <a:avLst>
              <a:gd name="adj1" fmla="val 73956"/>
              <a:gd name="adj2" fmla="val -10816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control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631242" y="4131912"/>
            <a:ext cx="1473685" cy="2107330"/>
          </a:xfrm>
          <a:prstGeom prst="wedgeRectCallout">
            <a:avLst>
              <a:gd name="adj1" fmla="val 8266"/>
              <a:gd name="adj2" fmla="val -1446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control relates to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6" name="Speech Bubble: Rectangle 15">
            <a:extLst>
              <a:ext uri="{FF2B5EF4-FFF2-40B4-BE49-F238E27FC236}">
                <a16:creationId xmlns:a16="http://schemas.microsoft.com/office/drawing/2014/main" id="{1AADD9AE-15A6-47A7-B78E-C7BF2F0D49D1}"/>
              </a:ext>
            </a:extLst>
          </p:cNvPr>
          <p:cNvSpPr/>
          <p:nvPr/>
        </p:nvSpPr>
        <p:spPr bwMode="gray">
          <a:xfrm>
            <a:off x="1237336" y="4397709"/>
            <a:ext cx="1386693" cy="1230708"/>
          </a:xfrm>
          <a:prstGeom prst="wedgeRectCallout">
            <a:avLst>
              <a:gd name="adj1" fmla="val 9397"/>
              <a:gd name="adj2" fmla="val -21265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The type of report as per a defined dropdown</a:t>
            </a:r>
          </a:p>
        </p:txBody>
      </p:sp>
      <p:sp>
        <p:nvSpPr>
          <p:cNvPr id="12" name="Speech Bubble: Rectangle 11">
            <a:extLst>
              <a:ext uri="{FF2B5EF4-FFF2-40B4-BE49-F238E27FC236}">
                <a16:creationId xmlns:a16="http://schemas.microsoft.com/office/drawing/2014/main" id="{495E1560-0E65-4CA4-B743-402DFE3189A6}"/>
              </a:ext>
            </a:extLst>
          </p:cNvPr>
          <p:cNvSpPr/>
          <p:nvPr/>
        </p:nvSpPr>
        <p:spPr bwMode="gray">
          <a:xfrm>
            <a:off x="2904656" y="2217369"/>
            <a:ext cx="2037029"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Description: The business definition for the control. </a:t>
            </a:r>
          </a:p>
        </p:txBody>
      </p:sp>
      <p:sp>
        <p:nvSpPr>
          <p:cNvPr id="17" name="Speech Bubble: Rectangle 16">
            <a:extLst>
              <a:ext uri="{FF2B5EF4-FFF2-40B4-BE49-F238E27FC236}">
                <a16:creationId xmlns:a16="http://schemas.microsoft.com/office/drawing/2014/main" id="{EAA372CD-723C-474D-B393-13C91717665B}"/>
              </a:ext>
            </a:extLst>
          </p:cNvPr>
          <p:cNvSpPr/>
          <p:nvPr/>
        </p:nvSpPr>
        <p:spPr bwMode="gray">
          <a:xfrm>
            <a:off x="6770925" y="4311932"/>
            <a:ext cx="1250446" cy="1554714"/>
          </a:xfrm>
          <a:prstGeom prst="wedgeRectCallout">
            <a:avLst>
              <a:gd name="adj1" fmla="val 117472"/>
              <a:gd name="adj2" fmla="val -18226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Links: If evidence for a control is contained on a shared site/drive, the link can be inserted here.</a:t>
            </a:r>
          </a:p>
        </p:txBody>
      </p:sp>
      <p:sp>
        <p:nvSpPr>
          <p:cNvPr id="18" name="Speech Bubble: Rectangle 17">
            <a:extLst>
              <a:ext uri="{FF2B5EF4-FFF2-40B4-BE49-F238E27FC236}">
                <a16:creationId xmlns:a16="http://schemas.microsoft.com/office/drawing/2014/main" id="{D53156BD-4C1D-459F-8047-44FE984FCB5B}"/>
              </a:ext>
            </a:extLst>
          </p:cNvPr>
          <p:cNvSpPr/>
          <p:nvPr/>
        </p:nvSpPr>
        <p:spPr bwMode="gray">
          <a:xfrm>
            <a:off x="8159285" y="4303711"/>
            <a:ext cx="1096978" cy="1316484"/>
          </a:xfrm>
          <a:prstGeom prst="wedgeRectCallout">
            <a:avLst>
              <a:gd name="adj1" fmla="val 104627"/>
              <a:gd name="adj2" fmla="val -20784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Manual: Indicates whether a control is manual or not.</a:t>
            </a:r>
          </a:p>
        </p:txBody>
      </p:sp>
    </p:spTree>
    <p:extLst>
      <p:ext uri="{BB962C8B-B14F-4D97-AF65-F5344CB8AC3E}">
        <p14:creationId xmlns:p14="http://schemas.microsoft.com/office/powerpoint/2010/main" val="3922427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Document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document tab should contain all documents used/produced as part of the data flow on the lineage view. </a:t>
            </a:r>
          </a:p>
        </p:txBody>
      </p:sp>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6027735" y="2435382"/>
            <a:ext cx="4392804" cy="2504062"/>
          </a:xfrm>
          <a:prstGeom prst="wedgeRoundRectCallout">
            <a:avLst>
              <a:gd name="adj1" fmla="val -147874"/>
              <a:gd name="adj2" fmla="val -2693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is a new requirement being implemented on Voltron as part of the POPI requirements received. Updates to the material reflecting this will be made in Q1 2020. In the meantime the tab has been made available on the template to facilitate information gathering as part of the analysis being done.</a:t>
            </a:r>
          </a:p>
        </p:txBody>
      </p:sp>
    </p:spTree>
    <p:extLst>
      <p:ext uri="{BB962C8B-B14F-4D97-AF65-F5344CB8AC3E}">
        <p14:creationId xmlns:p14="http://schemas.microsoft.com/office/powerpoint/2010/main" val="5052721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B28A2-91F2-482B-A8AA-8712F37729D7}"/>
              </a:ext>
            </a:extLst>
          </p:cNvPr>
          <p:cNvPicPr>
            <a:picLocks noChangeAspect="1"/>
          </p:cNvPicPr>
          <p:nvPr/>
        </p:nvPicPr>
        <p:blipFill>
          <a:blip r:embed="rId2"/>
          <a:stretch>
            <a:fillRect/>
          </a:stretch>
        </p:blipFill>
        <p:spPr>
          <a:xfrm>
            <a:off x="824457" y="1297264"/>
            <a:ext cx="10306050" cy="26384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Document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2388602" y="2547071"/>
            <a:ext cx="1386693" cy="1230707"/>
          </a:xfrm>
          <a:prstGeom prst="wedgeRectCallout">
            <a:avLst>
              <a:gd name="adj1" fmla="val -54960"/>
              <a:gd name="adj2" fmla="val -10413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document.</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5476198" y="2547071"/>
            <a:ext cx="3227667" cy="1529432"/>
          </a:xfrm>
          <a:prstGeom prst="wedgeRectCallout">
            <a:avLst>
              <a:gd name="adj1" fmla="val -36284"/>
              <a:gd name="adj2" fmla="val -10399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Document Type: Indicates the type of the document.</a:t>
            </a:r>
          </a:p>
          <a:p>
            <a:pPr marL="0" indent="0" algn="ctr">
              <a:spcBef>
                <a:spcPts val="300"/>
              </a:spcBef>
              <a:buFont typeface="Courier New" pitchFamily="49" charset="0"/>
              <a:buNone/>
            </a:pPr>
            <a:r>
              <a:rPr lang="en-US" sz="1200" b="1" dirty="0">
                <a:solidFill>
                  <a:srgbClr val="FF0000"/>
                </a:solidFill>
                <a:latin typeface="+mj-lt"/>
                <a:cs typeface="Brave Sans" panose="020B0504020101010102" pitchFamily="34" charset="0"/>
              </a:rPr>
              <a:t>NOTE: A reference list will be built up as more information is being captured into Voltron. Please provide required values to the Voltron team for vetting as part of your analysis.</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52714" y="3777778"/>
            <a:ext cx="1392101" cy="2200444"/>
          </a:xfrm>
          <a:prstGeom prst="wedgeRectCallout">
            <a:avLst>
              <a:gd name="adj1" fmla="val -609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document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200444"/>
          </a:xfrm>
          <a:prstGeom prst="wedgeRectCallout">
            <a:avLst>
              <a:gd name="adj1" fmla="val -29823"/>
              <a:gd name="adj2" fmla="val -12356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document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Tree>
    <p:extLst>
      <p:ext uri="{BB962C8B-B14F-4D97-AF65-F5344CB8AC3E}">
        <p14:creationId xmlns:p14="http://schemas.microsoft.com/office/powerpoint/2010/main" val="23550414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Generic Function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Generic Function tab should contain all manual steps/process that consume or produce data that form part of the data lineage.</a:t>
            </a:r>
          </a:p>
        </p:txBody>
      </p:sp>
      <p:pic>
        <p:nvPicPr>
          <p:cNvPr id="4" name="Picture 3">
            <a:extLst>
              <a:ext uri="{FF2B5EF4-FFF2-40B4-BE49-F238E27FC236}">
                <a16:creationId xmlns:a16="http://schemas.microsoft.com/office/drawing/2014/main" id="{17B54544-9F87-4C97-BB02-A8192236B7E6}"/>
              </a:ext>
            </a:extLst>
          </p:cNvPr>
          <p:cNvPicPr>
            <a:picLocks noChangeAspect="1"/>
          </p:cNvPicPr>
          <p:nvPr/>
        </p:nvPicPr>
        <p:blipFill>
          <a:blip r:embed="rId2"/>
          <a:stretch>
            <a:fillRect/>
          </a:stretch>
        </p:blipFill>
        <p:spPr>
          <a:xfrm>
            <a:off x="265584" y="1747342"/>
            <a:ext cx="8971984" cy="5020192"/>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25203"/>
              <a:gd name="adj2" fmla="val 8302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the orange blocks on the diagram that will link into the lineage flow.</a:t>
            </a:r>
          </a:p>
        </p:txBody>
      </p:sp>
    </p:spTree>
    <p:extLst>
      <p:ext uri="{BB962C8B-B14F-4D97-AF65-F5344CB8AC3E}">
        <p14:creationId xmlns:p14="http://schemas.microsoft.com/office/powerpoint/2010/main" val="28602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4" name="Picture 3"/>
          <p:cNvPicPr>
            <a:picLocks noChangeAspect="1"/>
          </p:cNvPicPr>
          <p:nvPr/>
        </p:nvPicPr>
        <p:blipFill>
          <a:blip r:embed="rId2"/>
          <a:stretch>
            <a:fillRect/>
          </a:stretch>
        </p:blipFill>
        <p:spPr>
          <a:xfrm>
            <a:off x="3020662" y="103520"/>
            <a:ext cx="8695088" cy="6621883"/>
          </a:xfrm>
          <a:prstGeom prst="rect">
            <a:avLst/>
          </a:prstGeom>
        </p:spPr>
      </p:pic>
      <p:sp>
        <p:nvSpPr>
          <p:cNvPr id="6" name="Rounded Rectangular Callout 5"/>
          <p:cNvSpPr/>
          <p:nvPr/>
        </p:nvSpPr>
        <p:spPr bwMode="gray">
          <a:xfrm>
            <a:off x="187124" y="126235"/>
            <a:ext cx="2646414" cy="880114"/>
          </a:xfrm>
          <a:prstGeom prst="wedgeRoundRectCallout">
            <a:avLst>
              <a:gd name="adj1" fmla="val 49534"/>
              <a:gd name="adj2" fmla="val 1563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Risk taxonomy is made up of 3 levels</a:t>
            </a:r>
          </a:p>
        </p:txBody>
      </p:sp>
      <p:sp>
        <p:nvSpPr>
          <p:cNvPr id="2" name="Rounded Rectangle 1"/>
          <p:cNvSpPr/>
          <p:nvPr/>
        </p:nvSpPr>
        <p:spPr bwMode="gray">
          <a:xfrm>
            <a:off x="3175000" y="103520"/>
            <a:ext cx="1943100" cy="6621883"/>
          </a:xfrm>
          <a:prstGeom prst="roundRect">
            <a:avLst/>
          </a:prstGeom>
          <a:solidFill>
            <a:schemeClr val="bg2">
              <a:alpha val="50000"/>
            </a:schemeClr>
          </a:solidFill>
          <a:ln w="9525">
            <a:solidFill>
              <a:srgbClr val="698B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Level 1:</a:t>
            </a:r>
          </a:p>
          <a:p>
            <a:pPr marL="0" indent="0"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The overarching Enterprise Risk Management Framework (ERMF)</a:t>
            </a:r>
          </a:p>
        </p:txBody>
      </p:sp>
      <p:sp>
        <p:nvSpPr>
          <p:cNvPr id="12" name="Rounded Rectangle 11"/>
          <p:cNvSpPr/>
          <p:nvPr/>
        </p:nvSpPr>
        <p:spPr bwMode="gray">
          <a:xfrm>
            <a:off x="5272438" y="103520"/>
            <a:ext cx="2696812" cy="6621883"/>
          </a:xfrm>
          <a:prstGeom prst="roundRect">
            <a:avLst/>
          </a:prstGeom>
          <a:solidFill>
            <a:schemeClr val="bg2">
              <a:alpha val="50000"/>
            </a:schemeClr>
          </a:solidFill>
          <a:ln w="9525">
            <a:solidFill>
              <a:srgbClr val="698B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Level 2:</a:t>
            </a:r>
          </a:p>
          <a:p>
            <a:pPr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The Principal Risk Types as defined in the ERMF</a:t>
            </a:r>
          </a:p>
        </p:txBody>
      </p:sp>
      <p:sp>
        <p:nvSpPr>
          <p:cNvPr id="13" name="Rounded Rectangle 12"/>
          <p:cNvSpPr/>
          <p:nvPr/>
        </p:nvSpPr>
        <p:spPr bwMode="gray">
          <a:xfrm>
            <a:off x="8123588" y="103519"/>
            <a:ext cx="3395312" cy="6621883"/>
          </a:xfrm>
          <a:prstGeom prst="roundRect">
            <a:avLst/>
          </a:prstGeom>
          <a:solidFill>
            <a:schemeClr val="bg2">
              <a:alpha val="50000"/>
            </a:schemeClr>
          </a:solidFill>
          <a:ln w="9525">
            <a:solidFill>
              <a:srgbClr val="698B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Level 3:</a:t>
            </a:r>
          </a:p>
          <a:p>
            <a:pPr marL="0" indent="0" algn="ct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Sub Risk Types or Specialist Risk Types as defined in the relevant principal risk frameworks</a:t>
            </a:r>
          </a:p>
        </p:txBody>
      </p:sp>
    </p:spTree>
    <p:extLst>
      <p:ext uri="{BB962C8B-B14F-4D97-AF65-F5344CB8AC3E}">
        <p14:creationId xmlns:p14="http://schemas.microsoft.com/office/powerpoint/2010/main" val="1734630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2F9B94-2618-4FE3-867C-8FAE7B8814A5}"/>
              </a:ext>
            </a:extLst>
          </p:cNvPr>
          <p:cNvPicPr>
            <a:picLocks noChangeAspect="1"/>
          </p:cNvPicPr>
          <p:nvPr/>
        </p:nvPicPr>
        <p:blipFill>
          <a:blip r:embed="rId2"/>
          <a:stretch>
            <a:fillRect/>
          </a:stretch>
        </p:blipFill>
        <p:spPr>
          <a:xfrm>
            <a:off x="293035" y="1597989"/>
            <a:ext cx="11585418" cy="2364544"/>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Generic Function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253838" y="2602239"/>
            <a:ext cx="1386693" cy="1230707"/>
          </a:xfrm>
          <a:prstGeom prst="wedgeRectCallout">
            <a:avLst>
              <a:gd name="adj1" fmla="val -54960"/>
              <a:gd name="adj2" fmla="val -10413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Generic Function</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00444"/>
          </a:xfrm>
          <a:prstGeom prst="wedgeRectCallout">
            <a:avLst>
              <a:gd name="adj1" fmla="val 8494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document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200444"/>
          </a:xfrm>
          <a:prstGeom prst="wedgeRectCallout">
            <a:avLst>
              <a:gd name="adj1" fmla="val 22396"/>
              <a:gd name="adj2" fmla="val -1194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document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9" name="Speech Bubble: Rectangle 8">
            <a:extLst>
              <a:ext uri="{FF2B5EF4-FFF2-40B4-BE49-F238E27FC236}">
                <a16:creationId xmlns:a16="http://schemas.microsoft.com/office/drawing/2014/main" id="{019AE850-E342-4652-A051-40E4CE20DCBA}"/>
              </a:ext>
            </a:extLst>
          </p:cNvPr>
          <p:cNvSpPr/>
          <p:nvPr/>
        </p:nvSpPr>
        <p:spPr bwMode="gray">
          <a:xfrm>
            <a:off x="3990707" y="2565144"/>
            <a:ext cx="2037029" cy="863856"/>
          </a:xfrm>
          <a:prstGeom prst="wedgeRectCallout">
            <a:avLst>
              <a:gd name="adj1" fmla="val -35055"/>
              <a:gd name="adj2" fmla="val -9859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Description: The business definition for the Generic Function. </a:t>
            </a: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4728108" y="3943527"/>
            <a:ext cx="2037029" cy="1316484"/>
          </a:xfrm>
          <a:prstGeom prst="wedgeRectCallout">
            <a:avLst>
              <a:gd name="adj1" fmla="val 111612"/>
              <a:gd name="adj2" fmla="val -1700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generic function.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7353476" y="3148335"/>
            <a:ext cx="1392101" cy="975291"/>
          </a:xfrm>
          <a:prstGeom prst="wedgeRectCallout">
            <a:avLst>
              <a:gd name="adj1" fmla="val 133075"/>
              <a:gd name="adj2" fmla="val -11707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Manual: Indicates whether the generic function is executed manually or not.</a:t>
            </a:r>
          </a:p>
        </p:txBody>
      </p:sp>
    </p:spTree>
    <p:extLst>
      <p:ext uri="{BB962C8B-B14F-4D97-AF65-F5344CB8AC3E}">
        <p14:creationId xmlns:p14="http://schemas.microsoft.com/office/powerpoint/2010/main" val="14553084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GenFunc.Group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GenFunc.Group tab should contain all sub-processes/groupings within the Generic Function that are required to understand the lower level of detail of how the Generic Function Operates. </a:t>
            </a:r>
          </a:p>
        </p:txBody>
      </p:sp>
      <p:pic>
        <p:nvPicPr>
          <p:cNvPr id="5" name="Picture 4">
            <a:extLst>
              <a:ext uri="{FF2B5EF4-FFF2-40B4-BE49-F238E27FC236}">
                <a16:creationId xmlns:a16="http://schemas.microsoft.com/office/drawing/2014/main" id="{9D443833-4279-487E-AEC6-D28D6BC44FB6}"/>
              </a:ext>
            </a:extLst>
          </p:cNvPr>
          <p:cNvPicPr>
            <a:picLocks noChangeAspect="1"/>
          </p:cNvPicPr>
          <p:nvPr/>
        </p:nvPicPr>
        <p:blipFill>
          <a:blip r:embed="rId2"/>
          <a:stretch>
            <a:fillRect/>
          </a:stretch>
        </p:blipFill>
        <p:spPr>
          <a:xfrm>
            <a:off x="358772" y="1867089"/>
            <a:ext cx="8861413" cy="4990911"/>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25203"/>
              <a:gd name="adj2" fmla="val 8302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groups underlying the Generic Functions in the lineage view</a:t>
            </a:r>
          </a:p>
        </p:txBody>
      </p:sp>
    </p:spTree>
    <p:extLst>
      <p:ext uri="{BB962C8B-B14F-4D97-AF65-F5344CB8AC3E}">
        <p14:creationId xmlns:p14="http://schemas.microsoft.com/office/powerpoint/2010/main" val="32749430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7491F-B6AA-4B08-9483-72693317E6D3}"/>
              </a:ext>
            </a:extLst>
          </p:cNvPr>
          <p:cNvPicPr>
            <a:picLocks noChangeAspect="1"/>
          </p:cNvPicPr>
          <p:nvPr/>
        </p:nvPicPr>
        <p:blipFill>
          <a:blip r:embed="rId2"/>
          <a:stretch>
            <a:fillRect/>
          </a:stretch>
        </p:blipFill>
        <p:spPr>
          <a:xfrm>
            <a:off x="156773" y="1192154"/>
            <a:ext cx="11878453" cy="254992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GenFunc.Group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901885" y="2997072"/>
            <a:ext cx="1386693" cy="2090694"/>
          </a:xfrm>
          <a:prstGeom prst="wedgeRectCallout">
            <a:avLst>
              <a:gd name="adj1" fmla="val -45167"/>
              <a:gd name="adj2" fmla="val -9531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GenericFunction: The generic function that the group relates to. Populated using the generic functions capture don the Generic Function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88044"/>
          </a:xfrm>
          <a:prstGeom prst="wedgeRectCallout">
            <a:avLst>
              <a:gd name="adj1" fmla="val 8494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Generic Function Group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478167"/>
          </a:xfrm>
          <a:prstGeom prst="wedgeRectCallout">
            <a:avLst>
              <a:gd name="adj1" fmla="val 17481"/>
              <a:gd name="adj2" fmla="val -11543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Generic Function Group uses/produces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9" name="Speech Bubble: Rectangle 8">
            <a:extLst>
              <a:ext uri="{FF2B5EF4-FFF2-40B4-BE49-F238E27FC236}">
                <a16:creationId xmlns:a16="http://schemas.microsoft.com/office/drawing/2014/main" id="{019AE850-E342-4652-A051-40E4CE20DCBA}"/>
              </a:ext>
            </a:extLst>
          </p:cNvPr>
          <p:cNvSpPr/>
          <p:nvPr/>
        </p:nvSpPr>
        <p:spPr bwMode="gray">
          <a:xfrm>
            <a:off x="4005253" y="3602126"/>
            <a:ext cx="1580736" cy="863856"/>
          </a:xfrm>
          <a:prstGeom prst="wedgeRectCallout">
            <a:avLst>
              <a:gd name="adj1" fmla="val 65513"/>
              <a:gd name="adj2" fmla="val -18872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the group is known by an acronym, capture that here.</a:t>
            </a: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7057270" y="4358618"/>
            <a:ext cx="1695267" cy="1535187"/>
          </a:xfrm>
          <a:prstGeom prst="wedgeRectCallout">
            <a:avLst>
              <a:gd name="adj1" fmla="val 10143"/>
              <a:gd name="adj2" fmla="val -20026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generic function group.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8494212" y="2133932"/>
            <a:ext cx="1392101" cy="1163565"/>
          </a:xfrm>
          <a:prstGeom prst="wedgeRectCallout">
            <a:avLst>
              <a:gd name="adj1" fmla="val 51132"/>
              <a:gd name="adj2" fmla="val -742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 Automatically populated from columns A+B.</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2466638" y="3621968"/>
            <a:ext cx="1386693" cy="1230707"/>
          </a:xfrm>
          <a:prstGeom prst="wedgeRectCallout">
            <a:avLst>
              <a:gd name="adj1" fmla="val 10328"/>
              <a:gd name="adj2" fmla="val -16740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Generic Function Group.</a:t>
            </a:r>
          </a:p>
        </p:txBody>
      </p:sp>
      <p:sp>
        <p:nvSpPr>
          <p:cNvPr id="16" name="Speech Bubble: Rectangle 15">
            <a:extLst>
              <a:ext uri="{FF2B5EF4-FFF2-40B4-BE49-F238E27FC236}">
                <a16:creationId xmlns:a16="http://schemas.microsoft.com/office/drawing/2014/main" id="{8B97C5D0-7415-4763-A7A5-BB735F32618A}"/>
              </a:ext>
            </a:extLst>
          </p:cNvPr>
          <p:cNvSpPr/>
          <p:nvPr/>
        </p:nvSpPr>
        <p:spPr bwMode="gray">
          <a:xfrm>
            <a:off x="5394465" y="4655838"/>
            <a:ext cx="1580736" cy="863856"/>
          </a:xfrm>
          <a:prstGeom prst="wedgeRectCallout">
            <a:avLst>
              <a:gd name="adj1" fmla="val 39167"/>
              <a:gd name="adj2" fmla="val -19292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Alias: If the group is known by an alias, capture that here.</a:t>
            </a:r>
          </a:p>
        </p:txBody>
      </p:sp>
    </p:spTree>
    <p:extLst>
      <p:ext uri="{BB962C8B-B14F-4D97-AF65-F5344CB8AC3E}">
        <p14:creationId xmlns:p14="http://schemas.microsoft.com/office/powerpoint/2010/main" val="27520406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GenFunc.Table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GenFunc.Table tab should contain all files/tables/reports of data that is produced within the Generic Function that are required to understand the lower level of detail of how the Generic Function Operates. </a:t>
            </a:r>
          </a:p>
        </p:txBody>
      </p:sp>
      <p:pic>
        <p:nvPicPr>
          <p:cNvPr id="4" name="Picture 3">
            <a:extLst>
              <a:ext uri="{FF2B5EF4-FFF2-40B4-BE49-F238E27FC236}">
                <a16:creationId xmlns:a16="http://schemas.microsoft.com/office/drawing/2014/main" id="{00577099-BE90-471F-9BBF-53C661EE2763}"/>
              </a:ext>
            </a:extLst>
          </p:cNvPr>
          <p:cNvPicPr>
            <a:picLocks noChangeAspect="1"/>
          </p:cNvPicPr>
          <p:nvPr/>
        </p:nvPicPr>
        <p:blipFill>
          <a:blip r:embed="rId2"/>
          <a:stretch>
            <a:fillRect/>
          </a:stretch>
        </p:blipFill>
        <p:spPr>
          <a:xfrm>
            <a:off x="358772" y="1764041"/>
            <a:ext cx="8953877" cy="5023691"/>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22810"/>
              <a:gd name="adj2" fmla="val 9886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tables/files underlying the groups for the Generic Functions in the lineage view</a:t>
            </a:r>
          </a:p>
        </p:txBody>
      </p:sp>
    </p:spTree>
    <p:extLst>
      <p:ext uri="{BB962C8B-B14F-4D97-AF65-F5344CB8AC3E}">
        <p14:creationId xmlns:p14="http://schemas.microsoft.com/office/powerpoint/2010/main" val="28068077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1D296-0E0D-4D34-94DE-1BF2BEED4749}"/>
              </a:ext>
            </a:extLst>
          </p:cNvPr>
          <p:cNvPicPr>
            <a:picLocks noChangeAspect="1"/>
          </p:cNvPicPr>
          <p:nvPr/>
        </p:nvPicPr>
        <p:blipFill>
          <a:blip r:embed="rId2"/>
          <a:stretch>
            <a:fillRect/>
          </a:stretch>
        </p:blipFill>
        <p:spPr>
          <a:xfrm>
            <a:off x="84136" y="1661750"/>
            <a:ext cx="11887200" cy="26003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GenFunc.Table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3930551" y="3621968"/>
            <a:ext cx="1386693" cy="2090694"/>
          </a:xfrm>
          <a:prstGeom prst="wedgeRectCallout">
            <a:avLst>
              <a:gd name="adj1" fmla="val -45167"/>
              <a:gd name="adj2" fmla="val -9531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Group: The Generic Function Group that the table relates to. Populated using the Generic Function Group names from column G on the GenFun.Group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88044"/>
          </a:xfrm>
          <a:prstGeom prst="wedgeRectCallout">
            <a:avLst>
              <a:gd name="adj1" fmla="val 8494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Generic Function Table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478167"/>
          </a:xfrm>
          <a:prstGeom prst="wedgeRectCallout">
            <a:avLst>
              <a:gd name="adj1" fmla="val 17481"/>
              <a:gd name="adj2" fmla="val -11543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Generic Function Table uses/produces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7057270" y="4358618"/>
            <a:ext cx="1695267" cy="1535187"/>
          </a:xfrm>
          <a:prstGeom prst="wedgeRectCallout">
            <a:avLst>
              <a:gd name="adj1" fmla="val 83301"/>
              <a:gd name="adj2" fmla="val -17493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generic function table/file.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5976633" y="3027602"/>
            <a:ext cx="1392101" cy="1163565"/>
          </a:xfrm>
          <a:prstGeom prst="wedgeRectCallout">
            <a:avLst>
              <a:gd name="adj1" fmla="val 51132"/>
              <a:gd name="adj2" fmla="val -742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System.Group.Table: Automatically populated from columns A+B.</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1072577" y="3297497"/>
            <a:ext cx="1386693" cy="1230707"/>
          </a:xfrm>
          <a:prstGeom prst="wedgeRectCallout">
            <a:avLst>
              <a:gd name="adj1" fmla="val -56371"/>
              <a:gd name="adj2" fmla="val -1033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Table or File</a:t>
            </a:r>
          </a:p>
        </p:txBody>
      </p:sp>
    </p:spTree>
    <p:extLst>
      <p:ext uri="{BB962C8B-B14F-4D97-AF65-F5344CB8AC3E}">
        <p14:creationId xmlns:p14="http://schemas.microsoft.com/office/powerpoint/2010/main" val="9862218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GenFunc.Attribute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GenFunc.Attribute tab should contain all fields/attributes of data that is produced within the Generic Function that are required to understand the lower level of detail of how the Generic Function Operates. </a:t>
            </a:r>
          </a:p>
        </p:txBody>
      </p:sp>
      <p:pic>
        <p:nvPicPr>
          <p:cNvPr id="5" name="Picture 4">
            <a:extLst>
              <a:ext uri="{FF2B5EF4-FFF2-40B4-BE49-F238E27FC236}">
                <a16:creationId xmlns:a16="http://schemas.microsoft.com/office/drawing/2014/main" id="{6B94C74B-822D-4D39-9B21-4C8E99D2C60A}"/>
              </a:ext>
            </a:extLst>
          </p:cNvPr>
          <p:cNvPicPr>
            <a:picLocks noChangeAspect="1"/>
          </p:cNvPicPr>
          <p:nvPr/>
        </p:nvPicPr>
        <p:blipFill>
          <a:blip r:embed="rId2"/>
          <a:stretch>
            <a:fillRect/>
          </a:stretch>
        </p:blipFill>
        <p:spPr>
          <a:xfrm>
            <a:off x="215395" y="1867089"/>
            <a:ext cx="8746942" cy="4923692"/>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22810"/>
              <a:gd name="adj2" fmla="val 9886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attributes/fields underlying the tables for the Generic Functions in the lineage view</a:t>
            </a:r>
          </a:p>
        </p:txBody>
      </p:sp>
    </p:spTree>
    <p:extLst>
      <p:ext uri="{BB962C8B-B14F-4D97-AF65-F5344CB8AC3E}">
        <p14:creationId xmlns:p14="http://schemas.microsoft.com/office/powerpoint/2010/main" val="18514226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A30A3C-4642-4D55-A407-1F2FA7D30A7F}"/>
              </a:ext>
            </a:extLst>
          </p:cNvPr>
          <p:cNvPicPr>
            <a:picLocks noChangeAspect="1"/>
          </p:cNvPicPr>
          <p:nvPr/>
        </p:nvPicPr>
        <p:blipFill>
          <a:blip r:embed="rId2"/>
          <a:stretch>
            <a:fillRect/>
          </a:stretch>
        </p:blipFill>
        <p:spPr>
          <a:xfrm>
            <a:off x="128587" y="1304971"/>
            <a:ext cx="11934825" cy="29051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GenFunc.Attribute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3075085" y="3609384"/>
            <a:ext cx="1514500" cy="2090694"/>
          </a:xfrm>
          <a:prstGeom prst="wedgeRectCallout">
            <a:avLst>
              <a:gd name="adj1" fmla="val 10629"/>
              <a:gd name="adj2" fmla="val -9446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Table: The Generic Function Table/File that the attribute relates to. Populated using the Generic Function Table names from column C on the GenFunc.Table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138557" y="3429000"/>
            <a:ext cx="1295590" cy="2848668"/>
          </a:xfrm>
          <a:prstGeom prst="wedgeRectCallout">
            <a:avLst>
              <a:gd name="adj1" fmla="val 72109"/>
              <a:gd name="adj2" fmla="val -8539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Generic Function Attribute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9513277" y="3429000"/>
            <a:ext cx="1231595" cy="2848669"/>
          </a:xfrm>
          <a:prstGeom prst="wedgeRectCallout">
            <a:avLst>
              <a:gd name="adj1" fmla="val 40671"/>
              <a:gd name="adj2" fmla="val -8693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Generic Function Attribute is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6228292" y="4358617"/>
            <a:ext cx="1695267" cy="1535187"/>
          </a:xfrm>
          <a:prstGeom prst="wedgeRectCallout">
            <a:avLst>
              <a:gd name="adj1" fmla="val 90562"/>
              <a:gd name="adj2" fmla="val -17894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generic function attribute.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5367251" y="3046531"/>
            <a:ext cx="1583396" cy="1163565"/>
          </a:xfrm>
          <a:prstGeom prst="wedgeRectCallout">
            <a:avLst>
              <a:gd name="adj1" fmla="val 47245"/>
              <a:gd name="adj2" fmla="val -9544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System.Group.Table.Attribute: Automatically populated from columns A+C.</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451189" y="2884258"/>
            <a:ext cx="1386693" cy="1230707"/>
          </a:xfrm>
          <a:prstGeom prst="wedgeRectCallout">
            <a:avLst>
              <a:gd name="adj1" fmla="val -56371"/>
              <a:gd name="adj2" fmla="val -1033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Attribute.</a:t>
            </a:r>
          </a:p>
        </p:txBody>
      </p:sp>
      <p:sp>
        <p:nvSpPr>
          <p:cNvPr id="16" name="Speech Bubble: Rectangle 15">
            <a:extLst>
              <a:ext uri="{FF2B5EF4-FFF2-40B4-BE49-F238E27FC236}">
                <a16:creationId xmlns:a16="http://schemas.microsoft.com/office/drawing/2014/main" id="{79189F73-4A70-4EBD-87D6-8F6A4766BB3B}"/>
              </a:ext>
            </a:extLst>
          </p:cNvPr>
          <p:cNvSpPr/>
          <p:nvPr/>
        </p:nvSpPr>
        <p:spPr bwMode="gray">
          <a:xfrm>
            <a:off x="980499" y="4322322"/>
            <a:ext cx="1386693" cy="1230707"/>
          </a:xfrm>
          <a:prstGeom prst="wedgeRectCallout">
            <a:avLst>
              <a:gd name="adj1" fmla="val 60928"/>
              <a:gd name="adj2" fmla="val -15121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Type: The data type of the attribute. E.g. string, date, numeric.</a:t>
            </a:r>
          </a:p>
        </p:txBody>
      </p:sp>
      <p:sp>
        <p:nvSpPr>
          <p:cNvPr id="17" name="Speech Bubble: Rectangle 16">
            <a:extLst>
              <a:ext uri="{FF2B5EF4-FFF2-40B4-BE49-F238E27FC236}">
                <a16:creationId xmlns:a16="http://schemas.microsoft.com/office/drawing/2014/main" id="{3C5DFF77-6B41-4C9D-B109-E7D1B5FD7DB1}"/>
              </a:ext>
            </a:extLst>
          </p:cNvPr>
          <p:cNvSpPr/>
          <p:nvPr/>
        </p:nvSpPr>
        <p:spPr bwMode="gray">
          <a:xfrm>
            <a:off x="10902462" y="3799501"/>
            <a:ext cx="1081453" cy="2478167"/>
          </a:xfrm>
          <a:prstGeom prst="wedgeRectCallout">
            <a:avLst>
              <a:gd name="adj1" fmla="val 11401"/>
              <a:gd name="adj2" fmla="val -10514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Mandatory Indicator: Indicates whether the attribute is mandatory / Optional / Conditionally Mandatory as part of the Generic Function.</a:t>
            </a:r>
          </a:p>
        </p:txBody>
      </p:sp>
    </p:spTree>
    <p:extLst>
      <p:ext uri="{BB962C8B-B14F-4D97-AF65-F5344CB8AC3E}">
        <p14:creationId xmlns:p14="http://schemas.microsoft.com/office/powerpoint/2010/main" val="2991568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System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System tab should contain all systems that consume or produce data that form part of the data lineage.</a:t>
            </a:r>
          </a:p>
        </p:txBody>
      </p:sp>
      <p:pic>
        <p:nvPicPr>
          <p:cNvPr id="5" name="Picture 4">
            <a:extLst>
              <a:ext uri="{FF2B5EF4-FFF2-40B4-BE49-F238E27FC236}">
                <a16:creationId xmlns:a16="http://schemas.microsoft.com/office/drawing/2014/main" id="{9DEF1922-DE26-44E7-AE7C-D85FA4349221}"/>
              </a:ext>
            </a:extLst>
          </p:cNvPr>
          <p:cNvPicPr>
            <a:picLocks noChangeAspect="1"/>
          </p:cNvPicPr>
          <p:nvPr/>
        </p:nvPicPr>
        <p:blipFill>
          <a:blip r:embed="rId2"/>
          <a:stretch>
            <a:fillRect/>
          </a:stretch>
        </p:blipFill>
        <p:spPr>
          <a:xfrm>
            <a:off x="262752" y="1502292"/>
            <a:ext cx="9030717" cy="5086266"/>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58628"/>
              <a:gd name="adj2" fmla="val 5262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the blue blocks on the diagram that will link into the lineage flow.</a:t>
            </a:r>
          </a:p>
        </p:txBody>
      </p:sp>
    </p:spTree>
    <p:extLst>
      <p:ext uri="{BB962C8B-B14F-4D97-AF65-F5344CB8AC3E}">
        <p14:creationId xmlns:p14="http://schemas.microsoft.com/office/powerpoint/2010/main" val="20881378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0AAC0-9F25-4081-8375-C487A3DC404F}"/>
              </a:ext>
            </a:extLst>
          </p:cNvPr>
          <p:cNvPicPr>
            <a:picLocks noChangeAspect="1"/>
          </p:cNvPicPr>
          <p:nvPr/>
        </p:nvPicPr>
        <p:blipFill>
          <a:blip r:embed="rId2"/>
          <a:stretch>
            <a:fillRect/>
          </a:stretch>
        </p:blipFill>
        <p:spPr>
          <a:xfrm>
            <a:off x="489804" y="1232621"/>
            <a:ext cx="10772775" cy="26003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System Tab – Fields (1 of 2)</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2309844" y="2381718"/>
            <a:ext cx="1386693" cy="1230707"/>
          </a:xfrm>
          <a:prstGeom prst="wedgeRectCallout">
            <a:avLst>
              <a:gd name="adj1" fmla="val -54960"/>
              <a:gd name="adj2" fmla="val -10413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System</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00444"/>
          </a:xfrm>
          <a:prstGeom prst="wedgeRectCallout">
            <a:avLst>
              <a:gd name="adj1" fmla="val 35054"/>
              <a:gd name="adj2" fmla="val -12545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system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200444"/>
          </a:xfrm>
          <a:prstGeom prst="wedgeRectCallout">
            <a:avLst>
              <a:gd name="adj1" fmla="val 22396"/>
              <a:gd name="adj2" fmla="val -1194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system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6487559" y="4434231"/>
            <a:ext cx="2037029" cy="1316484"/>
          </a:xfrm>
          <a:prstGeom prst="wedgeRectCallout">
            <a:avLst>
              <a:gd name="adj1" fmla="val 21403"/>
              <a:gd name="adj2" fmla="val -20274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System. This will be populated from the records captured on the Person Tab.</a:t>
            </a:r>
          </a:p>
        </p:txBody>
      </p:sp>
      <p:sp>
        <p:nvSpPr>
          <p:cNvPr id="11" name="Speech Bubble: Rectangle 10">
            <a:extLst>
              <a:ext uri="{FF2B5EF4-FFF2-40B4-BE49-F238E27FC236}">
                <a16:creationId xmlns:a16="http://schemas.microsoft.com/office/drawing/2014/main" id="{69182A95-83DD-43E0-A4DB-00486F540D7C}"/>
              </a:ext>
            </a:extLst>
          </p:cNvPr>
          <p:cNvSpPr/>
          <p:nvPr/>
        </p:nvSpPr>
        <p:spPr bwMode="gray">
          <a:xfrm>
            <a:off x="744592" y="4549110"/>
            <a:ext cx="1392101" cy="975291"/>
          </a:xfrm>
          <a:prstGeom prst="wedgeRectCallout">
            <a:avLst>
              <a:gd name="adj1" fmla="val -19769"/>
              <a:gd name="adj2" fmla="val -22886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ServiceNowID: ID as per the Service Now application</a:t>
            </a:r>
          </a:p>
        </p:txBody>
      </p:sp>
      <p:sp>
        <p:nvSpPr>
          <p:cNvPr id="16" name="Speech Bubble: Rectangle 15">
            <a:extLst>
              <a:ext uri="{FF2B5EF4-FFF2-40B4-BE49-F238E27FC236}">
                <a16:creationId xmlns:a16="http://schemas.microsoft.com/office/drawing/2014/main" id="{707D8D6B-6946-44ED-814F-3A6983E172ED}"/>
              </a:ext>
            </a:extLst>
          </p:cNvPr>
          <p:cNvSpPr/>
          <p:nvPr/>
        </p:nvSpPr>
        <p:spPr bwMode="gray">
          <a:xfrm>
            <a:off x="2903005" y="4660545"/>
            <a:ext cx="1580736" cy="863856"/>
          </a:xfrm>
          <a:prstGeom prst="wedgeRectCallout">
            <a:avLst>
              <a:gd name="adj1" fmla="val 97570"/>
              <a:gd name="adj2" fmla="val -18579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the system is known by an alias, capture that here.</a:t>
            </a:r>
          </a:p>
        </p:txBody>
      </p:sp>
      <p:sp>
        <p:nvSpPr>
          <p:cNvPr id="17" name="Speech Bubble: Rectangle 16">
            <a:extLst>
              <a:ext uri="{FF2B5EF4-FFF2-40B4-BE49-F238E27FC236}">
                <a16:creationId xmlns:a16="http://schemas.microsoft.com/office/drawing/2014/main" id="{F4766140-BFE1-438E-B6C3-69C99EC18515}"/>
              </a:ext>
            </a:extLst>
          </p:cNvPr>
          <p:cNvSpPr/>
          <p:nvPr/>
        </p:nvSpPr>
        <p:spPr bwMode="gray">
          <a:xfrm>
            <a:off x="4793760" y="4660545"/>
            <a:ext cx="1580736" cy="863856"/>
          </a:xfrm>
          <a:prstGeom prst="wedgeRectCallout">
            <a:avLst>
              <a:gd name="adj1" fmla="val 39167"/>
              <a:gd name="adj2" fmla="val -19292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Alias: If the system is known by an alias, capture that here.</a:t>
            </a:r>
          </a:p>
        </p:txBody>
      </p:sp>
    </p:spTree>
    <p:extLst>
      <p:ext uri="{BB962C8B-B14F-4D97-AF65-F5344CB8AC3E}">
        <p14:creationId xmlns:p14="http://schemas.microsoft.com/office/powerpoint/2010/main" val="630025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D949A-70D0-4657-81FC-2909FE6F3BAE}"/>
              </a:ext>
            </a:extLst>
          </p:cNvPr>
          <p:cNvPicPr>
            <a:picLocks noChangeAspect="1"/>
          </p:cNvPicPr>
          <p:nvPr/>
        </p:nvPicPr>
        <p:blipFill>
          <a:blip r:embed="rId2"/>
          <a:stretch>
            <a:fillRect/>
          </a:stretch>
        </p:blipFill>
        <p:spPr>
          <a:xfrm>
            <a:off x="1440642" y="1528515"/>
            <a:ext cx="8572500" cy="253365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System Tab – Fields (2 of 2)</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00444"/>
          </a:xfrm>
          <a:prstGeom prst="wedgeRectCallout">
            <a:avLst>
              <a:gd name="adj1" fmla="val -14841"/>
              <a:gd name="adj2" fmla="val -12146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Data Visualisation: If a system visualizes data the methods can be captured here. If many methods are present they can be captured with a ‘|’ delimiter in between.</a:t>
            </a: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6487559" y="4434231"/>
            <a:ext cx="2037029" cy="1316484"/>
          </a:xfrm>
          <a:prstGeom prst="wedgeRectCallout">
            <a:avLst>
              <a:gd name="adj1" fmla="val 21403"/>
              <a:gd name="adj2" fmla="val -20274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Country of Storage: If a system persists data, this indicates in which country data is stored.</a:t>
            </a:r>
          </a:p>
        </p:txBody>
      </p:sp>
      <p:sp>
        <p:nvSpPr>
          <p:cNvPr id="11" name="Speech Bubble: Rectangle 10">
            <a:extLst>
              <a:ext uri="{FF2B5EF4-FFF2-40B4-BE49-F238E27FC236}">
                <a16:creationId xmlns:a16="http://schemas.microsoft.com/office/drawing/2014/main" id="{69182A95-83DD-43E0-A4DB-00486F540D7C}"/>
              </a:ext>
            </a:extLst>
          </p:cNvPr>
          <p:cNvSpPr/>
          <p:nvPr/>
        </p:nvSpPr>
        <p:spPr bwMode="gray">
          <a:xfrm>
            <a:off x="744592" y="4549110"/>
            <a:ext cx="1392101" cy="1561544"/>
          </a:xfrm>
          <a:prstGeom prst="wedgeRectCallout">
            <a:avLst>
              <a:gd name="adj1" fmla="val 102127"/>
              <a:gd name="adj2" fmla="val -17076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Access Management Method: Indicates what method of access management is used for the system.</a:t>
            </a:r>
          </a:p>
        </p:txBody>
      </p:sp>
      <p:sp>
        <p:nvSpPr>
          <p:cNvPr id="16" name="Speech Bubble: Rectangle 15">
            <a:extLst>
              <a:ext uri="{FF2B5EF4-FFF2-40B4-BE49-F238E27FC236}">
                <a16:creationId xmlns:a16="http://schemas.microsoft.com/office/drawing/2014/main" id="{707D8D6B-6946-44ED-814F-3A6983E172ED}"/>
              </a:ext>
            </a:extLst>
          </p:cNvPr>
          <p:cNvSpPr/>
          <p:nvPr/>
        </p:nvSpPr>
        <p:spPr bwMode="gray">
          <a:xfrm>
            <a:off x="2903005" y="4660545"/>
            <a:ext cx="1580736" cy="1316484"/>
          </a:xfrm>
          <a:prstGeom prst="wedgeRectCallout">
            <a:avLst>
              <a:gd name="adj1" fmla="val 97570"/>
              <a:gd name="adj2" fmla="val -18579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Does the system persist data ?: Indicates whether the system stores information or just passes it through.</a:t>
            </a:r>
          </a:p>
        </p:txBody>
      </p:sp>
      <p:sp>
        <p:nvSpPr>
          <p:cNvPr id="17" name="Speech Bubble: Rectangle 16">
            <a:extLst>
              <a:ext uri="{FF2B5EF4-FFF2-40B4-BE49-F238E27FC236}">
                <a16:creationId xmlns:a16="http://schemas.microsoft.com/office/drawing/2014/main" id="{F4766140-BFE1-438E-B6C3-69C99EC18515}"/>
              </a:ext>
            </a:extLst>
          </p:cNvPr>
          <p:cNvSpPr/>
          <p:nvPr/>
        </p:nvSpPr>
        <p:spPr bwMode="gray">
          <a:xfrm>
            <a:off x="4793760" y="4660545"/>
            <a:ext cx="1580736" cy="975324"/>
          </a:xfrm>
          <a:prstGeom prst="wedgeRectCallout">
            <a:avLst>
              <a:gd name="adj1" fmla="val 39167"/>
              <a:gd name="adj2" fmla="val -19292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Storage Location: If a system persists date, this indicates where the data is stored.</a:t>
            </a:r>
          </a:p>
        </p:txBody>
      </p:sp>
    </p:spTree>
    <p:extLst>
      <p:ext uri="{BB962C8B-B14F-4D97-AF65-F5344CB8AC3E}">
        <p14:creationId xmlns:p14="http://schemas.microsoft.com/office/powerpoint/2010/main" val="220165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2" name="Picture 1"/>
          <p:cNvPicPr>
            <a:picLocks noChangeAspect="1"/>
          </p:cNvPicPr>
          <p:nvPr/>
        </p:nvPicPr>
        <p:blipFill>
          <a:blip r:embed="rId2"/>
          <a:stretch>
            <a:fillRect/>
          </a:stretch>
        </p:blipFill>
        <p:spPr>
          <a:xfrm>
            <a:off x="75064" y="57943"/>
            <a:ext cx="6613488" cy="6742113"/>
          </a:xfrm>
          <a:prstGeom prst="rect">
            <a:avLst/>
          </a:prstGeom>
        </p:spPr>
      </p:pic>
      <p:sp>
        <p:nvSpPr>
          <p:cNvPr id="14" name="Rectangle 13"/>
          <p:cNvSpPr/>
          <p:nvPr/>
        </p:nvSpPr>
        <p:spPr bwMode="gray">
          <a:xfrm>
            <a:off x="7196356" y="5268453"/>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6" name="Rounded Rectangular Callout 15"/>
          <p:cNvSpPr/>
          <p:nvPr/>
        </p:nvSpPr>
        <p:spPr bwMode="gray">
          <a:xfrm>
            <a:off x="8094998" y="285750"/>
            <a:ext cx="3266983" cy="1704643"/>
          </a:xfrm>
          <a:prstGeom prst="wedgeRoundRectCallout">
            <a:avLst>
              <a:gd name="adj1" fmla="val -60016"/>
              <a:gd name="adj2" fmla="val -2469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To view the properties for a taxonomy, you can hover on top of the item and the properties box will appear in the top left of the screen.</a:t>
            </a:r>
          </a:p>
        </p:txBody>
      </p:sp>
      <p:sp>
        <p:nvSpPr>
          <p:cNvPr id="17" name="Rounded Rectangular Callout 16"/>
          <p:cNvSpPr/>
          <p:nvPr/>
        </p:nvSpPr>
        <p:spPr bwMode="gray">
          <a:xfrm>
            <a:off x="8077779" y="2089151"/>
            <a:ext cx="3266983" cy="996950"/>
          </a:xfrm>
          <a:prstGeom prst="wedgeRoundRectCallout">
            <a:avLst>
              <a:gd name="adj1" fmla="val -60016"/>
              <a:gd name="adj2" fmla="val -2469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In order to lock the properties box, press Ctrl + L.</a:t>
            </a:r>
          </a:p>
        </p:txBody>
      </p:sp>
      <p:sp>
        <p:nvSpPr>
          <p:cNvPr id="21" name="Rectangle 20"/>
          <p:cNvSpPr/>
          <p:nvPr/>
        </p:nvSpPr>
        <p:spPr bwMode="gray">
          <a:xfrm>
            <a:off x="3610843" y="1193501"/>
            <a:ext cx="1579129" cy="21619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3" name="Group 2"/>
          <p:cNvGrpSpPr/>
          <p:nvPr/>
        </p:nvGrpSpPr>
        <p:grpSpPr>
          <a:xfrm>
            <a:off x="5189972" y="1321214"/>
            <a:ext cx="1889417" cy="767936"/>
            <a:chOff x="7547047" y="4316160"/>
            <a:chExt cx="1889417" cy="767936"/>
          </a:xfrm>
        </p:grpSpPr>
        <p:sp>
          <p:nvSpPr>
            <p:cNvPr id="19" name="Rounded Rectangle 18"/>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3074" name="Picture 2" descr="Hover Icon Png #410903 - Free Icons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https://d1nhio0ox7pgb.cloudfront.net/_img/v_collection_png/512x512/shadow/keyboard_key_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113" y="6007893"/>
            <a:ext cx="7921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trl Key PNG Transparent Ctrl Key.PNG Images. | Pl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3616" y="6056170"/>
            <a:ext cx="739527" cy="697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gray">
          <a:xfrm>
            <a:off x="7415482" y="6042163"/>
            <a:ext cx="547696" cy="711200"/>
          </a:xfrm>
          <a:prstGeom prst="rect">
            <a:avLst/>
          </a:prstGeom>
          <a:noFill/>
        </p:spPr>
        <p:txBody>
          <a:bodyPr wrap="square" lIns="0" tIns="0" rIns="0" bIns="0" rtlCol="0">
            <a:noAutofit/>
          </a:bodyPr>
          <a:lstStyle/>
          <a:p>
            <a:pPr algn="ctr">
              <a:spcBef>
                <a:spcPts val="0"/>
              </a:spcBef>
            </a:pPr>
            <a:r>
              <a:rPr lang="en-US" sz="4000" dirty="0">
                <a:latin typeface="+mn-lt"/>
                <a:cs typeface="Arial" pitchFamily="34" charset="0"/>
              </a:rPr>
              <a:t>+</a:t>
            </a:r>
          </a:p>
        </p:txBody>
      </p:sp>
    </p:spTree>
    <p:extLst>
      <p:ext uri="{BB962C8B-B14F-4D97-AF65-F5344CB8AC3E}">
        <p14:creationId xmlns:p14="http://schemas.microsoft.com/office/powerpoint/2010/main" val="32416982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Group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Group tab should contain all schemas/databases/partitions or similar constructs within a System that describe how the system is laid out from a data perspective. </a:t>
            </a:r>
          </a:p>
        </p:txBody>
      </p:sp>
      <p:pic>
        <p:nvPicPr>
          <p:cNvPr id="7" name="Picture 6">
            <a:extLst>
              <a:ext uri="{FF2B5EF4-FFF2-40B4-BE49-F238E27FC236}">
                <a16:creationId xmlns:a16="http://schemas.microsoft.com/office/drawing/2014/main" id="{DB82796C-2CCB-4006-A002-4BE5C50F9CF9}"/>
              </a:ext>
            </a:extLst>
          </p:cNvPr>
          <p:cNvPicPr>
            <a:picLocks noChangeAspect="1"/>
          </p:cNvPicPr>
          <p:nvPr/>
        </p:nvPicPr>
        <p:blipFill>
          <a:blip r:embed="rId2"/>
          <a:stretch>
            <a:fillRect/>
          </a:stretch>
        </p:blipFill>
        <p:spPr>
          <a:xfrm>
            <a:off x="202222" y="1764738"/>
            <a:ext cx="8956431" cy="5022298"/>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63032"/>
              <a:gd name="adj2" fmla="val 8848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groups underlying the Systems in the lineage view</a:t>
            </a:r>
          </a:p>
        </p:txBody>
      </p:sp>
    </p:spTree>
    <p:extLst>
      <p:ext uri="{BB962C8B-B14F-4D97-AF65-F5344CB8AC3E}">
        <p14:creationId xmlns:p14="http://schemas.microsoft.com/office/powerpoint/2010/main" val="1620580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F2F09-B1E6-4B39-8E68-2C99DF8041C7}"/>
              </a:ext>
            </a:extLst>
          </p:cNvPr>
          <p:cNvPicPr>
            <a:picLocks noChangeAspect="1"/>
          </p:cNvPicPr>
          <p:nvPr/>
        </p:nvPicPr>
        <p:blipFill>
          <a:blip r:embed="rId2"/>
          <a:stretch>
            <a:fillRect/>
          </a:stretch>
        </p:blipFill>
        <p:spPr>
          <a:xfrm>
            <a:off x="88833" y="1306551"/>
            <a:ext cx="11947836" cy="2102508"/>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Group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901885" y="2997072"/>
            <a:ext cx="1386693" cy="2090694"/>
          </a:xfrm>
          <a:prstGeom prst="wedgeRectCallout">
            <a:avLst>
              <a:gd name="adj1" fmla="val -45167"/>
              <a:gd name="adj2" fmla="val -9531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 The System that the group relates to. Populated using the systems captured on the System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88044"/>
          </a:xfrm>
          <a:prstGeom prst="wedgeRectCallout">
            <a:avLst>
              <a:gd name="adj1" fmla="val 8494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Group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478167"/>
          </a:xfrm>
          <a:prstGeom prst="wedgeRectCallout">
            <a:avLst>
              <a:gd name="adj1" fmla="val 17481"/>
              <a:gd name="adj2" fmla="val -11543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Group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9" name="Speech Bubble: Rectangle 8">
            <a:extLst>
              <a:ext uri="{FF2B5EF4-FFF2-40B4-BE49-F238E27FC236}">
                <a16:creationId xmlns:a16="http://schemas.microsoft.com/office/drawing/2014/main" id="{019AE850-E342-4652-A051-40E4CE20DCBA}"/>
              </a:ext>
            </a:extLst>
          </p:cNvPr>
          <p:cNvSpPr/>
          <p:nvPr/>
        </p:nvSpPr>
        <p:spPr bwMode="gray">
          <a:xfrm>
            <a:off x="4005253" y="3602126"/>
            <a:ext cx="1199793" cy="1053712"/>
          </a:xfrm>
          <a:prstGeom prst="wedgeRectCallout">
            <a:avLst>
              <a:gd name="adj1" fmla="val -17363"/>
              <a:gd name="adj2" fmla="val -19788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the group is known by an acronym, capture that here.</a:t>
            </a: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7050310" y="4320172"/>
            <a:ext cx="1695267" cy="1535187"/>
          </a:xfrm>
          <a:prstGeom prst="wedgeRectCallout">
            <a:avLst>
              <a:gd name="adj1" fmla="val -51056"/>
              <a:gd name="adj2" fmla="val -20084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group.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8494212" y="2133932"/>
            <a:ext cx="1392101" cy="1163565"/>
          </a:xfrm>
          <a:prstGeom prst="wedgeRectCallout">
            <a:avLst>
              <a:gd name="adj1" fmla="val 51132"/>
              <a:gd name="adj2" fmla="val -742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 Automatically populated from columns A+B.</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2466638" y="3621968"/>
            <a:ext cx="1386693" cy="1230707"/>
          </a:xfrm>
          <a:prstGeom prst="wedgeRectCallout">
            <a:avLst>
              <a:gd name="adj1" fmla="val 10328"/>
              <a:gd name="adj2" fmla="val -16740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name for the group as it is named within the System.</a:t>
            </a:r>
          </a:p>
        </p:txBody>
      </p:sp>
      <p:sp>
        <p:nvSpPr>
          <p:cNvPr id="16" name="Speech Bubble: Rectangle 15">
            <a:extLst>
              <a:ext uri="{FF2B5EF4-FFF2-40B4-BE49-F238E27FC236}">
                <a16:creationId xmlns:a16="http://schemas.microsoft.com/office/drawing/2014/main" id="{8B97C5D0-7415-4763-A7A5-BB735F32618A}"/>
              </a:ext>
            </a:extLst>
          </p:cNvPr>
          <p:cNvSpPr/>
          <p:nvPr/>
        </p:nvSpPr>
        <p:spPr bwMode="gray">
          <a:xfrm>
            <a:off x="5406220" y="4655838"/>
            <a:ext cx="1580736" cy="863856"/>
          </a:xfrm>
          <a:prstGeom prst="wedgeRectCallout">
            <a:avLst>
              <a:gd name="adj1" fmla="val -67626"/>
              <a:gd name="adj2" fmla="val -34762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Alias: If the group is known by an alias, capture that here.</a:t>
            </a:r>
          </a:p>
        </p:txBody>
      </p:sp>
    </p:spTree>
    <p:extLst>
      <p:ext uri="{BB962C8B-B14F-4D97-AF65-F5344CB8AC3E}">
        <p14:creationId xmlns:p14="http://schemas.microsoft.com/office/powerpoint/2010/main" val="1711906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TableFile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TableFile tab should contain all tables contained within a system. </a:t>
            </a:r>
          </a:p>
        </p:txBody>
      </p:sp>
      <p:pic>
        <p:nvPicPr>
          <p:cNvPr id="7" name="Picture 6">
            <a:extLst>
              <a:ext uri="{FF2B5EF4-FFF2-40B4-BE49-F238E27FC236}">
                <a16:creationId xmlns:a16="http://schemas.microsoft.com/office/drawing/2014/main" id="{41584B74-C903-4A90-9694-44A738ADB313}"/>
              </a:ext>
            </a:extLst>
          </p:cNvPr>
          <p:cNvPicPr>
            <a:picLocks noChangeAspect="1"/>
          </p:cNvPicPr>
          <p:nvPr/>
        </p:nvPicPr>
        <p:blipFill>
          <a:blip r:embed="rId2"/>
          <a:stretch>
            <a:fillRect/>
          </a:stretch>
        </p:blipFill>
        <p:spPr>
          <a:xfrm>
            <a:off x="140677" y="1594120"/>
            <a:ext cx="9056077" cy="5078174"/>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62240"/>
              <a:gd name="adj2" fmla="val 8249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tables underlying the groups for the Systems in the lineage view</a:t>
            </a:r>
          </a:p>
        </p:txBody>
      </p:sp>
    </p:spTree>
    <p:extLst>
      <p:ext uri="{BB962C8B-B14F-4D97-AF65-F5344CB8AC3E}">
        <p14:creationId xmlns:p14="http://schemas.microsoft.com/office/powerpoint/2010/main" val="33350021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1D296-0E0D-4D34-94DE-1BF2BEED4749}"/>
              </a:ext>
            </a:extLst>
          </p:cNvPr>
          <p:cNvPicPr>
            <a:picLocks noChangeAspect="1"/>
          </p:cNvPicPr>
          <p:nvPr/>
        </p:nvPicPr>
        <p:blipFill>
          <a:blip r:embed="rId2"/>
          <a:stretch>
            <a:fillRect/>
          </a:stretch>
        </p:blipFill>
        <p:spPr>
          <a:xfrm>
            <a:off x="84136" y="1661750"/>
            <a:ext cx="11887200" cy="26003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TableFile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4244294" y="3722028"/>
            <a:ext cx="1386693" cy="2090694"/>
          </a:xfrm>
          <a:prstGeom prst="wedgeRectCallout">
            <a:avLst>
              <a:gd name="adj1" fmla="val -45167"/>
              <a:gd name="adj2" fmla="val -9531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Group: The Group that the table relates to. Populated using the Group names from column G on the Group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834607" y="3777778"/>
            <a:ext cx="1392101" cy="2288044"/>
          </a:xfrm>
          <a:prstGeom prst="wedgeRectCallout">
            <a:avLst>
              <a:gd name="adj1" fmla="val 84949"/>
              <a:gd name="adj2" fmla="val -11666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Table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404768" y="3777778"/>
            <a:ext cx="1473685" cy="2478167"/>
          </a:xfrm>
          <a:prstGeom prst="wedgeRectCallout">
            <a:avLst>
              <a:gd name="adj1" fmla="val 17481"/>
              <a:gd name="adj2" fmla="val -11543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Table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7057270" y="4358618"/>
            <a:ext cx="1695267" cy="1535187"/>
          </a:xfrm>
          <a:prstGeom prst="wedgeRectCallout">
            <a:avLst>
              <a:gd name="adj1" fmla="val 83301"/>
              <a:gd name="adj2" fmla="val -17493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table.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5976633" y="3027602"/>
            <a:ext cx="1392101" cy="1163565"/>
          </a:xfrm>
          <a:prstGeom prst="wedgeRectCallout">
            <a:avLst>
              <a:gd name="adj1" fmla="val 51132"/>
              <a:gd name="adj2" fmla="val -742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System.Group.Table: Automatically populated from columns A+B.</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1072577" y="3297497"/>
            <a:ext cx="1386693" cy="1230707"/>
          </a:xfrm>
          <a:prstGeom prst="wedgeRectCallout">
            <a:avLst>
              <a:gd name="adj1" fmla="val -56371"/>
              <a:gd name="adj2" fmla="val -1033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name of the table as it is named within the system.</a:t>
            </a:r>
          </a:p>
        </p:txBody>
      </p:sp>
    </p:spTree>
    <p:extLst>
      <p:ext uri="{BB962C8B-B14F-4D97-AF65-F5344CB8AC3E}">
        <p14:creationId xmlns:p14="http://schemas.microsoft.com/office/powerpoint/2010/main" val="11388371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Attribute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Attribute tab should contain all attributes present within a system.</a:t>
            </a:r>
          </a:p>
        </p:txBody>
      </p:sp>
      <p:pic>
        <p:nvPicPr>
          <p:cNvPr id="7" name="Picture 6">
            <a:extLst>
              <a:ext uri="{FF2B5EF4-FFF2-40B4-BE49-F238E27FC236}">
                <a16:creationId xmlns:a16="http://schemas.microsoft.com/office/drawing/2014/main" id="{5AC3E3A6-FF1B-44F7-8A22-A14545FCAB9E}"/>
              </a:ext>
            </a:extLst>
          </p:cNvPr>
          <p:cNvPicPr>
            <a:picLocks noChangeAspect="1"/>
          </p:cNvPicPr>
          <p:nvPr/>
        </p:nvPicPr>
        <p:blipFill>
          <a:blip r:embed="rId2"/>
          <a:stretch>
            <a:fillRect/>
          </a:stretch>
        </p:blipFill>
        <p:spPr>
          <a:xfrm>
            <a:off x="214365" y="1568878"/>
            <a:ext cx="9214338" cy="5158708"/>
          </a:xfrm>
          <a:prstGeom prst="rect">
            <a:avLst/>
          </a:prstGeom>
        </p:spPr>
      </p:pic>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7134355" y="3711920"/>
            <a:ext cx="4392804" cy="1127935"/>
          </a:xfrm>
          <a:prstGeom prst="wedgeRoundRectCallout">
            <a:avLst>
              <a:gd name="adj1" fmla="val -151632"/>
              <a:gd name="adj2" fmla="val 6301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creates attributes within the tables in the lineage view</a:t>
            </a:r>
          </a:p>
        </p:txBody>
      </p:sp>
    </p:spTree>
    <p:extLst>
      <p:ext uri="{BB962C8B-B14F-4D97-AF65-F5344CB8AC3E}">
        <p14:creationId xmlns:p14="http://schemas.microsoft.com/office/powerpoint/2010/main" val="27170397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2ACE9-D868-4F85-B0DA-DE69490E7AA3}"/>
              </a:ext>
            </a:extLst>
          </p:cNvPr>
          <p:cNvPicPr>
            <a:picLocks noChangeAspect="1"/>
          </p:cNvPicPr>
          <p:nvPr/>
        </p:nvPicPr>
        <p:blipFill>
          <a:blip r:embed="rId2"/>
          <a:stretch>
            <a:fillRect/>
          </a:stretch>
        </p:blipFill>
        <p:spPr>
          <a:xfrm>
            <a:off x="157330" y="1415103"/>
            <a:ext cx="11740811" cy="186633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Attribute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3765560" y="3628313"/>
            <a:ext cx="1386693" cy="2090694"/>
          </a:xfrm>
          <a:prstGeom prst="wedgeRectCallout">
            <a:avLst>
              <a:gd name="adj1" fmla="val 23310"/>
              <a:gd name="adj2" fmla="val -9783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Table: The Table where the attribute is located. Populated using the Table names from column C on the Table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138557" y="3429000"/>
            <a:ext cx="1295590" cy="2848668"/>
          </a:xfrm>
          <a:prstGeom prst="wedgeRectCallout">
            <a:avLst>
              <a:gd name="adj1" fmla="val 59894"/>
              <a:gd name="adj2" fmla="val -8786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Attribute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9513277" y="3429000"/>
            <a:ext cx="1231595" cy="2848669"/>
          </a:xfrm>
          <a:prstGeom prst="wedgeRectCallout">
            <a:avLst>
              <a:gd name="adj1" fmla="val 12115"/>
              <a:gd name="adj2" fmla="val -8909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Attribute is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CAAAC31F-2C5C-4B0E-8989-3A693380D7A4}"/>
              </a:ext>
            </a:extLst>
          </p:cNvPr>
          <p:cNvSpPr/>
          <p:nvPr/>
        </p:nvSpPr>
        <p:spPr bwMode="gray">
          <a:xfrm>
            <a:off x="6232297" y="4322321"/>
            <a:ext cx="1695267" cy="1535187"/>
          </a:xfrm>
          <a:prstGeom prst="wedgeRectCallout">
            <a:avLst>
              <a:gd name="adj1" fmla="val 51664"/>
              <a:gd name="adj2" fmla="val -17665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attribute. This will be populated from the records captured on the Person Tab.</a:t>
            </a:r>
          </a:p>
        </p:txBody>
      </p:sp>
      <p:sp>
        <p:nvSpPr>
          <p:cNvPr id="13" name="Speech Bubble: Rectangle 12">
            <a:extLst>
              <a:ext uri="{FF2B5EF4-FFF2-40B4-BE49-F238E27FC236}">
                <a16:creationId xmlns:a16="http://schemas.microsoft.com/office/drawing/2014/main" id="{F233C8E2-DA7B-4FF3-AB90-C02248FBD5B7}"/>
              </a:ext>
            </a:extLst>
          </p:cNvPr>
          <p:cNvSpPr/>
          <p:nvPr/>
        </p:nvSpPr>
        <p:spPr bwMode="gray">
          <a:xfrm>
            <a:off x="5367251" y="3046531"/>
            <a:ext cx="1583396" cy="1163565"/>
          </a:xfrm>
          <a:prstGeom prst="wedgeRectCallout">
            <a:avLst>
              <a:gd name="adj1" fmla="val -8838"/>
              <a:gd name="adj2" fmla="val -11357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System.Group.Table.Attribute: Automatically populated from columns A+D.</a:t>
            </a:r>
          </a:p>
        </p:txBody>
      </p:sp>
      <p:sp>
        <p:nvSpPr>
          <p:cNvPr id="11" name="Speech Bubble: Rectangle 10">
            <a:extLst>
              <a:ext uri="{FF2B5EF4-FFF2-40B4-BE49-F238E27FC236}">
                <a16:creationId xmlns:a16="http://schemas.microsoft.com/office/drawing/2014/main" id="{56DEC100-9110-43E4-87CC-D36A8BC83BCC}"/>
              </a:ext>
            </a:extLst>
          </p:cNvPr>
          <p:cNvSpPr/>
          <p:nvPr/>
        </p:nvSpPr>
        <p:spPr bwMode="gray">
          <a:xfrm>
            <a:off x="451189" y="2884258"/>
            <a:ext cx="1386693" cy="1230707"/>
          </a:xfrm>
          <a:prstGeom prst="wedgeRectCallout">
            <a:avLst>
              <a:gd name="adj1" fmla="val -21498"/>
              <a:gd name="adj2" fmla="val -12192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name for the attribute as it is named within the system</a:t>
            </a:r>
          </a:p>
        </p:txBody>
      </p:sp>
      <p:sp>
        <p:nvSpPr>
          <p:cNvPr id="16" name="Speech Bubble: Rectangle 15">
            <a:extLst>
              <a:ext uri="{FF2B5EF4-FFF2-40B4-BE49-F238E27FC236}">
                <a16:creationId xmlns:a16="http://schemas.microsoft.com/office/drawing/2014/main" id="{79189F73-4A70-4EBD-87D6-8F6A4766BB3B}"/>
              </a:ext>
            </a:extLst>
          </p:cNvPr>
          <p:cNvSpPr/>
          <p:nvPr/>
        </p:nvSpPr>
        <p:spPr bwMode="gray">
          <a:xfrm>
            <a:off x="980499" y="4322322"/>
            <a:ext cx="1386693" cy="1230707"/>
          </a:xfrm>
          <a:prstGeom prst="wedgeRectCallout">
            <a:avLst>
              <a:gd name="adj1" fmla="val 104043"/>
              <a:gd name="adj2" fmla="val -19479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Type: The data type of the attribute. E.g. string, date, numeric.</a:t>
            </a:r>
          </a:p>
        </p:txBody>
      </p:sp>
      <p:sp>
        <p:nvSpPr>
          <p:cNvPr id="17" name="Speech Bubble: Rectangle 16">
            <a:extLst>
              <a:ext uri="{FF2B5EF4-FFF2-40B4-BE49-F238E27FC236}">
                <a16:creationId xmlns:a16="http://schemas.microsoft.com/office/drawing/2014/main" id="{3C5DFF77-6B41-4C9D-B109-E7D1B5FD7DB1}"/>
              </a:ext>
            </a:extLst>
          </p:cNvPr>
          <p:cNvSpPr/>
          <p:nvPr/>
        </p:nvSpPr>
        <p:spPr bwMode="gray">
          <a:xfrm>
            <a:off x="10902462" y="3799501"/>
            <a:ext cx="1081453" cy="2478167"/>
          </a:xfrm>
          <a:prstGeom prst="wedgeRectCallout">
            <a:avLst>
              <a:gd name="adj1" fmla="val 11401"/>
              <a:gd name="adj2" fmla="val -10514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Mandatory Indicator: Indicates whether the attribute is mandatory / Optional / Conditionally Mandatory as part of the System.</a:t>
            </a:r>
          </a:p>
        </p:txBody>
      </p:sp>
      <p:sp>
        <p:nvSpPr>
          <p:cNvPr id="18" name="Speech Bubble: Rectangle 17">
            <a:extLst>
              <a:ext uri="{FF2B5EF4-FFF2-40B4-BE49-F238E27FC236}">
                <a16:creationId xmlns:a16="http://schemas.microsoft.com/office/drawing/2014/main" id="{BE8A0A20-FC7F-4978-9417-B9B4DE0BC3FD}"/>
              </a:ext>
            </a:extLst>
          </p:cNvPr>
          <p:cNvSpPr/>
          <p:nvPr/>
        </p:nvSpPr>
        <p:spPr bwMode="gray">
          <a:xfrm>
            <a:off x="2446323" y="4322321"/>
            <a:ext cx="1104240" cy="1230707"/>
          </a:xfrm>
          <a:prstGeom prst="wedgeRectCallout">
            <a:avLst>
              <a:gd name="adj1" fmla="val 86924"/>
              <a:gd name="adj2" fmla="val -1826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Field Length: The allowed field length as per the system.</a:t>
            </a:r>
          </a:p>
        </p:txBody>
      </p:sp>
    </p:spTree>
    <p:extLst>
      <p:ext uri="{BB962C8B-B14F-4D97-AF65-F5344CB8AC3E}">
        <p14:creationId xmlns:p14="http://schemas.microsoft.com/office/powerpoint/2010/main" val="39614706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Business Process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If you would like to capture and link Business Process to your data landscape, the business process information should be captured on this tab.</a:t>
            </a:r>
          </a:p>
        </p:txBody>
      </p:sp>
      <p:pic>
        <p:nvPicPr>
          <p:cNvPr id="6" name="Picture 5">
            <a:extLst>
              <a:ext uri="{FF2B5EF4-FFF2-40B4-BE49-F238E27FC236}">
                <a16:creationId xmlns:a16="http://schemas.microsoft.com/office/drawing/2014/main" id="{F7C8D84B-4474-47C0-AA74-403406F695B5}"/>
              </a:ext>
            </a:extLst>
          </p:cNvPr>
          <p:cNvPicPr>
            <a:picLocks noChangeAspect="1"/>
          </p:cNvPicPr>
          <p:nvPr/>
        </p:nvPicPr>
        <p:blipFill>
          <a:blip r:embed="rId2"/>
          <a:stretch>
            <a:fillRect/>
          </a:stretch>
        </p:blipFill>
        <p:spPr>
          <a:xfrm>
            <a:off x="175846" y="1776968"/>
            <a:ext cx="9056077" cy="5081032"/>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3287782"/>
            <a:ext cx="2788467" cy="1443020"/>
          </a:xfrm>
          <a:prstGeom prst="wedgeRoundRectCallout">
            <a:avLst>
              <a:gd name="adj1" fmla="val -114887"/>
              <a:gd name="adj2" fmla="val -8278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purple on the diagram and will link to the relevant terms.</a:t>
            </a:r>
          </a:p>
        </p:txBody>
      </p:sp>
    </p:spTree>
    <p:extLst>
      <p:ext uri="{BB962C8B-B14F-4D97-AF65-F5344CB8AC3E}">
        <p14:creationId xmlns:p14="http://schemas.microsoft.com/office/powerpoint/2010/main" val="37870644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E7641-3464-4E3D-9CFE-774057456A22}"/>
              </a:ext>
            </a:extLst>
          </p:cNvPr>
          <p:cNvPicPr>
            <a:picLocks noChangeAspect="1"/>
          </p:cNvPicPr>
          <p:nvPr/>
        </p:nvPicPr>
        <p:blipFill>
          <a:blip r:embed="rId2"/>
          <a:stretch>
            <a:fillRect/>
          </a:stretch>
        </p:blipFill>
        <p:spPr>
          <a:xfrm>
            <a:off x="100636" y="1441979"/>
            <a:ext cx="11906675" cy="220817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Business Process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88610" y="3081225"/>
            <a:ext cx="1386693" cy="1708929"/>
          </a:xfrm>
          <a:prstGeom prst="wedgeRectCallout">
            <a:avLst>
              <a:gd name="adj1" fmla="val 13492"/>
              <a:gd name="adj2" fmla="val -10835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report. This should be business language. This should match the name on iServer if applicable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5159327" y="4311933"/>
            <a:ext cx="1473685" cy="1316484"/>
          </a:xfrm>
          <a:prstGeom prst="wedgeRectCallout">
            <a:avLst>
              <a:gd name="adj1" fmla="val 145732"/>
              <a:gd name="adj2" fmla="val -20509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Frequency: Indicates how frequently the process is executed.</a:t>
            </a: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2823303" y="3473670"/>
            <a:ext cx="2037029" cy="1316484"/>
          </a:xfrm>
          <a:prstGeom prst="wedgeRectCallout">
            <a:avLst>
              <a:gd name="adj1" fmla="val 136945"/>
              <a:gd name="adj2" fmla="val -12944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business process. This will be populated from the records captured on the Person Tab.</a:t>
            </a:r>
          </a:p>
        </p:txBody>
      </p:sp>
      <p:sp>
        <p:nvSpPr>
          <p:cNvPr id="14" name="Speech Bubble: Rectangle 13">
            <a:extLst>
              <a:ext uri="{FF2B5EF4-FFF2-40B4-BE49-F238E27FC236}">
                <a16:creationId xmlns:a16="http://schemas.microsoft.com/office/drawing/2014/main" id="{BECC4AE2-644D-47E9-9D13-8CD9EC10CFB3}"/>
              </a:ext>
            </a:extLst>
          </p:cNvPr>
          <p:cNvSpPr/>
          <p:nvPr/>
        </p:nvSpPr>
        <p:spPr bwMode="gray">
          <a:xfrm>
            <a:off x="8590394" y="3650154"/>
            <a:ext cx="1473685" cy="2554578"/>
          </a:xfrm>
          <a:prstGeom prst="wedgeRectCallout">
            <a:avLst>
              <a:gd name="adj1" fmla="val 101997"/>
              <a:gd name="adj2" fmla="val -1071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business process is in scope for BCBS239 compliance as per the RDARR Policy. If not relevant, leave blank.</a:t>
            </a:r>
          </a:p>
        </p:txBody>
      </p:sp>
      <p:sp>
        <p:nvSpPr>
          <p:cNvPr id="15" name="Speech Bubble: Rectangle 14">
            <a:extLst>
              <a:ext uri="{FF2B5EF4-FFF2-40B4-BE49-F238E27FC236}">
                <a16:creationId xmlns:a16="http://schemas.microsoft.com/office/drawing/2014/main" id="{126003E4-EB66-468A-86F0-FBFC1640BFC9}"/>
              </a:ext>
            </a:extLst>
          </p:cNvPr>
          <p:cNvSpPr/>
          <p:nvPr/>
        </p:nvSpPr>
        <p:spPr bwMode="gray">
          <a:xfrm>
            <a:off x="10201992" y="4131912"/>
            <a:ext cx="1902936" cy="2107330"/>
          </a:xfrm>
          <a:prstGeom prst="wedgeRectCallout">
            <a:avLst>
              <a:gd name="adj1" fmla="val 8266"/>
              <a:gd name="adj2" fmla="val -1446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business process relates to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2" name="Speech Bubble: Rectangle 11">
            <a:extLst>
              <a:ext uri="{FF2B5EF4-FFF2-40B4-BE49-F238E27FC236}">
                <a16:creationId xmlns:a16="http://schemas.microsoft.com/office/drawing/2014/main" id="{495E1560-0E65-4CA4-B743-402DFE3189A6}"/>
              </a:ext>
            </a:extLst>
          </p:cNvPr>
          <p:cNvSpPr/>
          <p:nvPr/>
        </p:nvSpPr>
        <p:spPr bwMode="gray">
          <a:xfrm>
            <a:off x="3122298" y="2371625"/>
            <a:ext cx="2037029"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Description: The description of the business process. </a:t>
            </a:r>
          </a:p>
        </p:txBody>
      </p:sp>
      <p:sp>
        <p:nvSpPr>
          <p:cNvPr id="17" name="Speech Bubble: Rectangle 16">
            <a:extLst>
              <a:ext uri="{FF2B5EF4-FFF2-40B4-BE49-F238E27FC236}">
                <a16:creationId xmlns:a16="http://schemas.microsoft.com/office/drawing/2014/main" id="{EAA372CD-723C-474D-B393-13C91717665B}"/>
              </a:ext>
            </a:extLst>
          </p:cNvPr>
          <p:cNvSpPr/>
          <p:nvPr/>
        </p:nvSpPr>
        <p:spPr bwMode="gray">
          <a:xfrm>
            <a:off x="6770925" y="4311932"/>
            <a:ext cx="1473684" cy="1927310"/>
          </a:xfrm>
          <a:prstGeom prst="wedgeRectCallout">
            <a:avLst>
              <a:gd name="adj1" fmla="val 117472"/>
              <a:gd name="adj2" fmla="val -18226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Link: The iServer link for the process can be inserted here. Alternatively a link to where business process is documented can be inserted.</a:t>
            </a:r>
          </a:p>
        </p:txBody>
      </p:sp>
    </p:spTree>
    <p:extLst>
      <p:ext uri="{BB962C8B-B14F-4D97-AF65-F5344CB8AC3E}">
        <p14:creationId xmlns:p14="http://schemas.microsoft.com/office/powerpoint/2010/main" val="25458888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taxonomies on the Voltron taxonomy view.</a:t>
            </a:r>
          </a:p>
        </p:txBody>
      </p:sp>
      <p:pic>
        <p:nvPicPr>
          <p:cNvPr id="7" name="Picture 6">
            <a:extLst>
              <a:ext uri="{FF2B5EF4-FFF2-40B4-BE49-F238E27FC236}">
                <a16:creationId xmlns:a16="http://schemas.microsoft.com/office/drawing/2014/main" id="{F37A1170-D7B3-47D6-B33D-9662892F329D}"/>
              </a:ext>
            </a:extLst>
          </p:cNvPr>
          <p:cNvPicPr>
            <a:picLocks noChangeAspect="1"/>
          </p:cNvPicPr>
          <p:nvPr/>
        </p:nvPicPr>
        <p:blipFill>
          <a:blip r:embed="rId2"/>
          <a:stretch>
            <a:fillRect/>
          </a:stretch>
        </p:blipFill>
        <p:spPr>
          <a:xfrm>
            <a:off x="114300" y="1492812"/>
            <a:ext cx="9214338" cy="5175629"/>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3287782"/>
            <a:ext cx="2788467" cy="1443020"/>
          </a:xfrm>
          <a:prstGeom prst="wedgeRoundRectCallout">
            <a:avLst>
              <a:gd name="adj1" fmla="val -293037"/>
              <a:gd name="adj2" fmla="val -9314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taxonomies</a:t>
            </a:r>
          </a:p>
        </p:txBody>
      </p:sp>
    </p:spTree>
    <p:extLst>
      <p:ext uri="{BB962C8B-B14F-4D97-AF65-F5344CB8AC3E}">
        <p14:creationId xmlns:p14="http://schemas.microsoft.com/office/powerpoint/2010/main" val="11974267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Mapping Tab – Fields</a:t>
            </a:r>
          </a:p>
        </p:txBody>
      </p:sp>
      <p:pic>
        <p:nvPicPr>
          <p:cNvPr id="4" name="Picture 3">
            <a:extLst>
              <a:ext uri="{FF2B5EF4-FFF2-40B4-BE49-F238E27FC236}">
                <a16:creationId xmlns:a16="http://schemas.microsoft.com/office/drawing/2014/main" id="{1659A3FD-A922-47C1-832E-9F4CD3F81A9E}"/>
              </a:ext>
            </a:extLst>
          </p:cNvPr>
          <p:cNvPicPr>
            <a:picLocks noChangeAspect="1"/>
          </p:cNvPicPr>
          <p:nvPr/>
        </p:nvPicPr>
        <p:blipFill>
          <a:blip r:embed="rId2"/>
          <a:stretch>
            <a:fillRect/>
          </a:stretch>
        </p:blipFill>
        <p:spPr>
          <a:xfrm>
            <a:off x="2443841" y="1393472"/>
            <a:ext cx="5286375" cy="2667000"/>
          </a:xfrm>
          <a:prstGeom prst="rect">
            <a:avLst/>
          </a:prstGeom>
        </p:spPr>
      </p:pic>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From Taxonomy: This is the parent taxonomy in the diagram. This is populated from the taxonomies captured on the taxonomy tab.</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To Taxonomy: This is the child taxonomy in the diagram. This is populated from the taxonomies captured on the taxonomy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3"/>
            <a:ext cx="2731363" cy="1524599"/>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parent taxonomy can be linked to many children. Just repeat the parent in as many rows needed.</a:t>
            </a:r>
          </a:p>
        </p:txBody>
      </p:sp>
      <p:sp>
        <p:nvSpPr>
          <p:cNvPr id="19" name="Rounded Rectangular Callout 74">
            <a:extLst>
              <a:ext uri="{FF2B5EF4-FFF2-40B4-BE49-F238E27FC236}">
                <a16:creationId xmlns:a16="http://schemas.microsoft.com/office/drawing/2014/main" id="{27270A5E-10E6-4941-8D84-A80E1E63EF4B}"/>
              </a:ext>
            </a:extLst>
          </p:cNvPr>
          <p:cNvSpPr/>
          <p:nvPr/>
        </p:nvSpPr>
        <p:spPr bwMode="gray">
          <a:xfrm>
            <a:off x="8965335" y="2875842"/>
            <a:ext cx="2731363" cy="180166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This is used to create more than one level of relationships if required. I.e. a child taxonomy can become a parent on the next level etc.</a:t>
            </a:r>
          </a:p>
        </p:txBody>
      </p:sp>
    </p:spTree>
    <p:extLst>
      <p:ext uri="{BB962C8B-B14F-4D97-AF65-F5344CB8AC3E}">
        <p14:creationId xmlns:p14="http://schemas.microsoft.com/office/powerpoint/2010/main" val="195604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8890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4" name="Rectangle 13"/>
          <p:cNvSpPr/>
          <p:nvPr/>
        </p:nvSpPr>
        <p:spPr bwMode="gray">
          <a:xfrm>
            <a:off x="7196356" y="5268453"/>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1" name="Rectangle 20"/>
          <p:cNvSpPr/>
          <p:nvPr/>
        </p:nvSpPr>
        <p:spPr bwMode="gray">
          <a:xfrm>
            <a:off x="4889500" y="1041399"/>
            <a:ext cx="1354356" cy="19050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3" name="Picture 2"/>
          <p:cNvPicPr>
            <a:picLocks noChangeAspect="1"/>
          </p:cNvPicPr>
          <p:nvPr/>
        </p:nvPicPr>
        <p:blipFill>
          <a:blip r:embed="rId3"/>
          <a:stretch>
            <a:fillRect/>
          </a:stretch>
        </p:blipFill>
        <p:spPr>
          <a:xfrm>
            <a:off x="563561" y="1136649"/>
            <a:ext cx="4057785" cy="4006850"/>
          </a:xfrm>
          <a:prstGeom prst="rect">
            <a:avLst/>
          </a:prstGeom>
        </p:spPr>
      </p:pic>
      <p:sp>
        <p:nvSpPr>
          <p:cNvPr id="8" name="Rounded Rectangular Callout 7"/>
          <p:cNvSpPr/>
          <p:nvPr/>
        </p:nvSpPr>
        <p:spPr bwMode="gray">
          <a:xfrm>
            <a:off x="6946900" y="935898"/>
            <a:ext cx="2349500" cy="637843"/>
          </a:xfrm>
          <a:prstGeom prst="wedgeRoundRectCallout">
            <a:avLst>
              <a:gd name="adj1" fmla="val -62342"/>
              <a:gd name="adj2" fmla="val 5296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Taxonomy Properties:</a:t>
            </a:r>
          </a:p>
        </p:txBody>
      </p:sp>
      <p:graphicFrame>
        <p:nvGraphicFramePr>
          <p:cNvPr id="4" name="Diagram 3"/>
          <p:cNvGraphicFramePr/>
          <p:nvPr/>
        </p:nvGraphicFramePr>
        <p:xfrm>
          <a:off x="5410200" y="1915583"/>
          <a:ext cx="6350000" cy="4258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01496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To Term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taxonomies and the top level of underlying terms as per the taxonomy view:</a:t>
            </a:r>
          </a:p>
        </p:txBody>
      </p:sp>
      <p:pic>
        <p:nvPicPr>
          <p:cNvPr id="6" name="Picture 5">
            <a:extLst>
              <a:ext uri="{FF2B5EF4-FFF2-40B4-BE49-F238E27FC236}">
                <a16:creationId xmlns:a16="http://schemas.microsoft.com/office/drawing/2014/main" id="{F3239FD6-0EEA-4E99-9A70-7768E38B960C}"/>
              </a:ext>
            </a:extLst>
          </p:cNvPr>
          <p:cNvPicPr>
            <a:picLocks noChangeAspect="1"/>
          </p:cNvPicPr>
          <p:nvPr/>
        </p:nvPicPr>
        <p:blipFill>
          <a:blip r:embed="rId2"/>
          <a:stretch>
            <a:fillRect/>
          </a:stretch>
        </p:blipFill>
        <p:spPr>
          <a:xfrm>
            <a:off x="196927" y="1464848"/>
            <a:ext cx="9070077" cy="5088887"/>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3287782"/>
            <a:ext cx="2788467" cy="1443020"/>
          </a:xfrm>
          <a:prstGeom prst="wedgeRoundRectCallout">
            <a:avLst>
              <a:gd name="adj1" fmla="val -232813"/>
              <a:gd name="adj2" fmla="val -10045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taxonomies and the top level terms</a:t>
            </a:r>
          </a:p>
        </p:txBody>
      </p:sp>
    </p:spTree>
    <p:extLst>
      <p:ext uri="{BB962C8B-B14F-4D97-AF65-F5344CB8AC3E}">
        <p14:creationId xmlns:p14="http://schemas.microsoft.com/office/powerpoint/2010/main" val="22683112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EDFA1-3271-42F4-95B7-95572110270A}"/>
              </a:ext>
            </a:extLst>
          </p:cNvPr>
          <p:cNvPicPr>
            <a:picLocks noChangeAspect="1"/>
          </p:cNvPicPr>
          <p:nvPr/>
        </p:nvPicPr>
        <p:blipFill>
          <a:blip r:embed="rId2"/>
          <a:stretch>
            <a:fillRect/>
          </a:stretch>
        </p:blipFill>
        <p:spPr>
          <a:xfrm>
            <a:off x="2334724" y="1290383"/>
            <a:ext cx="5781675" cy="258127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To Term Mapping Tab – Fields</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From Taxonomy: This is the parent taxonomy in the diagram. This is populated from the taxonomies captured on the taxonomy tab.</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Term Name: This top level terms that are linked to the taxonomies. This is populated from the terms captured on the Term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parent taxonomy can be linked to many Terms. Just repeat the taxonomy in as many rows needed.</a:t>
            </a:r>
          </a:p>
        </p:txBody>
      </p:sp>
      <p:sp>
        <p:nvSpPr>
          <p:cNvPr id="19" name="Rounded Rectangular Callout 74">
            <a:extLst>
              <a:ext uri="{FF2B5EF4-FFF2-40B4-BE49-F238E27FC236}">
                <a16:creationId xmlns:a16="http://schemas.microsoft.com/office/drawing/2014/main" id="{27270A5E-10E6-4941-8D84-A80E1E63EF4B}"/>
              </a:ext>
            </a:extLst>
          </p:cNvPr>
          <p:cNvSpPr/>
          <p:nvPr/>
        </p:nvSpPr>
        <p:spPr bwMode="gray">
          <a:xfrm>
            <a:off x="8965336" y="3602955"/>
            <a:ext cx="3053749" cy="1549337"/>
          </a:xfrm>
          <a:prstGeom prst="wedgeRoundRectCallout">
            <a:avLst>
              <a:gd name="adj1" fmla="val -82958"/>
              <a:gd name="adj2" fmla="val -4475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3: Only the top level terms should be linked to taxonomies. The term breakdown will be covered in the Term to Term Mapping tab.</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term can also be linked to many taxonomies. Just repeat the term in as many rows needed.</a:t>
            </a:r>
          </a:p>
        </p:txBody>
      </p:sp>
    </p:spTree>
    <p:extLst>
      <p:ext uri="{BB962C8B-B14F-4D97-AF65-F5344CB8AC3E}">
        <p14:creationId xmlns:p14="http://schemas.microsoft.com/office/powerpoint/2010/main" val="30094479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Term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terms and their children terms. </a:t>
            </a:r>
          </a:p>
        </p:txBody>
      </p:sp>
      <p:pic>
        <p:nvPicPr>
          <p:cNvPr id="7" name="Picture 6">
            <a:extLst>
              <a:ext uri="{FF2B5EF4-FFF2-40B4-BE49-F238E27FC236}">
                <a16:creationId xmlns:a16="http://schemas.microsoft.com/office/drawing/2014/main" id="{67F7B47F-6C59-4DF4-8F54-FCF638F14F6E}"/>
              </a:ext>
            </a:extLst>
          </p:cNvPr>
          <p:cNvPicPr>
            <a:picLocks noChangeAspect="1"/>
          </p:cNvPicPr>
          <p:nvPr/>
        </p:nvPicPr>
        <p:blipFill>
          <a:blip r:embed="rId2"/>
          <a:stretch>
            <a:fillRect/>
          </a:stretch>
        </p:blipFill>
        <p:spPr>
          <a:xfrm>
            <a:off x="67537" y="1652954"/>
            <a:ext cx="9002540" cy="5038060"/>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3287782"/>
            <a:ext cx="2788467" cy="1443020"/>
          </a:xfrm>
          <a:prstGeom prst="wedgeRoundRectCallout">
            <a:avLst>
              <a:gd name="adj1" fmla="val -193715"/>
              <a:gd name="adj2" fmla="val -8887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terms and their children that is viewed in the term breakdown view on Voltron.</a:t>
            </a:r>
          </a:p>
        </p:txBody>
      </p:sp>
    </p:spTree>
    <p:extLst>
      <p:ext uri="{BB962C8B-B14F-4D97-AF65-F5344CB8AC3E}">
        <p14:creationId xmlns:p14="http://schemas.microsoft.com/office/powerpoint/2010/main" val="41017058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F99A80-9B2B-4653-B30F-EC3172460591}"/>
              </a:ext>
            </a:extLst>
          </p:cNvPr>
          <p:cNvPicPr>
            <a:picLocks noChangeAspect="1"/>
          </p:cNvPicPr>
          <p:nvPr/>
        </p:nvPicPr>
        <p:blipFill>
          <a:blip r:embed="rId2"/>
          <a:stretch>
            <a:fillRect/>
          </a:stretch>
        </p:blipFill>
        <p:spPr>
          <a:xfrm>
            <a:off x="851143" y="1459002"/>
            <a:ext cx="7369664" cy="236713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Term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Term: This is the child term in the diagram. This is populated from the terms captured on the Term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parent term can be linked to many Terms. Just repeat the term in as many rows needed.</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child term can also be linked to many parent terms. Just repeat the term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 Term: This is the parent term in the diagram. This is populated from the term captured on the Term tab.</a:t>
            </a:r>
          </a:p>
        </p:txBody>
      </p:sp>
    </p:spTree>
    <p:extLst>
      <p:ext uri="{BB962C8B-B14F-4D97-AF65-F5344CB8AC3E}">
        <p14:creationId xmlns:p14="http://schemas.microsoft.com/office/powerpoint/2010/main" val="42659288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Document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links between a document and a term.</a:t>
            </a:r>
          </a:p>
        </p:txBody>
      </p:sp>
      <p:sp>
        <p:nvSpPr>
          <p:cNvPr id="6" name="Rounded Rectangular Callout 74">
            <a:extLst>
              <a:ext uri="{FF2B5EF4-FFF2-40B4-BE49-F238E27FC236}">
                <a16:creationId xmlns:a16="http://schemas.microsoft.com/office/drawing/2014/main" id="{BC7F492D-95F0-4243-A98F-DB359D05A62B}"/>
              </a:ext>
            </a:extLst>
          </p:cNvPr>
          <p:cNvSpPr/>
          <p:nvPr/>
        </p:nvSpPr>
        <p:spPr bwMode="gray">
          <a:xfrm>
            <a:off x="6027735" y="2435382"/>
            <a:ext cx="4392804" cy="2504062"/>
          </a:xfrm>
          <a:prstGeom prst="wedgeRoundRectCallout">
            <a:avLst>
              <a:gd name="adj1" fmla="val -147874"/>
              <a:gd name="adj2" fmla="val -2693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This is a new requirement being implemented on Voltron as part of the POPI requirements received. Updates to the material reflecting this will be made in Q1 2020. In the meantime the tab has been made available on the template to facilitate information gathering as part of the analysis being done.</a:t>
            </a:r>
          </a:p>
        </p:txBody>
      </p:sp>
    </p:spTree>
    <p:extLst>
      <p:ext uri="{BB962C8B-B14F-4D97-AF65-F5344CB8AC3E}">
        <p14:creationId xmlns:p14="http://schemas.microsoft.com/office/powerpoint/2010/main" val="27124621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Document Mapping Tab – Fields</a:t>
            </a:r>
          </a:p>
        </p:txBody>
      </p:sp>
      <p:pic>
        <p:nvPicPr>
          <p:cNvPr id="4" name="Picture 3">
            <a:extLst>
              <a:ext uri="{FF2B5EF4-FFF2-40B4-BE49-F238E27FC236}">
                <a16:creationId xmlns:a16="http://schemas.microsoft.com/office/drawing/2014/main" id="{6DB2CA48-978B-4EA2-BF33-2503BC925536}"/>
              </a:ext>
            </a:extLst>
          </p:cNvPr>
          <p:cNvPicPr>
            <a:picLocks noChangeAspect="1"/>
          </p:cNvPicPr>
          <p:nvPr/>
        </p:nvPicPr>
        <p:blipFill>
          <a:blip r:embed="rId2"/>
          <a:stretch>
            <a:fillRect/>
          </a:stretch>
        </p:blipFill>
        <p:spPr>
          <a:xfrm>
            <a:off x="1576755" y="1418295"/>
            <a:ext cx="7180383" cy="2552700"/>
          </a:xfrm>
          <a:prstGeom prst="rect">
            <a:avLst/>
          </a:prstGeom>
        </p:spPr>
      </p:pic>
      <p:sp>
        <p:nvSpPr>
          <p:cNvPr id="9" name="Speech Bubble: Rectangle 8">
            <a:extLst>
              <a:ext uri="{FF2B5EF4-FFF2-40B4-BE49-F238E27FC236}">
                <a16:creationId xmlns:a16="http://schemas.microsoft.com/office/drawing/2014/main" id="{89B21C49-873F-463F-A329-469F3CED8A62}"/>
              </a:ext>
            </a:extLst>
          </p:cNvPr>
          <p:cNvSpPr/>
          <p:nvPr/>
        </p:nvSpPr>
        <p:spPr bwMode="gray">
          <a:xfrm>
            <a:off x="5862579" y="4232839"/>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Document: This is the document that the term is being linked to. This is populated from the documents captured on the Document tab.</a:t>
            </a:r>
          </a:p>
        </p:txBody>
      </p:sp>
      <p:sp>
        <p:nvSpPr>
          <p:cNvPr id="12" name="Speech Bubble: Rectangle 11">
            <a:extLst>
              <a:ext uri="{FF2B5EF4-FFF2-40B4-BE49-F238E27FC236}">
                <a16:creationId xmlns:a16="http://schemas.microsoft.com/office/drawing/2014/main" id="{A7B19DA7-A4EF-4E8E-96D4-CFB0D98FD743}"/>
              </a:ext>
            </a:extLst>
          </p:cNvPr>
          <p:cNvSpPr/>
          <p:nvPr/>
        </p:nvSpPr>
        <p:spPr bwMode="gray">
          <a:xfrm>
            <a:off x="2114125" y="4232840"/>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Term: This is term that is being linked to the relevant document. This is populated from the term captured on the Term tab. </a:t>
            </a:r>
          </a:p>
        </p:txBody>
      </p:sp>
      <p:sp>
        <p:nvSpPr>
          <p:cNvPr id="13" name="Rounded Rectangular Callout 74">
            <a:extLst>
              <a:ext uri="{FF2B5EF4-FFF2-40B4-BE49-F238E27FC236}">
                <a16:creationId xmlns:a16="http://schemas.microsoft.com/office/drawing/2014/main" id="{590CE659-33EE-419A-9162-6CE39A4CABB8}"/>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term can be linked to many documents. Just repeat the term in as many rows needed.</a:t>
            </a:r>
          </a:p>
        </p:txBody>
      </p:sp>
      <p:sp>
        <p:nvSpPr>
          <p:cNvPr id="16" name="Rounded Rectangular Callout 74">
            <a:extLst>
              <a:ext uri="{FF2B5EF4-FFF2-40B4-BE49-F238E27FC236}">
                <a16:creationId xmlns:a16="http://schemas.microsoft.com/office/drawing/2014/main" id="{2140E30A-AAB4-456B-9DDE-829B4A63EADA}"/>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document can also be linked to many terms. Just repeat the document in as many rows needed.</a:t>
            </a:r>
          </a:p>
        </p:txBody>
      </p:sp>
    </p:spTree>
    <p:extLst>
      <p:ext uri="{BB962C8B-B14F-4D97-AF65-F5344CB8AC3E}">
        <p14:creationId xmlns:p14="http://schemas.microsoft.com/office/powerpoint/2010/main" val="27255945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Attribute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terms and systems at any of the four levels: System/Group/Table/Attribute. </a:t>
            </a:r>
          </a:p>
        </p:txBody>
      </p:sp>
      <p:pic>
        <p:nvPicPr>
          <p:cNvPr id="4" name="Picture 3">
            <a:extLst>
              <a:ext uri="{FF2B5EF4-FFF2-40B4-BE49-F238E27FC236}">
                <a16:creationId xmlns:a16="http://schemas.microsoft.com/office/drawing/2014/main" id="{F2A69510-4EBA-4F98-BB6A-C6BDCB02AB0F}"/>
              </a:ext>
            </a:extLst>
          </p:cNvPr>
          <p:cNvPicPr>
            <a:picLocks noChangeAspect="1"/>
          </p:cNvPicPr>
          <p:nvPr/>
        </p:nvPicPr>
        <p:blipFill>
          <a:blip r:embed="rId2"/>
          <a:stretch>
            <a:fillRect/>
          </a:stretch>
        </p:blipFill>
        <p:spPr>
          <a:xfrm>
            <a:off x="170916" y="1618425"/>
            <a:ext cx="8899160" cy="5013238"/>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3287782"/>
            <a:ext cx="2788467" cy="1521610"/>
          </a:xfrm>
          <a:prstGeom prst="wedgeRoundRectCallout">
            <a:avLst>
              <a:gd name="adj1" fmla="val -263398"/>
              <a:gd name="adj2" fmla="val -2673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terms and systems and this allows the Term Lineage View (i.e. the business lineage view) to be created.</a:t>
            </a:r>
          </a:p>
        </p:txBody>
      </p:sp>
    </p:spTree>
    <p:extLst>
      <p:ext uri="{BB962C8B-B14F-4D97-AF65-F5344CB8AC3E}">
        <p14:creationId xmlns:p14="http://schemas.microsoft.com/office/powerpoint/2010/main" val="5799192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AE0492-F2DA-43B4-9BA0-7559C6041D3C}"/>
              </a:ext>
            </a:extLst>
          </p:cNvPr>
          <p:cNvPicPr>
            <a:picLocks noChangeAspect="1"/>
          </p:cNvPicPr>
          <p:nvPr/>
        </p:nvPicPr>
        <p:blipFill>
          <a:blip r:embed="rId2"/>
          <a:stretch>
            <a:fillRect/>
          </a:stretch>
        </p:blipFill>
        <p:spPr>
          <a:xfrm>
            <a:off x="358774" y="1345873"/>
            <a:ext cx="11154508" cy="236479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Attribute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3139038" y="2719634"/>
            <a:ext cx="1301078"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 This is the system that you are linking the term to. This is populated using the systems captured on the System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642795" y="4707858"/>
            <a:ext cx="11318395"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term can be linked to many systems. Just repeat the term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833651" y="2788167"/>
            <a:ext cx="1830511" cy="1708929"/>
          </a:xfrm>
          <a:prstGeom prst="wedgeRectCallout">
            <a:avLst>
              <a:gd name="adj1" fmla="val -44305"/>
              <a:gd name="adj2" fmla="val -10218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Term: This is the term that you are linking to the relevant system. This is populated from the term captured on the Term tab.</a:t>
            </a:r>
          </a:p>
        </p:txBody>
      </p:sp>
      <p:sp>
        <p:nvSpPr>
          <p:cNvPr id="9" name="Speech Bubble: Rectangle 8">
            <a:extLst>
              <a:ext uri="{FF2B5EF4-FFF2-40B4-BE49-F238E27FC236}">
                <a16:creationId xmlns:a16="http://schemas.microsoft.com/office/drawing/2014/main" id="{0CB693D7-6EF7-48F6-9453-70F5106B0FC2}"/>
              </a:ext>
            </a:extLst>
          </p:cNvPr>
          <p:cNvSpPr/>
          <p:nvPr/>
        </p:nvSpPr>
        <p:spPr bwMode="gray">
          <a:xfrm>
            <a:off x="4853446" y="2719634"/>
            <a:ext cx="1453570"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 Name: This is the group that you are linking the term to. This is populated using the groups captured on the Group tab.</a:t>
            </a:r>
          </a:p>
        </p:txBody>
      </p:sp>
      <p:sp>
        <p:nvSpPr>
          <p:cNvPr id="12" name="Speech Bubble: Rectangle 11">
            <a:extLst>
              <a:ext uri="{FF2B5EF4-FFF2-40B4-BE49-F238E27FC236}">
                <a16:creationId xmlns:a16="http://schemas.microsoft.com/office/drawing/2014/main" id="{1805D869-A1B3-4838-88D6-A2C8A8DB1F62}"/>
              </a:ext>
            </a:extLst>
          </p:cNvPr>
          <p:cNvSpPr/>
          <p:nvPr/>
        </p:nvSpPr>
        <p:spPr bwMode="gray">
          <a:xfrm>
            <a:off x="6570875" y="2725265"/>
            <a:ext cx="1852155"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System.Group.Table Name: This is the table that you are linking the term to. This is populated using the tables captured on the Table tab.</a:t>
            </a:r>
          </a:p>
        </p:txBody>
      </p:sp>
      <p:sp>
        <p:nvSpPr>
          <p:cNvPr id="13" name="Speech Bubble: Rectangle 12">
            <a:extLst>
              <a:ext uri="{FF2B5EF4-FFF2-40B4-BE49-F238E27FC236}">
                <a16:creationId xmlns:a16="http://schemas.microsoft.com/office/drawing/2014/main" id="{E6211E09-9312-4393-B76A-48FCD3E98BA3}"/>
              </a:ext>
            </a:extLst>
          </p:cNvPr>
          <p:cNvSpPr/>
          <p:nvPr/>
        </p:nvSpPr>
        <p:spPr bwMode="gray">
          <a:xfrm>
            <a:off x="8686889" y="2706275"/>
            <a:ext cx="2671460"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System.Group.Table.Attribute Name: This is the attribute that you are linking the term to. This is populated using the attributes captured on the Attribute tab.</a:t>
            </a:r>
          </a:p>
        </p:txBody>
      </p:sp>
      <p:sp>
        <p:nvSpPr>
          <p:cNvPr id="14" name="Rounded Rectangular Callout 74">
            <a:extLst>
              <a:ext uri="{FF2B5EF4-FFF2-40B4-BE49-F238E27FC236}">
                <a16:creationId xmlns:a16="http://schemas.microsoft.com/office/drawing/2014/main" id="{7C641506-9E19-4D24-828C-17FAF4F8D51E}"/>
              </a:ext>
            </a:extLst>
          </p:cNvPr>
          <p:cNvSpPr/>
          <p:nvPr/>
        </p:nvSpPr>
        <p:spPr bwMode="gray">
          <a:xfrm>
            <a:off x="642796" y="5122930"/>
            <a:ext cx="11318394"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system can be linked to many terms. Just repeat the system in as many rows needed.</a:t>
            </a:r>
          </a:p>
        </p:txBody>
      </p:sp>
      <p:sp>
        <p:nvSpPr>
          <p:cNvPr id="15" name="Rounded Rectangular Callout 74">
            <a:extLst>
              <a:ext uri="{FF2B5EF4-FFF2-40B4-BE49-F238E27FC236}">
                <a16:creationId xmlns:a16="http://schemas.microsoft.com/office/drawing/2014/main" id="{9CB9388A-D8EB-4804-A6BB-328D4E8EB0CB}"/>
              </a:ext>
            </a:extLst>
          </p:cNvPr>
          <p:cNvSpPr/>
          <p:nvPr/>
        </p:nvSpPr>
        <p:spPr bwMode="gray">
          <a:xfrm>
            <a:off x="623266" y="5538001"/>
            <a:ext cx="11337925" cy="821435"/>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3: Depending on the detail available, this link can be captured at any level. E.g. if you are only aware of the system level detail, only complete columns A + B and leave the rest blank. This can then be matured into additional levels of detail over time as needed.</a:t>
            </a:r>
          </a:p>
        </p:txBody>
      </p:sp>
    </p:spTree>
    <p:extLst>
      <p:ext uri="{BB962C8B-B14F-4D97-AF65-F5344CB8AC3E}">
        <p14:creationId xmlns:p14="http://schemas.microsoft.com/office/powerpoint/2010/main" val="30040770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GenFunc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terms and Generic Functions systems at any of the four levels: Generic Function / GenFunc Group / GenFunc Table / GenFunc Attribute. </a:t>
            </a:r>
          </a:p>
        </p:txBody>
      </p:sp>
      <p:pic>
        <p:nvPicPr>
          <p:cNvPr id="6" name="Picture 5">
            <a:extLst>
              <a:ext uri="{FF2B5EF4-FFF2-40B4-BE49-F238E27FC236}">
                <a16:creationId xmlns:a16="http://schemas.microsoft.com/office/drawing/2014/main" id="{9AEEC478-38E1-4E35-8B03-66BA74F2D9CA}"/>
              </a:ext>
            </a:extLst>
          </p:cNvPr>
          <p:cNvPicPr>
            <a:picLocks noChangeAspect="1"/>
          </p:cNvPicPr>
          <p:nvPr/>
        </p:nvPicPr>
        <p:blipFill>
          <a:blip r:embed="rId2"/>
          <a:stretch>
            <a:fillRect/>
          </a:stretch>
        </p:blipFill>
        <p:spPr>
          <a:xfrm>
            <a:off x="196927" y="1890347"/>
            <a:ext cx="8196213" cy="4597876"/>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9070077" y="2901462"/>
            <a:ext cx="2788467" cy="1907930"/>
          </a:xfrm>
          <a:prstGeom prst="wedgeRoundRectCallout">
            <a:avLst>
              <a:gd name="adj1" fmla="val -235966"/>
              <a:gd name="adj2" fmla="val -1256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terms and Generic Functions and this allows the Term Lineage View (i.e. the business lineage view) to be created.</a:t>
            </a:r>
          </a:p>
        </p:txBody>
      </p:sp>
    </p:spTree>
    <p:extLst>
      <p:ext uri="{BB962C8B-B14F-4D97-AF65-F5344CB8AC3E}">
        <p14:creationId xmlns:p14="http://schemas.microsoft.com/office/powerpoint/2010/main" val="23677713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A1C69-E932-4291-817C-C8BA3B2F2222}"/>
              </a:ext>
            </a:extLst>
          </p:cNvPr>
          <p:cNvPicPr>
            <a:picLocks noChangeAspect="1"/>
          </p:cNvPicPr>
          <p:nvPr/>
        </p:nvPicPr>
        <p:blipFill>
          <a:blip r:embed="rId2"/>
          <a:stretch>
            <a:fillRect/>
          </a:stretch>
        </p:blipFill>
        <p:spPr>
          <a:xfrm>
            <a:off x="311392" y="1212543"/>
            <a:ext cx="11420475" cy="261937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To GenFunc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2928021" y="2719634"/>
            <a:ext cx="1784655"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Generic Function Name: This is the generic function  that you are linking the term to. This is populated using the generic functions captured on the Generic Function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642795" y="4707858"/>
            <a:ext cx="11318395"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term can be linked to many generic functions. Just repeat the term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833651" y="2788167"/>
            <a:ext cx="1830511" cy="1708929"/>
          </a:xfrm>
          <a:prstGeom prst="wedgeRectCallout">
            <a:avLst>
              <a:gd name="adj1" fmla="val -44305"/>
              <a:gd name="adj2" fmla="val -10218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Term Name: This is the term that you are linking to the relevant Generic Function. This is populated from the term captured on the Term tab.</a:t>
            </a:r>
          </a:p>
        </p:txBody>
      </p:sp>
      <p:sp>
        <p:nvSpPr>
          <p:cNvPr id="9" name="Speech Bubble: Rectangle 8">
            <a:extLst>
              <a:ext uri="{FF2B5EF4-FFF2-40B4-BE49-F238E27FC236}">
                <a16:creationId xmlns:a16="http://schemas.microsoft.com/office/drawing/2014/main" id="{0CB693D7-6EF7-48F6-9453-70F5106B0FC2}"/>
              </a:ext>
            </a:extLst>
          </p:cNvPr>
          <p:cNvSpPr/>
          <p:nvPr/>
        </p:nvSpPr>
        <p:spPr bwMode="gray">
          <a:xfrm>
            <a:off x="4853445" y="2719634"/>
            <a:ext cx="1582523"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 Name: This is the generic function group that you are linking the term to. This is populated using the groups captured on the GenFunc.Group tab.</a:t>
            </a:r>
          </a:p>
        </p:txBody>
      </p:sp>
      <p:sp>
        <p:nvSpPr>
          <p:cNvPr id="12" name="Speech Bubble: Rectangle 11">
            <a:extLst>
              <a:ext uri="{FF2B5EF4-FFF2-40B4-BE49-F238E27FC236}">
                <a16:creationId xmlns:a16="http://schemas.microsoft.com/office/drawing/2014/main" id="{1805D869-A1B3-4838-88D6-A2C8A8DB1F62}"/>
              </a:ext>
            </a:extLst>
          </p:cNvPr>
          <p:cNvSpPr/>
          <p:nvPr/>
        </p:nvSpPr>
        <p:spPr bwMode="gray">
          <a:xfrm>
            <a:off x="6570875" y="2725265"/>
            <a:ext cx="1852155" cy="1790821"/>
          </a:xfrm>
          <a:prstGeom prst="wedgeRectCallout">
            <a:avLst>
              <a:gd name="adj1" fmla="val 116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GenFunc.Group.Table Name: This is the table that you are linking the term to. This is populated using the tables captured on the GenFunc.Table tab.</a:t>
            </a:r>
          </a:p>
        </p:txBody>
      </p:sp>
      <p:sp>
        <p:nvSpPr>
          <p:cNvPr id="13" name="Speech Bubble: Rectangle 12">
            <a:extLst>
              <a:ext uri="{FF2B5EF4-FFF2-40B4-BE49-F238E27FC236}">
                <a16:creationId xmlns:a16="http://schemas.microsoft.com/office/drawing/2014/main" id="{E6211E09-9312-4393-B76A-48FCD3E98BA3}"/>
              </a:ext>
            </a:extLst>
          </p:cNvPr>
          <p:cNvSpPr/>
          <p:nvPr/>
        </p:nvSpPr>
        <p:spPr bwMode="gray">
          <a:xfrm>
            <a:off x="8686889" y="2706275"/>
            <a:ext cx="2671460"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GenFunc.Group.Table.Attribute Name: This is the attribute that you are linking the term to. This is populated using the attributes captured on the GenFunc.Attribute  tab.</a:t>
            </a:r>
          </a:p>
        </p:txBody>
      </p:sp>
      <p:sp>
        <p:nvSpPr>
          <p:cNvPr id="14" name="Rounded Rectangular Callout 74">
            <a:extLst>
              <a:ext uri="{FF2B5EF4-FFF2-40B4-BE49-F238E27FC236}">
                <a16:creationId xmlns:a16="http://schemas.microsoft.com/office/drawing/2014/main" id="{7C641506-9E19-4D24-828C-17FAF4F8D51E}"/>
              </a:ext>
            </a:extLst>
          </p:cNvPr>
          <p:cNvSpPr/>
          <p:nvPr/>
        </p:nvSpPr>
        <p:spPr bwMode="gray">
          <a:xfrm>
            <a:off x="642796" y="5122930"/>
            <a:ext cx="11318394"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generic function can be linked to many terms. Just repeat the generic function in as many rows needed.</a:t>
            </a:r>
          </a:p>
        </p:txBody>
      </p:sp>
      <p:sp>
        <p:nvSpPr>
          <p:cNvPr id="15" name="Rounded Rectangular Callout 74">
            <a:extLst>
              <a:ext uri="{FF2B5EF4-FFF2-40B4-BE49-F238E27FC236}">
                <a16:creationId xmlns:a16="http://schemas.microsoft.com/office/drawing/2014/main" id="{9CB9388A-D8EB-4804-A6BB-328D4E8EB0CB}"/>
              </a:ext>
            </a:extLst>
          </p:cNvPr>
          <p:cNvSpPr/>
          <p:nvPr/>
        </p:nvSpPr>
        <p:spPr bwMode="gray">
          <a:xfrm>
            <a:off x="623266" y="5538001"/>
            <a:ext cx="11337925" cy="821435"/>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3: Depending on the detail available, this link can be captured at any level. E.g. if you are only aware of the generic function level detail, only complete columns A + B and leave the rest blank. This can then be matured into additional levels of detail over time as needed.</a:t>
            </a:r>
          </a:p>
        </p:txBody>
      </p:sp>
    </p:spTree>
    <p:extLst>
      <p:ext uri="{BB962C8B-B14F-4D97-AF65-F5344CB8AC3E}">
        <p14:creationId xmlns:p14="http://schemas.microsoft.com/office/powerpoint/2010/main" val="219126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2.2</a:t>
            </a:r>
          </a:p>
        </p:txBody>
      </p:sp>
      <p:sp>
        <p:nvSpPr>
          <p:cNvPr id="4" name="Title 3"/>
          <p:cNvSpPr>
            <a:spLocks noGrp="1"/>
          </p:cNvSpPr>
          <p:nvPr>
            <p:ph type="ctrTitle"/>
          </p:nvPr>
        </p:nvSpPr>
        <p:spPr/>
        <p:txBody>
          <a:bodyPr/>
          <a:lstStyle/>
          <a:p>
            <a:r>
              <a:rPr lang="en-US" dirty="0"/>
              <a:t>Terms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604274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To Term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terms and reports. </a:t>
            </a:r>
          </a:p>
        </p:txBody>
      </p:sp>
      <p:pic>
        <p:nvPicPr>
          <p:cNvPr id="4" name="Picture 3">
            <a:extLst>
              <a:ext uri="{FF2B5EF4-FFF2-40B4-BE49-F238E27FC236}">
                <a16:creationId xmlns:a16="http://schemas.microsoft.com/office/drawing/2014/main" id="{7545C9A4-0D0D-47EA-82E6-DF33AE1B2AB8}"/>
              </a:ext>
            </a:extLst>
          </p:cNvPr>
          <p:cNvPicPr>
            <a:picLocks noChangeAspect="1"/>
          </p:cNvPicPr>
          <p:nvPr/>
        </p:nvPicPr>
        <p:blipFill>
          <a:blip r:embed="rId2"/>
          <a:stretch>
            <a:fillRect/>
          </a:stretch>
        </p:blipFill>
        <p:spPr>
          <a:xfrm>
            <a:off x="975" y="1550992"/>
            <a:ext cx="9433172" cy="5307008"/>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266029" y="3112477"/>
            <a:ext cx="2788467" cy="1907930"/>
          </a:xfrm>
          <a:prstGeom prst="wedgeRoundRectCallout">
            <a:avLst>
              <a:gd name="adj1" fmla="val -157454"/>
              <a:gd name="adj2" fmla="val -1348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terms and Reports and this allows the Term Lineage View (i.e. the business lineage view) to be created.</a:t>
            </a:r>
          </a:p>
        </p:txBody>
      </p:sp>
    </p:spTree>
    <p:extLst>
      <p:ext uri="{BB962C8B-B14F-4D97-AF65-F5344CB8AC3E}">
        <p14:creationId xmlns:p14="http://schemas.microsoft.com/office/powerpoint/2010/main" val="16901630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15A2D-8FB4-4B14-B425-697FA118422C}"/>
              </a:ext>
            </a:extLst>
          </p:cNvPr>
          <p:cNvPicPr>
            <a:picLocks noChangeAspect="1"/>
          </p:cNvPicPr>
          <p:nvPr/>
        </p:nvPicPr>
        <p:blipFill>
          <a:blip r:embed="rId2"/>
          <a:stretch>
            <a:fillRect/>
          </a:stretch>
        </p:blipFill>
        <p:spPr>
          <a:xfrm>
            <a:off x="527538" y="1281479"/>
            <a:ext cx="8077200" cy="257175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To Term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 Term Name: This is the term which you are linking to a report. This is populated from the terms captured on the Term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report can be linked to many Terms. Just repeat the report in as many rows needed.</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term can also be linked to many reports. Just repeat the term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Report Name: This is the report to which you are linking a term. This is populated from the reports captured on the Report tab.</a:t>
            </a:r>
          </a:p>
        </p:txBody>
      </p:sp>
    </p:spTree>
    <p:extLst>
      <p:ext uri="{BB962C8B-B14F-4D97-AF65-F5344CB8AC3E}">
        <p14:creationId xmlns:p14="http://schemas.microsoft.com/office/powerpoint/2010/main" val="22529179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System To Control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systems and the controls executed by/on them. </a:t>
            </a:r>
          </a:p>
        </p:txBody>
      </p:sp>
      <p:pic>
        <p:nvPicPr>
          <p:cNvPr id="6" name="Picture 5">
            <a:extLst>
              <a:ext uri="{FF2B5EF4-FFF2-40B4-BE49-F238E27FC236}">
                <a16:creationId xmlns:a16="http://schemas.microsoft.com/office/drawing/2014/main" id="{A18522A2-B785-4E90-BA31-38A9616F736B}"/>
              </a:ext>
            </a:extLst>
          </p:cNvPr>
          <p:cNvPicPr>
            <a:picLocks noChangeAspect="1"/>
          </p:cNvPicPr>
          <p:nvPr/>
        </p:nvPicPr>
        <p:blipFill>
          <a:blip r:embed="rId2"/>
          <a:stretch>
            <a:fillRect/>
          </a:stretch>
        </p:blipFill>
        <p:spPr>
          <a:xfrm>
            <a:off x="137504" y="1664866"/>
            <a:ext cx="8874283" cy="4988993"/>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266029" y="3112477"/>
            <a:ext cx="2788467" cy="1907930"/>
          </a:xfrm>
          <a:prstGeom prst="wedgeRoundRectCallout">
            <a:avLst>
              <a:gd name="adj1" fmla="val -224615"/>
              <a:gd name="adj2" fmla="val 1324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controls and systems and this can be viewed on the Lineage views on Voltron.</a:t>
            </a:r>
          </a:p>
        </p:txBody>
      </p:sp>
    </p:spTree>
    <p:extLst>
      <p:ext uri="{BB962C8B-B14F-4D97-AF65-F5344CB8AC3E}">
        <p14:creationId xmlns:p14="http://schemas.microsoft.com/office/powerpoint/2010/main" val="29591699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15353E-BAF8-49B2-9316-2D78EB173EB2}"/>
              </a:ext>
            </a:extLst>
          </p:cNvPr>
          <p:cNvPicPr>
            <a:picLocks noChangeAspect="1"/>
          </p:cNvPicPr>
          <p:nvPr/>
        </p:nvPicPr>
        <p:blipFill>
          <a:blip r:embed="rId2"/>
          <a:stretch>
            <a:fillRect/>
          </a:stretch>
        </p:blipFill>
        <p:spPr>
          <a:xfrm>
            <a:off x="623266" y="1086114"/>
            <a:ext cx="10677525" cy="262890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System To Control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1040301" y="2869650"/>
            <a:ext cx="1377583"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 This is the system that you are linking the control to. This is populated using the systems captured on the System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642795" y="4707858"/>
            <a:ext cx="11318395"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control can be linked to many systems. Just repeat the control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9773688" y="2856292"/>
            <a:ext cx="1830511" cy="1804180"/>
          </a:xfrm>
          <a:prstGeom prst="wedgeRectCallout">
            <a:avLst>
              <a:gd name="adj1" fmla="val -44305"/>
              <a:gd name="adj2" fmla="val -10218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Control Name: This is the control that you are linking to the relevant system. This is populated from the controls captured on the Controls tab.</a:t>
            </a:r>
          </a:p>
        </p:txBody>
      </p:sp>
      <p:sp>
        <p:nvSpPr>
          <p:cNvPr id="9" name="Speech Bubble: Rectangle 8">
            <a:extLst>
              <a:ext uri="{FF2B5EF4-FFF2-40B4-BE49-F238E27FC236}">
                <a16:creationId xmlns:a16="http://schemas.microsoft.com/office/drawing/2014/main" id="{0CB693D7-6EF7-48F6-9453-70F5106B0FC2}"/>
              </a:ext>
            </a:extLst>
          </p:cNvPr>
          <p:cNvSpPr/>
          <p:nvPr/>
        </p:nvSpPr>
        <p:spPr bwMode="gray">
          <a:xfrm>
            <a:off x="2754710" y="2869650"/>
            <a:ext cx="1539042"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 Name: This is the group that you are linking the control to. This is populated using the groups captured on the Group tab.</a:t>
            </a:r>
          </a:p>
        </p:txBody>
      </p:sp>
      <p:sp>
        <p:nvSpPr>
          <p:cNvPr id="12" name="Speech Bubble: Rectangle 11">
            <a:extLst>
              <a:ext uri="{FF2B5EF4-FFF2-40B4-BE49-F238E27FC236}">
                <a16:creationId xmlns:a16="http://schemas.microsoft.com/office/drawing/2014/main" id="{1805D869-A1B3-4838-88D6-A2C8A8DB1F62}"/>
              </a:ext>
            </a:extLst>
          </p:cNvPr>
          <p:cNvSpPr/>
          <p:nvPr/>
        </p:nvSpPr>
        <p:spPr bwMode="gray">
          <a:xfrm>
            <a:off x="4472139" y="2875281"/>
            <a:ext cx="1961064"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System.Group.Table Name: This is the table that you are linking the control to. This is populated using the tables captured on the Table tab.</a:t>
            </a:r>
          </a:p>
        </p:txBody>
      </p:sp>
      <p:sp>
        <p:nvSpPr>
          <p:cNvPr id="13" name="Speech Bubble: Rectangle 12">
            <a:extLst>
              <a:ext uri="{FF2B5EF4-FFF2-40B4-BE49-F238E27FC236}">
                <a16:creationId xmlns:a16="http://schemas.microsoft.com/office/drawing/2014/main" id="{E6211E09-9312-4393-B76A-48FCD3E98BA3}"/>
              </a:ext>
            </a:extLst>
          </p:cNvPr>
          <p:cNvSpPr/>
          <p:nvPr/>
        </p:nvSpPr>
        <p:spPr bwMode="gray">
          <a:xfrm>
            <a:off x="6588152" y="2856291"/>
            <a:ext cx="2828545"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System.Group.Table.Attribute Name: This is the attribute that you are linking the control to. This is populated using the attributes captured on the Attribute tab.</a:t>
            </a:r>
          </a:p>
        </p:txBody>
      </p:sp>
      <p:sp>
        <p:nvSpPr>
          <p:cNvPr id="14" name="Rounded Rectangular Callout 74">
            <a:extLst>
              <a:ext uri="{FF2B5EF4-FFF2-40B4-BE49-F238E27FC236}">
                <a16:creationId xmlns:a16="http://schemas.microsoft.com/office/drawing/2014/main" id="{7C641506-9E19-4D24-828C-17FAF4F8D51E}"/>
              </a:ext>
            </a:extLst>
          </p:cNvPr>
          <p:cNvSpPr/>
          <p:nvPr/>
        </p:nvSpPr>
        <p:spPr bwMode="gray">
          <a:xfrm>
            <a:off x="642796" y="5122930"/>
            <a:ext cx="11318394"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system can be linked to many controls. Just repeat the system in as many rows needed.</a:t>
            </a:r>
          </a:p>
        </p:txBody>
      </p:sp>
      <p:sp>
        <p:nvSpPr>
          <p:cNvPr id="15" name="Rounded Rectangular Callout 74">
            <a:extLst>
              <a:ext uri="{FF2B5EF4-FFF2-40B4-BE49-F238E27FC236}">
                <a16:creationId xmlns:a16="http://schemas.microsoft.com/office/drawing/2014/main" id="{9CB9388A-D8EB-4804-A6BB-328D4E8EB0CB}"/>
              </a:ext>
            </a:extLst>
          </p:cNvPr>
          <p:cNvSpPr/>
          <p:nvPr/>
        </p:nvSpPr>
        <p:spPr bwMode="gray">
          <a:xfrm>
            <a:off x="623266" y="5538002"/>
            <a:ext cx="11337925" cy="669368"/>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3: Depending on the nature of the control, this link can be captured at any level. E.g. if this is a system level control, only complete columns A + E and leave the rest blank. </a:t>
            </a:r>
          </a:p>
        </p:txBody>
      </p:sp>
    </p:spTree>
    <p:extLst>
      <p:ext uri="{BB962C8B-B14F-4D97-AF65-F5344CB8AC3E}">
        <p14:creationId xmlns:p14="http://schemas.microsoft.com/office/powerpoint/2010/main" val="13166194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 To GenFunc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generic functions and the controls executed by/on them. </a:t>
            </a:r>
          </a:p>
        </p:txBody>
      </p:sp>
      <p:pic>
        <p:nvPicPr>
          <p:cNvPr id="4" name="Picture 3">
            <a:extLst>
              <a:ext uri="{FF2B5EF4-FFF2-40B4-BE49-F238E27FC236}">
                <a16:creationId xmlns:a16="http://schemas.microsoft.com/office/drawing/2014/main" id="{2E441E74-8FE6-4A32-BE21-2C7E81CC7C7B}"/>
              </a:ext>
            </a:extLst>
          </p:cNvPr>
          <p:cNvPicPr>
            <a:picLocks noChangeAspect="1"/>
          </p:cNvPicPr>
          <p:nvPr/>
        </p:nvPicPr>
        <p:blipFill>
          <a:blip r:embed="rId2"/>
          <a:stretch>
            <a:fillRect/>
          </a:stretch>
        </p:blipFill>
        <p:spPr>
          <a:xfrm>
            <a:off x="137504" y="1491467"/>
            <a:ext cx="9232793" cy="5149950"/>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266029" y="3112477"/>
            <a:ext cx="2788467" cy="1907930"/>
          </a:xfrm>
          <a:prstGeom prst="wedgeRoundRectCallout">
            <a:avLst>
              <a:gd name="adj1" fmla="val -224615"/>
              <a:gd name="adj2" fmla="val 1324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controls and generic functions and this can be viewed on the Lineage views on Voltron.</a:t>
            </a:r>
          </a:p>
        </p:txBody>
      </p:sp>
    </p:spTree>
    <p:extLst>
      <p:ext uri="{BB962C8B-B14F-4D97-AF65-F5344CB8AC3E}">
        <p14:creationId xmlns:p14="http://schemas.microsoft.com/office/powerpoint/2010/main" val="19354958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1E81A-F7CC-47C7-A50D-86F7D337BCB6}"/>
              </a:ext>
            </a:extLst>
          </p:cNvPr>
          <p:cNvPicPr>
            <a:picLocks noChangeAspect="1"/>
          </p:cNvPicPr>
          <p:nvPr/>
        </p:nvPicPr>
        <p:blipFill>
          <a:blip r:embed="rId2"/>
          <a:stretch>
            <a:fillRect/>
          </a:stretch>
        </p:blipFill>
        <p:spPr>
          <a:xfrm>
            <a:off x="370587" y="1197425"/>
            <a:ext cx="11326112" cy="253365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 To GenFunc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1116806" y="2719634"/>
            <a:ext cx="1784655"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Generic Function Name: This is the generic function  that you are linking the control to. This is populated using the generic functions captured on the Generic Function tab.</a:t>
            </a:r>
          </a:p>
        </p:txBody>
      </p:sp>
      <p:sp>
        <p:nvSpPr>
          <p:cNvPr id="9" name="Speech Bubble: Rectangle 8">
            <a:extLst>
              <a:ext uri="{FF2B5EF4-FFF2-40B4-BE49-F238E27FC236}">
                <a16:creationId xmlns:a16="http://schemas.microsoft.com/office/drawing/2014/main" id="{0CB693D7-6EF7-48F6-9453-70F5106B0FC2}"/>
              </a:ext>
            </a:extLst>
          </p:cNvPr>
          <p:cNvSpPr/>
          <p:nvPr/>
        </p:nvSpPr>
        <p:spPr bwMode="gray">
          <a:xfrm>
            <a:off x="3042230" y="2719634"/>
            <a:ext cx="1582523"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 Name: This is the generic function group that you are linking the control to. This is populated using the groups captured on the GenFunc.Group tab.</a:t>
            </a:r>
          </a:p>
        </p:txBody>
      </p:sp>
      <p:sp>
        <p:nvSpPr>
          <p:cNvPr id="12" name="Speech Bubble: Rectangle 11">
            <a:extLst>
              <a:ext uri="{FF2B5EF4-FFF2-40B4-BE49-F238E27FC236}">
                <a16:creationId xmlns:a16="http://schemas.microsoft.com/office/drawing/2014/main" id="{1805D869-A1B3-4838-88D6-A2C8A8DB1F62}"/>
              </a:ext>
            </a:extLst>
          </p:cNvPr>
          <p:cNvSpPr/>
          <p:nvPr/>
        </p:nvSpPr>
        <p:spPr bwMode="gray">
          <a:xfrm>
            <a:off x="4759660" y="2725265"/>
            <a:ext cx="1852155" cy="1790821"/>
          </a:xfrm>
          <a:prstGeom prst="wedgeRectCallout">
            <a:avLst>
              <a:gd name="adj1" fmla="val 116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GenFunc.Group.Table Name: This is the table that you are linking the control to. This is populated using the tables captured on the GenFunc.Table tab.</a:t>
            </a:r>
          </a:p>
        </p:txBody>
      </p:sp>
      <p:sp>
        <p:nvSpPr>
          <p:cNvPr id="13" name="Speech Bubble: Rectangle 12">
            <a:extLst>
              <a:ext uri="{FF2B5EF4-FFF2-40B4-BE49-F238E27FC236}">
                <a16:creationId xmlns:a16="http://schemas.microsoft.com/office/drawing/2014/main" id="{E6211E09-9312-4393-B76A-48FCD3E98BA3}"/>
              </a:ext>
            </a:extLst>
          </p:cNvPr>
          <p:cNvSpPr/>
          <p:nvPr/>
        </p:nvSpPr>
        <p:spPr bwMode="gray">
          <a:xfrm>
            <a:off x="6875674" y="2706275"/>
            <a:ext cx="2671460" cy="1790821"/>
          </a:xfrm>
          <a:prstGeom prst="wedgeRectCallout">
            <a:avLst>
              <a:gd name="adj1" fmla="val -17816"/>
              <a:gd name="adj2" fmla="val -9235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GenFunc.Group.Table.Attribute Name: This is the attribute that you are linking the control to. This is populated using the attributes captured on the GenFunc.Attribute  tab.</a:t>
            </a:r>
          </a:p>
        </p:txBody>
      </p:sp>
      <p:sp>
        <p:nvSpPr>
          <p:cNvPr id="17" name="Rounded Rectangular Callout 74">
            <a:extLst>
              <a:ext uri="{FF2B5EF4-FFF2-40B4-BE49-F238E27FC236}">
                <a16:creationId xmlns:a16="http://schemas.microsoft.com/office/drawing/2014/main" id="{2485FC9D-06D9-4AA2-9CDE-BE98CAF84595}"/>
              </a:ext>
            </a:extLst>
          </p:cNvPr>
          <p:cNvSpPr/>
          <p:nvPr/>
        </p:nvSpPr>
        <p:spPr bwMode="gray">
          <a:xfrm>
            <a:off x="642795" y="4707858"/>
            <a:ext cx="11318395"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control can be linked to many generic functions. Just repeat the control in as many rows needed.</a:t>
            </a:r>
          </a:p>
        </p:txBody>
      </p:sp>
      <p:sp>
        <p:nvSpPr>
          <p:cNvPr id="19" name="Rounded Rectangular Callout 74">
            <a:extLst>
              <a:ext uri="{FF2B5EF4-FFF2-40B4-BE49-F238E27FC236}">
                <a16:creationId xmlns:a16="http://schemas.microsoft.com/office/drawing/2014/main" id="{AB43B853-2C55-4F7C-9E8E-4524B9A9138A}"/>
              </a:ext>
            </a:extLst>
          </p:cNvPr>
          <p:cNvSpPr/>
          <p:nvPr/>
        </p:nvSpPr>
        <p:spPr bwMode="gray">
          <a:xfrm>
            <a:off x="642796" y="5122930"/>
            <a:ext cx="11318394" cy="374096"/>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generic function can be linked to many controls. Just repeat the generic function in as many rows needed.</a:t>
            </a:r>
          </a:p>
        </p:txBody>
      </p:sp>
      <p:sp>
        <p:nvSpPr>
          <p:cNvPr id="20" name="Rounded Rectangular Callout 74">
            <a:extLst>
              <a:ext uri="{FF2B5EF4-FFF2-40B4-BE49-F238E27FC236}">
                <a16:creationId xmlns:a16="http://schemas.microsoft.com/office/drawing/2014/main" id="{B8B15CBF-37C1-44C7-B327-7878CC8E254E}"/>
              </a:ext>
            </a:extLst>
          </p:cNvPr>
          <p:cNvSpPr/>
          <p:nvPr/>
        </p:nvSpPr>
        <p:spPr bwMode="gray">
          <a:xfrm>
            <a:off x="623266" y="5538002"/>
            <a:ext cx="11337925" cy="669368"/>
          </a:xfrm>
          <a:prstGeom prst="wedgeRoundRectCallout">
            <a:avLst>
              <a:gd name="adj1" fmla="val -53312"/>
              <a:gd name="adj2" fmla="val -1987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3: Depending on the nature of the control, this link can be captured at any level. E.g. if this control is performed on all data in a generic function, only complete columns A + E and leave the rest blank. </a:t>
            </a:r>
          </a:p>
        </p:txBody>
      </p:sp>
      <p:sp>
        <p:nvSpPr>
          <p:cNvPr id="21" name="Speech Bubble: Rectangle 20">
            <a:extLst>
              <a:ext uri="{FF2B5EF4-FFF2-40B4-BE49-F238E27FC236}">
                <a16:creationId xmlns:a16="http://schemas.microsoft.com/office/drawing/2014/main" id="{FCD5736E-AFF8-459E-8060-5DFB53AB9D03}"/>
              </a:ext>
            </a:extLst>
          </p:cNvPr>
          <p:cNvSpPr/>
          <p:nvPr/>
        </p:nvSpPr>
        <p:spPr bwMode="gray">
          <a:xfrm>
            <a:off x="9866188" y="2706275"/>
            <a:ext cx="1830511" cy="1804180"/>
          </a:xfrm>
          <a:prstGeom prst="wedgeRectCallout">
            <a:avLst>
              <a:gd name="adj1" fmla="val -19328"/>
              <a:gd name="adj2" fmla="val -10169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Control Name: This is the control that you are linking to the relevant generic function. This is populated from the controls captured on the Controls tab.</a:t>
            </a:r>
          </a:p>
        </p:txBody>
      </p:sp>
    </p:spTree>
    <p:extLst>
      <p:ext uri="{BB962C8B-B14F-4D97-AF65-F5344CB8AC3E}">
        <p14:creationId xmlns:p14="http://schemas.microsoft.com/office/powerpoint/2010/main" val="42841209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 To Report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controls and reports. </a:t>
            </a:r>
          </a:p>
        </p:txBody>
      </p:sp>
      <p:pic>
        <p:nvPicPr>
          <p:cNvPr id="5" name="Picture 4">
            <a:extLst>
              <a:ext uri="{FF2B5EF4-FFF2-40B4-BE49-F238E27FC236}">
                <a16:creationId xmlns:a16="http://schemas.microsoft.com/office/drawing/2014/main" id="{5410608D-ED89-4B19-B3E1-BB2C7D313488}"/>
              </a:ext>
            </a:extLst>
          </p:cNvPr>
          <p:cNvPicPr>
            <a:picLocks noChangeAspect="1"/>
          </p:cNvPicPr>
          <p:nvPr/>
        </p:nvPicPr>
        <p:blipFill>
          <a:blip r:embed="rId2"/>
          <a:stretch>
            <a:fillRect/>
          </a:stretch>
        </p:blipFill>
        <p:spPr>
          <a:xfrm>
            <a:off x="137504" y="1613877"/>
            <a:ext cx="9128525" cy="5112237"/>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336367" y="3147646"/>
            <a:ext cx="2788467" cy="1907930"/>
          </a:xfrm>
          <a:prstGeom prst="wedgeRoundRectCallout">
            <a:avLst>
              <a:gd name="adj1" fmla="val -152724"/>
              <a:gd name="adj2" fmla="val 218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controls and Reports. This can then be viewed as part of the data flow on the Voltron lineage views.</a:t>
            </a:r>
          </a:p>
        </p:txBody>
      </p:sp>
    </p:spTree>
    <p:extLst>
      <p:ext uri="{BB962C8B-B14F-4D97-AF65-F5344CB8AC3E}">
        <p14:creationId xmlns:p14="http://schemas.microsoft.com/office/powerpoint/2010/main" val="9955578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B1B2A-69D3-4336-956B-EB697593F017}"/>
              </a:ext>
            </a:extLst>
          </p:cNvPr>
          <p:cNvPicPr>
            <a:picLocks noChangeAspect="1"/>
          </p:cNvPicPr>
          <p:nvPr/>
        </p:nvPicPr>
        <p:blipFill>
          <a:blip r:embed="rId2"/>
          <a:stretch>
            <a:fillRect/>
          </a:stretch>
        </p:blipFill>
        <p:spPr>
          <a:xfrm>
            <a:off x="2102460" y="1202374"/>
            <a:ext cx="5648325" cy="2638425"/>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 To Report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Control Name: This is the control which you are linking to a report. This is populated from the controls captured on the Controls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report can be linked to many Controls. Just repeat the report in as many rows needed.</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control can also be linked to many reports. Just repeat the control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Report Name: This is the report to which you are linking a control. This is populated from the reports captured on the Report tab.</a:t>
            </a:r>
          </a:p>
        </p:txBody>
      </p:sp>
    </p:spTree>
    <p:extLst>
      <p:ext uri="{BB962C8B-B14F-4D97-AF65-F5344CB8AC3E}">
        <p14:creationId xmlns:p14="http://schemas.microsoft.com/office/powerpoint/2010/main" val="413936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Control To Term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controls and terms.</a:t>
            </a:r>
          </a:p>
          <a:p>
            <a:r>
              <a:rPr lang="en-US" b="1" dirty="0"/>
              <a:t>Note:  It has been found that this linking is not useful as controls are executed on physical things rather than business terms. As such the recommendation is to ignore this tab.</a:t>
            </a:r>
          </a:p>
        </p:txBody>
      </p:sp>
    </p:spTree>
    <p:extLst>
      <p:ext uri="{BB962C8B-B14F-4D97-AF65-F5344CB8AC3E}">
        <p14:creationId xmlns:p14="http://schemas.microsoft.com/office/powerpoint/2010/main" val="37088728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To Committee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reports and committees.</a:t>
            </a:r>
          </a:p>
        </p:txBody>
      </p:sp>
      <p:pic>
        <p:nvPicPr>
          <p:cNvPr id="4" name="Picture 3">
            <a:extLst>
              <a:ext uri="{FF2B5EF4-FFF2-40B4-BE49-F238E27FC236}">
                <a16:creationId xmlns:a16="http://schemas.microsoft.com/office/drawing/2014/main" id="{54AFCC14-5619-444C-986B-7A523CE6B3B9}"/>
              </a:ext>
            </a:extLst>
          </p:cNvPr>
          <p:cNvPicPr>
            <a:picLocks noChangeAspect="1"/>
          </p:cNvPicPr>
          <p:nvPr/>
        </p:nvPicPr>
        <p:blipFill>
          <a:blip r:embed="rId2"/>
          <a:stretch>
            <a:fillRect/>
          </a:stretch>
        </p:blipFill>
        <p:spPr>
          <a:xfrm>
            <a:off x="194270" y="1619129"/>
            <a:ext cx="8395815" cy="4764534"/>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336367" y="3147646"/>
            <a:ext cx="2788467" cy="1907930"/>
          </a:xfrm>
          <a:prstGeom prst="wedgeRoundRectCallout">
            <a:avLst>
              <a:gd name="adj1" fmla="val -105743"/>
              <a:gd name="adj2" fmla="val 2107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reports and committees. This can then be viewed as part of the data flow on the Voltron lineage views.</a:t>
            </a:r>
          </a:p>
        </p:txBody>
      </p:sp>
    </p:spTree>
    <p:extLst>
      <p:ext uri="{BB962C8B-B14F-4D97-AF65-F5344CB8AC3E}">
        <p14:creationId xmlns:p14="http://schemas.microsoft.com/office/powerpoint/2010/main" val="178367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070178" y="-1059778"/>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pic>
        <p:nvPicPr>
          <p:cNvPr id="194" name="Picture 193"/>
          <p:cNvPicPr>
            <a:picLocks noChangeAspect="1"/>
          </p:cNvPicPr>
          <p:nvPr/>
        </p:nvPicPr>
        <p:blipFill>
          <a:blip r:embed="rId3"/>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4"/>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3"/>
          <a:stretch>
            <a:fillRect/>
          </a:stretch>
        </p:blipFill>
        <p:spPr>
          <a:xfrm>
            <a:off x="3234823" y="626602"/>
            <a:ext cx="398311" cy="317844"/>
          </a:xfrm>
          <a:prstGeom prst="rect">
            <a:avLst/>
          </a:prstGeom>
        </p:spPr>
      </p:pic>
      <p:pic>
        <p:nvPicPr>
          <p:cNvPr id="59" name="Picture 58"/>
          <p:cNvPicPr>
            <a:picLocks noChangeAspect="1"/>
          </p:cNvPicPr>
          <p:nvPr/>
        </p:nvPicPr>
        <p:blipFill>
          <a:blip r:embed="rId3"/>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4"/>
            <a:stretch>
              <a:fillRect/>
            </a:stretch>
          </p:blipFill>
          <p:spPr>
            <a:xfrm>
              <a:off x="4854773" y="391687"/>
              <a:ext cx="243685" cy="320040"/>
            </a:xfrm>
            <a:prstGeom prst="rect">
              <a:avLst/>
            </a:prstGeom>
          </p:spPr>
        </p:pic>
      </p:grpSp>
      <p:sp>
        <p:nvSpPr>
          <p:cNvPr id="75" name="Rounded Rectangular Callout 74"/>
          <p:cNvSpPr/>
          <p:nvPr/>
        </p:nvSpPr>
        <p:spPr bwMode="gray">
          <a:xfrm>
            <a:off x="7858581" y="243836"/>
            <a:ext cx="4002316" cy="1401220"/>
          </a:xfrm>
          <a:prstGeom prst="wedgeRoundRectCallout">
            <a:avLst>
              <a:gd name="adj1" fmla="val -79977"/>
              <a:gd name="adj2" fmla="val 809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Arial" pitchFamily="34" charset="0"/>
                <a:cs typeface="Arial" pitchFamily="34" charset="0"/>
              </a:rPr>
              <a:t>2. Terms: </a:t>
            </a:r>
            <a:r>
              <a:rPr lang="en-US" sz="1600" dirty="0">
                <a:solidFill>
                  <a:schemeClr val="bg1"/>
                </a:solidFill>
                <a:latin typeface="Arial" pitchFamily="34" charset="0"/>
                <a:cs typeface="Arial" pitchFamily="34" charset="0"/>
              </a:rPr>
              <a:t>Business concepts/data elements that are defined in business language as used in day to day operation.</a:t>
            </a:r>
          </a:p>
        </p:txBody>
      </p:sp>
      <p:sp>
        <p:nvSpPr>
          <p:cNvPr id="76" name="Rounded Rectangular Callout 75"/>
          <p:cNvSpPr/>
          <p:nvPr/>
        </p:nvSpPr>
        <p:spPr bwMode="gray">
          <a:xfrm>
            <a:off x="7856882" y="1760614"/>
            <a:ext cx="4002316" cy="982586"/>
          </a:xfrm>
          <a:prstGeom prst="wedgeRoundRectCallout">
            <a:avLst>
              <a:gd name="adj1" fmla="val -78708"/>
              <a:gd name="adj2" fmla="val -3178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Terms are linked to taxonomies. This makes it easier to find relevant terms to a specific area</a:t>
            </a:r>
            <a:r>
              <a:rPr lang="en-US" sz="1600" b="1" dirty="0">
                <a:solidFill>
                  <a:schemeClr val="bg1"/>
                </a:solidFill>
                <a:latin typeface="Arial" pitchFamily="34" charset="0"/>
                <a:cs typeface="Arial" pitchFamily="34" charset="0"/>
              </a:rPr>
              <a:t>.</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026986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3FA79-930B-496A-ADC7-F400CDD07273}"/>
              </a:ext>
            </a:extLst>
          </p:cNvPr>
          <p:cNvPicPr>
            <a:picLocks noChangeAspect="1"/>
          </p:cNvPicPr>
          <p:nvPr/>
        </p:nvPicPr>
        <p:blipFill>
          <a:blip r:embed="rId2"/>
          <a:stretch>
            <a:fillRect/>
          </a:stretch>
        </p:blipFill>
        <p:spPr>
          <a:xfrm>
            <a:off x="785079" y="1274884"/>
            <a:ext cx="7667625" cy="251460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Report To Committee Mapping Tab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Committee Name: This is the committee to which you are linking a report. This is populated from the committees captured on the Committee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report can be linked to many Committees. Just repeat the report in as many rows needed.</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400214"/>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committee can also be linked to many reports. Just repeat the committee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Report Name: This is the report which you are linking to a committee. This is populated from the reports captured on the Report tab.</a:t>
            </a:r>
          </a:p>
        </p:txBody>
      </p:sp>
    </p:spTree>
    <p:extLst>
      <p:ext uri="{BB962C8B-B14F-4D97-AF65-F5344CB8AC3E}">
        <p14:creationId xmlns:p14="http://schemas.microsoft.com/office/powerpoint/2010/main" val="16290365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err="1"/>
              <a:t>BusinessProcess</a:t>
            </a:r>
            <a:r>
              <a:rPr lang="en-US" dirty="0"/>
              <a:t> To Term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This tab creates the relationships between business processes and terms.</a:t>
            </a:r>
          </a:p>
        </p:txBody>
      </p:sp>
      <p:pic>
        <p:nvPicPr>
          <p:cNvPr id="6" name="Picture 5">
            <a:extLst>
              <a:ext uri="{FF2B5EF4-FFF2-40B4-BE49-F238E27FC236}">
                <a16:creationId xmlns:a16="http://schemas.microsoft.com/office/drawing/2014/main" id="{51327A47-96C3-4E6E-B7C7-48A62BF65138}"/>
              </a:ext>
            </a:extLst>
          </p:cNvPr>
          <p:cNvPicPr>
            <a:picLocks noChangeAspect="1"/>
          </p:cNvPicPr>
          <p:nvPr/>
        </p:nvPicPr>
        <p:blipFill>
          <a:blip r:embed="rId2"/>
          <a:stretch>
            <a:fillRect/>
          </a:stretch>
        </p:blipFill>
        <p:spPr>
          <a:xfrm>
            <a:off x="296884" y="1660052"/>
            <a:ext cx="8888144" cy="5012351"/>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336367" y="3147646"/>
            <a:ext cx="2788467" cy="1907930"/>
          </a:xfrm>
          <a:prstGeom prst="wedgeRoundRectCallout">
            <a:avLst>
              <a:gd name="adj1" fmla="val -150517"/>
              <a:gd name="adj2" fmla="val -8307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linkages between terms and business processes. This can then be viewed as a property on the term on the Voltron taxonomy view.</a:t>
            </a:r>
          </a:p>
        </p:txBody>
      </p:sp>
    </p:spTree>
    <p:extLst>
      <p:ext uri="{BB962C8B-B14F-4D97-AF65-F5344CB8AC3E}">
        <p14:creationId xmlns:p14="http://schemas.microsoft.com/office/powerpoint/2010/main" val="5680468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FF544-99EF-4BD0-BA3E-0E4C355BE3C1}"/>
              </a:ext>
            </a:extLst>
          </p:cNvPr>
          <p:cNvPicPr>
            <a:picLocks noChangeAspect="1"/>
          </p:cNvPicPr>
          <p:nvPr/>
        </p:nvPicPr>
        <p:blipFill>
          <a:blip r:embed="rId2"/>
          <a:stretch>
            <a:fillRect/>
          </a:stretch>
        </p:blipFill>
        <p:spPr>
          <a:xfrm>
            <a:off x="494201" y="1370758"/>
            <a:ext cx="8254145" cy="2360807"/>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BusinessProcess to Term Mapping – Fields</a:t>
            </a:r>
          </a:p>
        </p:txBody>
      </p:sp>
      <p:sp>
        <p:nvSpPr>
          <p:cNvPr id="16" name="Speech Bubble: Rectangle 15">
            <a:extLst>
              <a:ext uri="{FF2B5EF4-FFF2-40B4-BE49-F238E27FC236}">
                <a16:creationId xmlns:a16="http://schemas.microsoft.com/office/drawing/2014/main" id="{149E2A5C-D968-4A56-BA41-A838FEB45B81}"/>
              </a:ext>
            </a:extLst>
          </p:cNvPr>
          <p:cNvSpPr/>
          <p:nvPr/>
        </p:nvSpPr>
        <p:spPr bwMode="gray">
          <a:xfrm>
            <a:off x="5546056" y="4215433"/>
            <a:ext cx="2765606" cy="1708929"/>
          </a:xfrm>
          <a:prstGeom prst="wedgeRectCallout">
            <a:avLst>
              <a:gd name="adj1" fmla="val -36738"/>
              <a:gd name="adj2" fmla="val -14488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Term Name: This is the term which you are linking a business process. This is populated from the terms captured on the Term tab.</a:t>
            </a:r>
          </a:p>
        </p:txBody>
      </p:sp>
      <p:sp>
        <p:nvSpPr>
          <p:cNvPr id="18" name="Rounded Rectangular Callout 74">
            <a:extLst>
              <a:ext uri="{FF2B5EF4-FFF2-40B4-BE49-F238E27FC236}">
                <a16:creationId xmlns:a16="http://schemas.microsoft.com/office/drawing/2014/main" id="{522506A1-4928-4A69-90B4-60083E625BE1}"/>
              </a:ext>
            </a:extLst>
          </p:cNvPr>
          <p:cNvSpPr/>
          <p:nvPr/>
        </p:nvSpPr>
        <p:spPr bwMode="gray">
          <a:xfrm>
            <a:off x="8965336" y="1202374"/>
            <a:ext cx="3053749" cy="1347308"/>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1: A business process can be linked to many terms. Just repeat the business process in as many rows needed.</a:t>
            </a:r>
          </a:p>
        </p:txBody>
      </p:sp>
      <p:sp>
        <p:nvSpPr>
          <p:cNvPr id="11" name="Rounded Rectangular Callout 74">
            <a:extLst>
              <a:ext uri="{FF2B5EF4-FFF2-40B4-BE49-F238E27FC236}">
                <a16:creationId xmlns:a16="http://schemas.microsoft.com/office/drawing/2014/main" id="{5F097780-0F8A-49FB-816A-60F01FCA8992}"/>
              </a:ext>
            </a:extLst>
          </p:cNvPr>
          <p:cNvSpPr/>
          <p:nvPr/>
        </p:nvSpPr>
        <p:spPr bwMode="gray">
          <a:xfrm>
            <a:off x="8965336" y="2611226"/>
            <a:ext cx="3053749" cy="1118796"/>
          </a:xfrm>
          <a:prstGeom prst="wedgeRoundRectCallout">
            <a:avLst>
              <a:gd name="adj1" fmla="val -81518"/>
              <a:gd name="adj2" fmla="val -214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Note 2: A term can also be linked to many business processes. Just repeat the term in as many rows needed.</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1656925" y="4215433"/>
            <a:ext cx="2765606" cy="1708929"/>
          </a:xfrm>
          <a:prstGeom prst="wedgeRectCallout">
            <a:avLst>
              <a:gd name="adj1" fmla="val 35428"/>
              <a:gd name="adj2" fmla="val -14333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Business Process Name: This is the process to which you are linking to  term. This is populated from the business processes captured on the Business Process tab.</a:t>
            </a:r>
          </a:p>
        </p:txBody>
      </p:sp>
    </p:spTree>
    <p:extLst>
      <p:ext uri="{BB962C8B-B14F-4D97-AF65-F5344CB8AC3E}">
        <p14:creationId xmlns:p14="http://schemas.microsoft.com/office/powerpoint/2010/main" val="21041696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Source To Target Mapping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In this tab you capture the links to create the data flow between Reports/Systems/Generic Functions/Reports/Documents.</a:t>
            </a:r>
          </a:p>
        </p:txBody>
      </p:sp>
      <p:pic>
        <p:nvPicPr>
          <p:cNvPr id="4" name="Picture 3">
            <a:extLst>
              <a:ext uri="{FF2B5EF4-FFF2-40B4-BE49-F238E27FC236}">
                <a16:creationId xmlns:a16="http://schemas.microsoft.com/office/drawing/2014/main" id="{470A93EB-81D9-49E8-8CDD-B58882751DDC}"/>
              </a:ext>
            </a:extLst>
          </p:cNvPr>
          <p:cNvPicPr>
            <a:picLocks noChangeAspect="1"/>
          </p:cNvPicPr>
          <p:nvPr/>
        </p:nvPicPr>
        <p:blipFill>
          <a:blip r:embed="rId2"/>
          <a:stretch>
            <a:fillRect/>
          </a:stretch>
        </p:blipFill>
        <p:spPr>
          <a:xfrm>
            <a:off x="155328" y="1511928"/>
            <a:ext cx="9181038" cy="5201216"/>
          </a:xfrm>
          <a:prstGeom prst="rect">
            <a:avLst/>
          </a:prstGeom>
        </p:spPr>
      </p:pic>
      <p:sp>
        <p:nvSpPr>
          <p:cNvPr id="8" name="Rounded Rectangular Callout 74">
            <a:extLst>
              <a:ext uri="{FF2B5EF4-FFF2-40B4-BE49-F238E27FC236}">
                <a16:creationId xmlns:a16="http://schemas.microsoft.com/office/drawing/2014/main" id="{B44CFF87-F951-445E-817B-2B9E88FC66AF}"/>
              </a:ext>
            </a:extLst>
          </p:cNvPr>
          <p:cNvSpPr/>
          <p:nvPr/>
        </p:nvSpPr>
        <p:spPr bwMode="gray">
          <a:xfrm>
            <a:off x="9336367" y="3147646"/>
            <a:ext cx="2788467" cy="1907930"/>
          </a:xfrm>
          <a:prstGeom prst="wedgeRoundRectCallout">
            <a:avLst>
              <a:gd name="adj1" fmla="val -164153"/>
              <a:gd name="adj2" fmla="val 1657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flow that can be seen in all the lineage views on Voltron.</a:t>
            </a:r>
          </a:p>
        </p:txBody>
      </p:sp>
    </p:spTree>
    <p:extLst>
      <p:ext uri="{BB962C8B-B14F-4D97-AF65-F5344CB8AC3E}">
        <p14:creationId xmlns:p14="http://schemas.microsoft.com/office/powerpoint/2010/main" val="24949590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652D8-3EA6-4ECD-BA58-D77543F35A2E}"/>
              </a:ext>
            </a:extLst>
          </p:cNvPr>
          <p:cNvPicPr>
            <a:picLocks noChangeAspect="1"/>
          </p:cNvPicPr>
          <p:nvPr/>
        </p:nvPicPr>
        <p:blipFill>
          <a:blip r:embed="rId2"/>
          <a:stretch>
            <a:fillRect/>
          </a:stretch>
        </p:blipFill>
        <p:spPr>
          <a:xfrm>
            <a:off x="85646" y="1962599"/>
            <a:ext cx="11740344" cy="1708929"/>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a:xfrm>
            <a:off x="158263" y="278757"/>
            <a:ext cx="11337925" cy="710639"/>
          </a:xfrm>
        </p:spPr>
        <p:txBody>
          <a:bodyPr/>
          <a:lstStyle/>
          <a:p>
            <a:r>
              <a:rPr lang="en-US" dirty="0"/>
              <a:t>Source To Target Mapping – Fields (1 of 3)</a:t>
            </a:r>
          </a:p>
        </p:txBody>
      </p:sp>
      <p:sp>
        <p:nvSpPr>
          <p:cNvPr id="9" name="Rounded Rectangular Callout 74">
            <a:extLst>
              <a:ext uri="{FF2B5EF4-FFF2-40B4-BE49-F238E27FC236}">
                <a16:creationId xmlns:a16="http://schemas.microsoft.com/office/drawing/2014/main" id="{4A4D6C45-FFDA-4350-8E29-06AF8F2177B2}"/>
              </a:ext>
            </a:extLst>
          </p:cNvPr>
          <p:cNvSpPr/>
          <p:nvPr/>
        </p:nvSpPr>
        <p:spPr bwMode="gray">
          <a:xfrm>
            <a:off x="158263" y="1063869"/>
            <a:ext cx="11834446" cy="589085"/>
          </a:xfrm>
          <a:prstGeom prst="wedgeRoundRectCallout">
            <a:avLst>
              <a:gd name="adj1" fmla="val -951"/>
              <a:gd name="adj2" fmla="val 11797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On the source side of the STTM, you need to capture the relevant System level OR Report OR Document OR Generic Function. A source cannot be more then one type of object</a:t>
            </a:r>
          </a:p>
        </p:txBody>
      </p:sp>
      <p:sp>
        <p:nvSpPr>
          <p:cNvPr id="5" name="Speech Bubble: Rectangle 4">
            <a:extLst>
              <a:ext uri="{FF2B5EF4-FFF2-40B4-BE49-F238E27FC236}">
                <a16:creationId xmlns:a16="http://schemas.microsoft.com/office/drawing/2014/main" id="{464D573E-DC4E-4AE6-BC55-6BAC39156343}"/>
              </a:ext>
            </a:extLst>
          </p:cNvPr>
          <p:cNvSpPr/>
          <p:nvPr/>
        </p:nvSpPr>
        <p:spPr bwMode="gray">
          <a:xfrm>
            <a:off x="158263" y="3881325"/>
            <a:ext cx="1907929"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 System Fields: Capture the column with the relevant level of detail available. The four columns are populated from the System / Group / TableFile / Attribute tabs respectively.</a:t>
            </a:r>
          </a:p>
        </p:txBody>
      </p:sp>
      <p:sp>
        <p:nvSpPr>
          <p:cNvPr id="6" name="Speech Bubble: Rectangle 5">
            <a:extLst>
              <a:ext uri="{FF2B5EF4-FFF2-40B4-BE49-F238E27FC236}">
                <a16:creationId xmlns:a16="http://schemas.microsoft.com/office/drawing/2014/main" id="{40A6D6E0-CF57-4EE4-9FB2-A807750EB9A8}"/>
              </a:ext>
            </a:extLst>
          </p:cNvPr>
          <p:cNvSpPr/>
          <p:nvPr/>
        </p:nvSpPr>
        <p:spPr bwMode="gray">
          <a:xfrm>
            <a:off x="2851640" y="3881325"/>
            <a:ext cx="1907929"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FromReport: If the source is a report, select the appropriate report here. Populated from the Reports created on the Report tab.</a:t>
            </a:r>
          </a:p>
        </p:txBody>
      </p:sp>
      <p:sp>
        <p:nvSpPr>
          <p:cNvPr id="8" name="Speech Bubble: Rectangle 7">
            <a:extLst>
              <a:ext uri="{FF2B5EF4-FFF2-40B4-BE49-F238E27FC236}">
                <a16:creationId xmlns:a16="http://schemas.microsoft.com/office/drawing/2014/main" id="{26D2F057-6477-420A-B13E-4B6C29BBB9B9}"/>
              </a:ext>
            </a:extLst>
          </p:cNvPr>
          <p:cNvSpPr/>
          <p:nvPr/>
        </p:nvSpPr>
        <p:spPr bwMode="gray">
          <a:xfrm>
            <a:off x="4873260" y="3881325"/>
            <a:ext cx="1907929" cy="1708929"/>
          </a:xfrm>
          <a:prstGeom prst="wedgeRectCallout">
            <a:avLst>
              <a:gd name="adj1" fmla="val -10673"/>
              <a:gd name="adj2" fmla="val -11709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FromDocument: If the source is a document, select the appropriate document here. Populated from the Documents created on the Document tab.</a:t>
            </a:r>
          </a:p>
        </p:txBody>
      </p:sp>
      <p:sp>
        <p:nvSpPr>
          <p:cNvPr id="10" name="Speech Bubble: Rectangle 9">
            <a:extLst>
              <a:ext uri="{FF2B5EF4-FFF2-40B4-BE49-F238E27FC236}">
                <a16:creationId xmlns:a16="http://schemas.microsoft.com/office/drawing/2014/main" id="{72833A93-2D07-488F-A6B9-08E2C6532300}"/>
              </a:ext>
            </a:extLst>
          </p:cNvPr>
          <p:cNvSpPr/>
          <p:nvPr/>
        </p:nvSpPr>
        <p:spPr bwMode="gray">
          <a:xfrm>
            <a:off x="7520355" y="3881325"/>
            <a:ext cx="2502876"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 GenFunc Fields: Capture the column with the relevant level of detail available. The four columns are populated from the Generic Function / GenFunc.Group / GenFunc.Table / GenFunc.Attribute tabs respectively.</a:t>
            </a:r>
          </a:p>
        </p:txBody>
      </p:sp>
    </p:spTree>
    <p:extLst>
      <p:ext uri="{BB962C8B-B14F-4D97-AF65-F5344CB8AC3E}">
        <p14:creationId xmlns:p14="http://schemas.microsoft.com/office/powerpoint/2010/main" val="17310128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D7B6-EA6D-4723-BDDF-C9F5A29E2E30}"/>
              </a:ext>
            </a:extLst>
          </p:cNvPr>
          <p:cNvPicPr>
            <a:picLocks noChangeAspect="1"/>
          </p:cNvPicPr>
          <p:nvPr/>
        </p:nvPicPr>
        <p:blipFill>
          <a:blip r:embed="rId2"/>
          <a:stretch>
            <a:fillRect/>
          </a:stretch>
        </p:blipFill>
        <p:spPr>
          <a:xfrm>
            <a:off x="3401157" y="2002208"/>
            <a:ext cx="4229100" cy="205740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a:xfrm>
            <a:off x="158263" y="278757"/>
            <a:ext cx="11337925" cy="710639"/>
          </a:xfrm>
        </p:spPr>
        <p:txBody>
          <a:bodyPr/>
          <a:lstStyle/>
          <a:p>
            <a:r>
              <a:rPr lang="en-US" dirty="0"/>
              <a:t>Source To Target Mapping – Fields (2 of 3)</a:t>
            </a:r>
          </a:p>
        </p:txBody>
      </p:sp>
      <p:sp>
        <p:nvSpPr>
          <p:cNvPr id="9" name="Rounded Rectangular Callout 74">
            <a:extLst>
              <a:ext uri="{FF2B5EF4-FFF2-40B4-BE49-F238E27FC236}">
                <a16:creationId xmlns:a16="http://schemas.microsoft.com/office/drawing/2014/main" id="{4A4D6C45-FFDA-4350-8E29-06AF8F2177B2}"/>
              </a:ext>
            </a:extLst>
          </p:cNvPr>
          <p:cNvSpPr/>
          <p:nvPr/>
        </p:nvSpPr>
        <p:spPr bwMode="gray">
          <a:xfrm>
            <a:off x="158263" y="1063869"/>
            <a:ext cx="11834446" cy="589085"/>
          </a:xfrm>
          <a:prstGeom prst="wedgeRoundRectCallout">
            <a:avLst>
              <a:gd name="adj1" fmla="val -951"/>
              <a:gd name="adj2" fmla="val 11797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On the Data movement and transformation part of the STTM, you need to capture information around the flow of the information. All optional fields. </a:t>
            </a:r>
          </a:p>
        </p:txBody>
      </p:sp>
      <p:sp>
        <p:nvSpPr>
          <p:cNvPr id="5" name="Speech Bubble: Rectangle 4">
            <a:extLst>
              <a:ext uri="{FF2B5EF4-FFF2-40B4-BE49-F238E27FC236}">
                <a16:creationId xmlns:a16="http://schemas.microsoft.com/office/drawing/2014/main" id="{464D573E-DC4E-4AE6-BC55-6BAC39156343}"/>
              </a:ext>
            </a:extLst>
          </p:cNvPr>
          <p:cNvSpPr/>
          <p:nvPr/>
        </p:nvSpPr>
        <p:spPr bwMode="gray">
          <a:xfrm>
            <a:off x="1329104" y="4595157"/>
            <a:ext cx="2565888" cy="1137429"/>
          </a:xfrm>
          <a:prstGeom prst="wedgeRectCallout">
            <a:avLst>
              <a:gd name="adj1" fmla="val 69891"/>
              <a:gd name="adj2" fmla="val -15700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Data transformation rule: Capture and rules used to transform / update the data as part of the flow.</a:t>
            </a:r>
          </a:p>
        </p:txBody>
      </p:sp>
      <p:sp>
        <p:nvSpPr>
          <p:cNvPr id="8" name="Speech Bubble: Rectangle 7">
            <a:extLst>
              <a:ext uri="{FF2B5EF4-FFF2-40B4-BE49-F238E27FC236}">
                <a16:creationId xmlns:a16="http://schemas.microsoft.com/office/drawing/2014/main" id="{26D2F057-6477-420A-B13E-4B6C29BBB9B9}"/>
              </a:ext>
            </a:extLst>
          </p:cNvPr>
          <p:cNvSpPr/>
          <p:nvPr/>
        </p:nvSpPr>
        <p:spPr bwMode="gray">
          <a:xfrm>
            <a:off x="4873260" y="4391280"/>
            <a:ext cx="1907929" cy="1708929"/>
          </a:xfrm>
          <a:prstGeom prst="wedgeRectCallout">
            <a:avLst>
              <a:gd name="adj1" fmla="val -10673"/>
              <a:gd name="adj2" fmla="val -11709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Data Transfer Method: Capture the method of data transfer used.</a:t>
            </a:r>
          </a:p>
        </p:txBody>
      </p:sp>
      <p:sp>
        <p:nvSpPr>
          <p:cNvPr id="10" name="Speech Bubble: Rectangle 9">
            <a:extLst>
              <a:ext uri="{FF2B5EF4-FFF2-40B4-BE49-F238E27FC236}">
                <a16:creationId xmlns:a16="http://schemas.microsoft.com/office/drawing/2014/main" id="{72833A93-2D07-488F-A6B9-08E2C6532300}"/>
              </a:ext>
            </a:extLst>
          </p:cNvPr>
          <p:cNvSpPr/>
          <p:nvPr/>
        </p:nvSpPr>
        <p:spPr bwMode="gray">
          <a:xfrm>
            <a:off x="7520355" y="4391280"/>
            <a:ext cx="2502876" cy="1708929"/>
          </a:xfrm>
          <a:prstGeom prst="wedgeRectCallout">
            <a:avLst>
              <a:gd name="adj1" fmla="val -64156"/>
              <a:gd name="adj2" fmla="val -12018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Frequency: Capture the frequency for the data transfer.</a:t>
            </a:r>
          </a:p>
        </p:txBody>
      </p:sp>
    </p:spTree>
    <p:extLst>
      <p:ext uri="{BB962C8B-B14F-4D97-AF65-F5344CB8AC3E}">
        <p14:creationId xmlns:p14="http://schemas.microsoft.com/office/powerpoint/2010/main" val="37651540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78314-F47A-4B6B-B634-AE5C14242218}"/>
              </a:ext>
            </a:extLst>
          </p:cNvPr>
          <p:cNvPicPr>
            <a:picLocks noChangeAspect="1"/>
          </p:cNvPicPr>
          <p:nvPr/>
        </p:nvPicPr>
        <p:blipFill>
          <a:blip r:embed="rId2"/>
          <a:stretch>
            <a:fillRect/>
          </a:stretch>
        </p:blipFill>
        <p:spPr>
          <a:xfrm>
            <a:off x="158263" y="1727427"/>
            <a:ext cx="11401425" cy="2057400"/>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a:xfrm>
            <a:off x="158263" y="278757"/>
            <a:ext cx="11337925" cy="710639"/>
          </a:xfrm>
        </p:spPr>
        <p:txBody>
          <a:bodyPr/>
          <a:lstStyle/>
          <a:p>
            <a:r>
              <a:rPr lang="en-US" dirty="0"/>
              <a:t>Source To Target Mapping – Fields (3 of 3)</a:t>
            </a:r>
          </a:p>
        </p:txBody>
      </p:sp>
      <p:sp>
        <p:nvSpPr>
          <p:cNvPr id="9" name="Rounded Rectangular Callout 74">
            <a:extLst>
              <a:ext uri="{FF2B5EF4-FFF2-40B4-BE49-F238E27FC236}">
                <a16:creationId xmlns:a16="http://schemas.microsoft.com/office/drawing/2014/main" id="{4A4D6C45-FFDA-4350-8E29-06AF8F2177B2}"/>
              </a:ext>
            </a:extLst>
          </p:cNvPr>
          <p:cNvSpPr/>
          <p:nvPr/>
        </p:nvSpPr>
        <p:spPr bwMode="gray">
          <a:xfrm>
            <a:off x="158263" y="1063869"/>
            <a:ext cx="11834446" cy="589085"/>
          </a:xfrm>
          <a:prstGeom prst="wedgeRoundRectCallout">
            <a:avLst>
              <a:gd name="adj1" fmla="val -951"/>
              <a:gd name="adj2" fmla="val 11797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On the target side of the STTM, you need to capture the relevant System level OR Report OR Document OR Generic Function. A target cannot be more then one type of object</a:t>
            </a:r>
          </a:p>
        </p:txBody>
      </p:sp>
      <p:sp>
        <p:nvSpPr>
          <p:cNvPr id="5" name="Speech Bubble: Rectangle 4">
            <a:extLst>
              <a:ext uri="{FF2B5EF4-FFF2-40B4-BE49-F238E27FC236}">
                <a16:creationId xmlns:a16="http://schemas.microsoft.com/office/drawing/2014/main" id="{464D573E-DC4E-4AE6-BC55-6BAC39156343}"/>
              </a:ext>
            </a:extLst>
          </p:cNvPr>
          <p:cNvSpPr/>
          <p:nvPr/>
        </p:nvSpPr>
        <p:spPr bwMode="gray">
          <a:xfrm>
            <a:off x="158263" y="3881325"/>
            <a:ext cx="1907929"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 System Fields: Capture the column with the relevant level of detail available. The four columns are populated from the System / Group / TableFile / Attribute tabs respectively.</a:t>
            </a:r>
          </a:p>
        </p:txBody>
      </p:sp>
      <p:sp>
        <p:nvSpPr>
          <p:cNvPr id="6" name="Speech Bubble: Rectangle 5">
            <a:extLst>
              <a:ext uri="{FF2B5EF4-FFF2-40B4-BE49-F238E27FC236}">
                <a16:creationId xmlns:a16="http://schemas.microsoft.com/office/drawing/2014/main" id="{40A6D6E0-CF57-4EE4-9FB2-A807750EB9A8}"/>
              </a:ext>
            </a:extLst>
          </p:cNvPr>
          <p:cNvSpPr/>
          <p:nvPr/>
        </p:nvSpPr>
        <p:spPr bwMode="gray">
          <a:xfrm>
            <a:off x="2851640" y="3881325"/>
            <a:ext cx="1907929"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ToReport: If the target is a report, select the appropriate report here. Populated from the Reports created on the Report tab.</a:t>
            </a:r>
          </a:p>
        </p:txBody>
      </p:sp>
      <p:sp>
        <p:nvSpPr>
          <p:cNvPr id="8" name="Speech Bubble: Rectangle 7">
            <a:extLst>
              <a:ext uri="{FF2B5EF4-FFF2-40B4-BE49-F238E27FC236}">
                <a16:creationId xmlns:a16="http://schemas.microsoft.com/office/drawing/2014/main" id="{26D2F057-6477-420A-B13E-4B6C29BBB9B9}"/>
              </a:ext>
            </a:extLst>
          </p:cNvPr>
          <p:cNvSpPr/>
          <p:nvPr/>
        </p:nvSpPr>
        <p:spPr bwMode="gray">
          <a:xfrm>
            <a:off x="4873260" y="3881325"/>
            <a:ext cx="1907929" cy="1708929"/>
          </a:xfrm>
          <a:prstGeom prst="wedgeRectCallout">
            <a:avLst>
              <a:gd name="adj1" fmla="val -10673"/>
              <a:gd name="adj2" fmla="val -117099"/>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ToDocument: If the target is a document, select the appropriate document here. Populated from the Documents created on the Document tab.</a:t>
            </a:r>
          </a:p>
        </p:txBody>
      </p:sp>
      <p:sp>
        <p:nvSpPr>
          <p:cNvPr id="10" name="Speech Bubble: Rectangle 9">
            <a:extLst>
              <a:ext uri="{FF2B5EF4-FFF2-40B4-BE49-F238E27FC236}">
                <a16:creationId xmlns:a16="http://schemas.microsoft.com/office/drawing/2014/main" id="{72833A93-2D07-488F-A6B9-08E2C6532300}"/>
              </a:ext>
            </a:extLst>
          </p:cNvPr>
          <p:cNvSpPr/>
          <p:nvPr/>
        </p:nvSpPr>
        <p:spPr bwMode="gray">
          <a:xfrm>
            <a:off x="7520355" y="3881325"/>
            <a:ext cx="2502876" cy="1708929"/>
          </a:xfrm>
          <a:prstGeom prst="wedgeRectCallout">
            <a:avLst>
              <a:gd name="adj1" fmla="val 30341"/>
              <a:gd name="adj2" fmla="val -11452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cs typeface="Brave Sans" panose="020B0504020101010102" pitchFamily="34" charset="0"/>
              </a:rPr>
              <a:t>From GenFunc Fields: Capture the column with the relevant level of detail available. The four columns are populated from the Generic Function / GenFunc.Group / GenFunc.Table / GenFunc.Attribute tabs respectively.</a:t>
            </a:r>
          </a:p>
        </p:txBody>
      </p:sp>
    </p:spTree>
    <p:extLst>
      <p:ext uri="{BB962C8B-B14F-4D97-AF65-F5344CB8AC3E}">
        <p14:creationId xmlns:p14="http://schemas.microsoft.com/office/powerpoint/2010/main" val="14505056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Certification for Owners and Stewards</a:t>
            </a:r>
          </a:p>
        </p:txBody>
      </p:sp>
      <p:sp>
        <p:nvSpPr>
          <p:cNvPr id="5" name="Subtitle 4"/>
          <p:cNvSpPr>
            <a:spLocks noGrp="1"/>
          </p:cNvSpPr>
          <p:nvPr>
            <p:ph type="subTitle" idx="1"/>
          </p:nvPr>
        </p:nvSpPr>
        <p:spPr/>
        <p:txBody>
          <a:bodyPr/>
          <a:lstStyle/>
          <a:p>
            <a:endParaRPr lang="en-US" dirty="0"/>
          </a:p>
        </p:txBody>
      </p:sp>
      <p:sp>
        <p:nvSpPr>
          <p:cNvPr id="6" name="Text Placeholder 5"/>
          <p:cNvSpPr>
            <a:spLocks noGrp="1"/>
          </p:cNvSpPr>
          <p:nvPr>
            <p:ph type="body" sz="quarter" idx="10"/>
          </p:nvPr>
        </p:nvSpPr>
        <p:spPr/>
        <p:txBody>
          <a:bodyPr/>
          <a:lstStyle/>
          <a:p>
            <a:r>
              <a:rPr lang="en-US" dirty="0"/>
              <a:t>5</a:t>
            </a:r>
          </a:p>
        </p:txBody>
      </p:sp>
    </p:spTree>
    <p:extLst>
      <p:ext uri="{BB962C8B-B14F-4D97-AF65-F5344CB8AC3E}">
        <p14:creationId xmlns:p14="http://schemas.microsoft.com/office/powerpoint/2010/main" val="26457266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36CD94-13C5-4E1B-91CB-66E60D6F6B94}"/>
              </a:ext>
            </a:extLst>
          </p:cNvPr>
          <p:cNvSpPr/>
          <p:nvPr/>
        </p:nvSpPr>
        <p:spPr bwMode="gray">
          <a:xfrm>
            <a:off x="358774" y="1322962"/>
            <a:ext cx="11337925" cy="836578"/>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2400" b="1" dirty="0">
                <a:solidFill>
                  <a:schemeClr val="bg1"/>
                </a:solidFill>
                <a:latin typeface="+mj-lt"/>
                <a:cs typeface="Brave Sans" panose="020B0504020101010102" pitchFamily="34" charset="0"/>
              </a:rPr>
              <a:t>Note: ALWAYS access Voltron using Chrome</a:t>
            </a:r>
          </a:p>
        </p:txBody>
      </p:sp>
      <p:sp>
        <p:nvSpPr>
          <p:cNvPr id="5" name="Title 4">
            <a:extLst>
              <a:ext uri="{FF2B5EF4-FFF2-40B4-BE49-F238E27FC236}">
                <a16:creationId xmlns:a16="http://schemas.microsoft.com/office/drawing/2014/main" id="{B88CDDE2-17C3-4253-90E4-9C09BBFAE70A}"/>
              </a:ext>
            </a:extLst>
          </p:cNvPr>
          <p:cNvSpPr>
            <a:spLocks noGrp="1"/>
          </p:cNvSpPr>
          <p:nvPr>
            <p:ph type="title"/>
          </p:nvPr>
        </p:nvSpPr>
        <p:spPr/>
        <p:txBody>
          <a:bodyPr/>
          <a:lstStyle/>
          <a:p>
            <a:r>
              <a:rPr lang="en-US" dirty="0"/>
              <a:t>Accessing and Logging Into Voltron</a:t>
            </a:r>
          </a:p>
        </p:txBody>
      </p:sp>
      <p:pic>
        <p:nvPicPr>
          <p:cNvPr id="9" name="Content Placeholder 8" descr="Icon&#10;&#10;Description automatically generated">
            <a:extLst>
              <a:ext uri="{FF2B5EF4-FFF2-40B4-BE49-F238E27FC236}">
                <a16:creationId xmlns:a16="http://schemas.microsoft.com/office/drawing/2014/main" id="{E7F45E9E-0299-4894-A88E-335CC3DD7C4C}"/>
              </a:ext>
            </a:extLst>
          </p:cNvPr>
          <p:cNvPicPr>
            <a:picLocks noGrp="1" noChangeAspect="1"/>
          </p:cNvPicPr>
          <p:nvPr>
            <p:ph sz="quarter" idx="11"/>
          </p:nvPr>
        </p:nvPicPr>
        <p:blipFill>
          <a:blip r:embed="rId2"/>
          <a:stretch>
            <a:fillRect/>
          </a:stretch>
        </p:blipFill>
        <p:spPr>
          <a:xfrm>
            <a:off x="10001080" y="1225229"/>
            <a:ext cx="1032044" cy="1032044"/>
          </a:xfrm>
        </p:spPr>
      </p:pic>
      <p:sp>
        <p:nvSpPr>
          <p:cNvPr id="10" name="Rectangle: Rounded Corners 9">
            <a:extLst>
              <a:ext uri="{FF2B5EF4-FFF2-40B4-BE49-F238E27FC236}">
                <a16:creationId xmlns:a16="http://schemas.microsoft.com/office/drawing/2014/main" id="{469E4E70-B186-4209-BE5D-9C132F29B98D}"/>
              </a:ext>
            </a:extLst>
          </p:cNvPr>
          <p:cNvSpPr/>
          <p:nvPr/>
        </p:nvSpPr>
        <p:spPr bwMode="gray">
          <a:xfrm>
            <a:off x="358773" y="2257273"/>
            <a:ext cx="11337925" cy="1003090"/>
          </a:xfrm>
          <a:prstGeom prst="roundRect">
            <a:avLst/>
          </a:prstGeom>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Links:</a:t>
            </a:r>
          </a:p>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Voltron Home Page: </a:t>
            </a:r>
            <a:r>
              <a:rPr lang="en-US" sz="1600" b="1" dirty="0">
                <a:solidFill>
                  <a:schemeClr val="bg1"/>
                </a:solidFill>
                <a:latin typeface="+mj-lt"/>
                <a:cs typeface="Brave Sans" panose="020B0504020101010102" pitchFamily="34" charset="0"/>
                <a:hlinkClick r:id="rId3"/>
              </a:rPr>
              <a:t>https://voltron/</a:t>
            </a:r>
            <a:endParaRPr lang="en-US" sz="1600" b="1" dirty="0">
              <a:solidFill>
                <a:schemeClr val="bg1"/>
              </a:solidFill>
              <a:latin typeface="+mj-lt"/>
              <a:cs typeface="Brave Sans" panose="020B0504020101010102" pitchFamily="34" charset="0"/>
            </a:endParaRPr>
          </a:p>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Voltron Certification Link: </a:t>
            </a:r>
            <a:r>
              <a:rPr lang="en-US" sz="1600" b="1" dirty="0">
                <a:solidFill>
                  <a:schemeClr val="bg1"/>
                </a:solidFill>
                <a:latin typeface="+mj-lt"/>
                <a:cs typeface="Brave Sans" panose="020B0504020101010102" pitchFamily="34" charset="0"/>
                <a:hlinkClick r:id="rId4"/>
              </a:rPr>
              <a:t>https://voltron/certify</a:t>
            </a:r>
            <a:endParaRPr lang="en-US" sz="1600" b="1" dirty="0">
              <a:solidFill>
                <a:schemeClr val="bg1"/>
              </a:solidFill>
              <a:latin typeface="+mj-lt"/>
              <a:cs typeface="Brave Sans" panose="020B0504020101010102" pitchFamily="34" charset="0"/>
            </a:endParaRPr>
          </a:p>
        </p:txBody>
      </p:sp>
      <p:pic>
        <p:nvPicPr>
          <p:cNvPr id="14" name="Picture 13">
            <a:extLst>
              <a:ext uri="{FF2B5EF4-FFF2-40B4-BE49-F238E27FC236}">
                <a16:creationId xmlns:a16="http://schemas.microsoft.com/office/drawing/2014/main" id="{AAA709F2-81C4-4D04-8A79-127022B52448}"/>
              </a:ext>
            </a:extLst>
          </p:cNvPr>
          <p:cNvPicPr>
            <a:picLocks noChangeAspect="1"/>
          </p:cNvPicPr>
          <p:nvPr/>
        </p:nvPicPr>
        <p:blipFill>
          <a:blip r:embed="rId5"/>
          <a:stretch>
            <a:fillRect/>
          </a:stretch>
        </p:blipFill>
        <p:spPr>
          <a:xfrm>
            <a:off x="1409991" y="3340910"/>
            <a:ext cx="1740391" cy="3071279"/>
          </a:xfrm>
          <a:prstGeom prst="rect">
            <a:avLst/>
          </a:prstGeom>
        </p:spPr>
      </p:pic>
      <p:sp>
        <p:nvSpPr>
          <p:cNvPr id="15" name="Speech Bubble: Rectangle 14">
            <a:extLst>
              <a:ext uri="{FF2B5EF4-FFF2-40B4-BE49-F238E27FC236}">
                <a16:creationId xmlns:a16="http://schemas.microsoft.com/office/drawing/2014/main" id="{A1069FF5-B632-492D-911A-2365D474C8A7}"/>
              </a:ext>
            </a:extLst>
          </p:cNvPr>
          <p:cNvSpPr/>
          <p:nvPr/>
        </p:nvSpPr>
        <p:spPr bwMode="gray">
          <a:xfrm>
            <a:off x="4134255" y="3842426"/>
            <a:ext cx="6527260" cy="2140085"/>
          </a:xfrm>
          <a:prstGeom prst="wedgeRectCallout">
            <a:avLst>
              <a:gd name="adj1" fmla="val -61370"/>
              <a:gd name="adj2" fmla="val 12045"/>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2000" dirty="0">
                <a:solidFill>
                  <a:schemeClr val="bg1"/>
                </a:solidFill>
                <a:latin typeface="+mj-lt"/>
                <a:cs typeface="Brave Sans" panose="020B0504020101010102" pitchFamily="34" charset="0"/>
              </a:rPr>
              <a:t>When asked to Login please use your AB Number, the D_ABSA domain and your D_ABSA password</a:t>
            </a:r>
          </a:p>
        </p:txBody>
      </p:sp>
    </p:spTree>
    <p:extLst>
      <p:ext uri="{BB962C8B-B14F-4D97-AF65-F5344CB8AC3E}">
        <p14:creationId xmlns:p14="http://schemas.microsoft.com/office/powerpoint/2010/main" val="34294098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5813-CC67-46ED-B28B-F2AECDFF474C}"/>
              </a:ext>
            </a:extLst>
          </p:cNvPr>
          <p:cNvSpPr>
            <a:spLocks noGrp="1"/>
          </p:cNvSpPr>
          <p:nvPr>
            <p:ph type="title"/>
          </p:nvPr>
        </p:nvSpPr>
        <p:spPr>
          <a:xfrm>
            <a:off x="290680" y="134526"/>
            <a:ext cx="11337925" cy="710639"/>
          </a:xfrm>
        </p:spPr>
        <p:txBody>
          <a:bodyPr/>
          <a:lstStyle/>
          <a:p>
            <a:r>
              <a:rPr lang="en-US" dirty="0"/>
              <a:t>Understanding the Certification Screen</a:t>
            </a:r>
          </a:p>
        </p:txBody>
      </p:sp>
      <p:pic>
        <p:nvPicPr>
          <p:cNvPr id="5" name="Picture 4">
            <a:extLst>
              <a:ext uri="{FF2B5EF4-FFF2-40B4-BE49-F238E27FC236}">
                <a16:creationId xmlns:a16="http://schemas.microsoft.com/office/drawing/2014/main" id="{DF861548-E18C-460A-9014-A267C9A458DB}"/>
              </a:ext>
            </a:extLst>
          </p:cNvPr>
          <p:cNvPicPr>
            <a:picLocks noChangeAspect="1"/>
          </p:cNvPicPr>
          <p:nvPr/>
        </p:nvPicPr>
        <p:blipFill>
          <a:blip r:embed="rId2"/>
          <a:stretch>
            <a:fillRect/>
          </a:stretch>
        </p:blipFill>
        <p:spPr>
          <a:xfrm>
            <a:off x="408562" y="1655615"/>
            <a:ext cx="10745837" cy="4394990"/>
          </a:xfrm>
          <a:prstGeom prst="rect">
            <a:avLst/>
          </a:prstGeom>
        </p:spPr>
      </p:pic>
      <p:sp>
        <p:nvSpPr>
          <p:cNvPr id="6" name="Rectangle: Rounded Corners 5">
            <a:extLst>
              <a:ext uri="{FF2B5EF4-FFF2-40B4-BE49-F238E27FC236}">
                <a16:creationId xmlns:a16="http://schemas.microsoft.com/office/drawing/2014/main" id="{3B21DA65-4D95-4C34-9620-E5634771F3D8}"/>
              </a:ext>
            </a:extLst>
          </p:cNvPr>
          <p:cNvSpPr/>
          <p:nvPr/>
        </p:nvSpPr>
        <p:spPr bwMode="gray">
          <a:xfrm>
            <a:off x="515566" y="2402732"/>
            <a:ext cx="6984460" cy="128405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7" name="Speech Bubble: Rectangle with Corners Rounded 6">
            <a:extLst>
              <a:ext uri="{FF2B5EF4-FFF2-40B4-BE49-F238E27FC236}">
                <a16:creationId xmlns:a16="http://schemas.microsoft.com/office/drawing/2014/main" id="{C39DC4AD-80E3-4E93-8579-2869B24A7373}"/>
              </a:ext>
            </a:extLst>
          </p:cNvPr>
          <p:cNvSpPr/>
          <p:nvPr/>
        </p:nvSpPr>
        <p:spPr bwMode="gray">
          <a:xfrm>
            <a:off x="2762655" y="845165"/>
            <a:ext cx="3745149"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If many items are allocated, filters can be applied to view specific items at a time. </a:t>
            </a:r>
          </a:p>
        </p:txBody>
      </p:sp>
      <p:sp>
        <p:nvSpPr>
          <p:cNvPr id="8" name="Rectangle: Rounded Corners 7">
            <a:extLst>
              <a:ext uri="{FF2B5EF4-FFF2-40B4-BE49-F238E27FC236}">
                <a16:creationId xmlns:a16="http://schemas.microsoft.com/office/drawing/2014/main" id="{C5EB0F11-CC47-4F87-8659-43F18B1BF37C}"/>
              </a:ext>
            </a:extLst>
          </p:cNvPr>
          <p:cNvSpPr/>
          <p:nvPr/>
        </p:nvSpPr>
        <p:spPr bwMode="gray">
          <a:xfrm>
            <a:off x="7607030" y="2402731"/>
            <a:ext cx="3654373" cy="128405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9" name="Speech Bubble: Rectangle with Corners Rounded 8">
            <a:extLst>
              <a:ext uri="{FF2B5EF4-FFF2-40B4-BE49-F238E27FC236}">
                <a16:creationId xmlns:a16="http://schemas.microsoft.com/office/drawing/2014/main" id="{F3E13B2C-72EF-4F0B-AD32-52A48062EE8D}"/>
              </a:ext>
            </a:extLst>
          </p:cNvPr>
          <p:cNvSpPr/>
          <p:nvPr/>
        </p:nvSpPr>
        <p:spPr bwMode="gray">
          <a:xfrm>
            <a:off x="7409250" y="1013589"/>
            <a:ext cx="3745149"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The information can also be sorted if needed</a:t>
            </a:r>
          </a:p>
        </p:txBody>
      </p:sp>
    </p:spTree>
    <p:extLst>
      <p:ext uri="{BB962C8B-B14F-4D97-AF65-F5344CB8AC3E}">
        <p14:creationId xmlns:p14="http://schemas.microsoft.com/office/powerpoint/2010/main" val="125106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070178" y="-1059778"/>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pic>
        <p:nvPicPr>
          <p:cNvPr id="194" name="Picture 193"/>
          <p:cNvPicPr>
            <a:picLocks noChangeAspect="1"/>
          </p:cNvPicPr>
          <p:nvPr/>
        </p:nvPicPr>
        <p:blipFill>
          <a:blip r:embed="rId3"/>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4"/>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3"/>
          <a:stretch>
            <a:fillRect/>
          </a:stretch>
        </p:blipFill>
        <p:spPr>
          <a:xfrm>
            <a:off x="3234823" y="626602"/>
            <a:ext cx="398311" cy="317844"/>
          </a:xfrm>
          <a:prstGeom prst="rect">
            <a:avLst/>
          </a:prstGeom>
        </p:spPr>
      </p:pic>
      <p:pic>
        <p:nvPicPr>
          <p:cNvPr id="59" name="Picture 58"/>
          <p:cNvPicPr>
            <a:picLocks noChangeAspect="1"/>
          </p:cNvPicPr>
          <p:nvPr/>
        </p:nvPicPr>
        <p:blipFill>
          <a:blip r:embed="rId3"/>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4"/>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4"/>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4"/>
            <a:stretch>
              <a:fillRect/>
            </a:stretch>
          </p:blipFill>
          <p:spPr>
            <a:xfrm>
              <a:off x="4854773" y="391687"/>
              <a:ext cx="243685" cy="320040"/>
            </a:xfrm>
            <a:prstGeom prst="rect">
              <a:avLst/>
            </a:prstGeom>
          </p:spPr>
        </p:pic>
      </p:grpSp>
      <p:sp>
        <p:nvSpPr>
          <p:cNvPr id="75" name="Rounded Rectangular Callout 74"/>
          <p:cNvSpPr/>
          <p:nvPr/>
        </p:nvSpPr>
        <p:spPr bwMode="gray">
          <a:xfrm>
            <a:off x="8775699" y="199118"/>
            <a:ext cx="3266983" cy="1371270"/>
          </a:xfrm>
          <a:prstGeom prst="wedgeRoundRectCallout">
            <a:avLst>
              <a:gd name="adj1" fmla="val -60405"/>
              <a:gd name="adj2" fmla="val 4106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Terms can further be broken down into other terms to indicate either another level of detail or to break a term up into its component parts</a:t>
            </a:r>
          </a:p>
        </p:txBody>
      </p:sp>
      <p:sp>
        <p:nvSpPr>
          <p:cNvPr id="77" name="Rounded Rectangular Callout 76"/>
          <p:cNvSpPr/>
          <p:nvPr/>
        </p:nvSpPr>
        <p:spPr bwMode="gray">
          <a:xfrm>
            <a:off x="7003380" y="3160867"/>
            <a:ext cx="4002316" cy="982586"/>
          </a:xfrm>
          <a:prstGeom prst="wedgeRoundRectCallout">
            <a:avLst>
              <a:gd name="adj1" fmla="val -68871"/>
              <a:gd name="adj2" fmla="val -12484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Terms are represented by circles on the taxonomy view</a:t>
            </a:r>
          </a:p>
        </p:txBody>
      </p:sp>
      <p:sp>
        <p:nvSpPr>
          <p:cNvPr id="78" name="Snip Single Corner Rectangle 77"/>
          <p:cNvSpPr/>
          <p:nvPr/>
        </p:nvSpPr>
        <p:spPr bwMode="gray">
          <a:xfrm>
            <a:off x="8438654" y="4458098"/>
            <a:ext cx="2127746" cy="964802"/>
          </a:xfrm>
          <a:prstGeom prst="snip1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Arial" pitchFamily="34" charset="0"/>
                <a:cs typeface="Arial" pitchFamily="34" charset="0"/>
              </a:rPr>
              <a:t>E.g.</a:t>
            </a:r>
          </a:p>
        </p:txBody>
      </p:sp>
      <p:pic>
        <p:nvPicPr>
          <p:cNvPr id="83" name="Picture 82"/>
          <p:cNvPicPr>
            <a:picLocks noChangeAspect="1"/>
          </p:cNvPicPr>
          <p:nvPr/>
        </p:nvPicPr>
        <p:blipFill>
          <a:blip r:embed="rId5"/>
          <a:stretch>
            <a:fillRect/>
          </a:stretch>
        </p:blipFill>
        <p:spPr>
          <a:xfrm>
            <a:off x="8943640" y="4652103"/>
            <a:ext cx="1413828" cy="633277"/>
          </a:xfrm>
          <a:prstGeom prst="rect">
            <a:avLst/>
          </a:prstGeom>
        </p:spPr>
      </p:pic>
      <p:cxnSp>
        <p:nvCxnSpPr>
          <p:cNvPr id="84" name="Straight Connector 83"/>
          <p:cNvCxnSpPr>
            <a:stCxn id="77" idx="2"/>
            <a:endCxn id="78" idx="3"/>
          </p:cNvCxnSpPr>
          <p:nvPr/>
        </p:nvCxnSpPr>
        <p:spPr>
          <a:xfrm>
            <a:off x="9004538" y="4143453"/>
            <a:ext cx="497989" cy="31464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6" name="Rounded Rectangular Callout 85"/>
          <p:cNvSpPr/>
          <p:nvPr/>
        </p:nvSpPr>
        <p:spPr bwMode="gray">
          <a:xfrm>
            <a:off x="3326693" y="4838700"/>
            <a:ext cx="4002316" cy="1800303"/>
          </a:xfrm>
          <a:prstGeom prst="wedgeRoundRectCallout">
            <a:avLst>
              <a:gd name="adj1" fmla="val 75825"/>
              <a:gd name="adj2" fmla="val -4461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Further information is supplied about the term in the circles based on the legend that can be found at the bottom left of the screen. See next page for a detailed explanation</a:t>
            </a:r>
          </a:p>
        </p:txBody>
      </p:sp>
      <p:pic>
        <p:nvPicPr>
          <p:cNvPr id="3" name="Picture 2"/>
          <p:cNvPicPr>
            <a:picLocks noChangeAspect="1"/>
          </p:cNvPicPr>
          <p:nvPr/>
        </p:nvPicPr>
        <p:blipFill>
          <a:blip r:embed="rId6"/>
          <a:stretch>
            <a:fillRect/>
          </a:stretch>
        </p:blipFill>
        <p:spPr>
          <a:xfrm>
            <a:off x="1211273" y="3815160"/>
            <a:ext cx="1349048" cy="2142606"/>
          </a:xfrm>
          <a:prstGeom prst="rect">
            <a:avLst/>
          </a:prstGeom>
          <a:ln>
            <a:solidFill>
              <a:schemeClr val="tx1">
                <a:lumMod val="50000"/>
              </a:schemeClr>
            </a:solidFill>
          </a:ln>
        </p:spPr>
      </p:pic>
      <p:cxnSp>
        <p:nvCxnSpPr>
          <p:cNvPr id="6" name="Straight Connector 5"/>
          <p:cNvCxnSpPr>
            <a:stCxn id="86" idx="1"/>
            <a:endCxn id="3" idx="3"/>
          </p:cNvCxnSpPr>
          <p:nvPr/>
        </p:nvCxnSpPr>
        <p:spPr>
          <a:xfrm flipH="1" flipV="1">
            <a:off x="2560321" y="4886463"/>
            <a:ext cx="766372" cy="852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1213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5813-CC67-46ED-B28B-F2AECDFF474C}"/>
              </a:ext>
            </a:extLst>
          </p:cNvPr>
          <p:cNvSpPr>
            <a:spLocks noGrp="1"/>
          </p:cNvSpPr>
          <p:nvPr>
            <p:ph type="title"/>
          </p:nvPr>
        </p:nvSpPr>
        <p:spPr>
          <a:xfrm>
            <a:off x="290680" y="134526"/>
            <a:ext cx="11337925" cy="710639"/>
          </a:xfrm>
        </p:spPr>
        <p:txBody>
          <a:bodyPr/>
          <a:lstStyle/>
          <a:p>
            <a:r>
              <a:rPr lang="en-US" dirty="0"/>
              <a:t>Understanding the Certification Screen (1)</a:t>
            </a:r>
          </a:p>
        </p:txBody>
      </p:sp>
      <p:pic>
        <p:nvPicPr>
          <p:cNvPr id="5" name="Picture 4">
            <a:extLst>
              <a:ext uri="{FF2B5EF4-FFF2-40B4-BE49-F238E27FC236}">
                <a16:creationId xmlns:a16="http://schemas.microsoft.com/office/drawing/2014/main" id="{DF861548-E18C-460A-9014-A267C9A458DB}"/>
              </a:ext>
            </a:extLst>
          </p:cNvPr>
          <p:cNvPicPr>
            <a:picLocks noChangeAspect="1"/>
          </p:cNvPicPr>
          <p:nvPr/>
        </p:nvPicPr>
        <p:blipFill>
          <a:blip r:embed="rId2"/>
          <a:stretch>
            <a:fillRect/>
          </a:stretch>
        </p:blipFill>
        <p:spPr>
          <a:xfrm>
            <a:off x="408562" y="1655615"/>
            <a:ext cx="10745837" cy="4394990"/>
          </a:xfrm>
          <a:prstGeom prst="rect">
            <a:avLst/>
          </a:prstGeom>
        </p:spPr>
      </p:pic>
      <p:sp>
        <p:nvSpPr>
          <p:cNvPr id="6" name="Rectangle: Rounded Corners 5">
            <a:extLst>
              <a:ext uri="{FF2B5EF4-FFF2-40B4-BE49-F238E27FC236}">
                <a16:creationId xmlns:a16="http://schemas.microsoft.com/office/drawing/2014/main" id="{3B21DA65-4D95-4C34-9620-E5634771F3D8}"/>
              </a:ext>
            </a:extLst>
          </p:cNvPr>
          <p:cNvSpPr/>
          <p:nvPr/>
        </p:nvSpPr>
        <p:spPr bwMode="gray">
          <a:xfrm>
            <a:off x="515566" y="3447885"/>
            <a:ext cx="10972800" cy="25649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9" name="Speech Bubble: Rectangle with Corners Rounded 8">
            <a:extLst>
              <a:ext uri="{FF2B5EF4-FFF2-40B4-BE49-F238E27FC236}">
                <a16:creationId xmlns:a16="http://schemas.microsoft.com/office/drawing/2014/main" id="{F3E13B2C-72EF-4F0B-AD32-52A48062EE8D}"/>
              </a:ext>
            </a:extLst>
          </p:cNvPr>
          <p:cNvSpPr/>
          <p:nvPr/>
        </p:nvSpPr>
        <p:spPr bwMode="gray">
          <a:xfrm>
            <a:off x="6507804" y="1995409"/>
            <a:ext cx="3745149"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This is the list of items assigned to the relevant owner/steward. An explanation of each column follows on the next slide. </a:t>
            </a:r>
          </a:p>
        </p:txBody>
      </p:sp>
    </p:spTree>
    <p:extLst>
      <p:ext uri="{BB962C8B-B14F-4D97-AF65-F5344CB8AC3E}">
        <p14:creationId xmlns:p14="http://schemas.microsoft.com/office/powerpoint/2010/main" val="23373710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10B8-D088-4D1A-941F-D3A0EEC6A648}"/>
              </a:ext>
            </a:extLst>
          </p:cNvPr>
          <p:cNvSpPr>
            <a:spLocks noGrp="1"/>
          </p:cNvSpPr>
          <p:nvPr>
            <p:ph type="title"/>
          </p:nvPr>
        </p:nvSpPr>
        <p:spPr>
          <a:xfrm>
            <a:off x="277466" y="68329"/>
            <a:ext cx="11337925" cy="710639"/>
          </a:xfrm>
        </p:spPr>
        <p:txBody>
          <a:bodyPr/>
          <a:lstStyle/>
          <a:p>
            <a:r>
              <a:rPr lang="en-US" dirty="0"/>
              <a:t>Understanding the Certification Screen (2)</a:t>
            </a:r>
          </a:p>
        </p:txBody>
      </p:sp>
      <p:pic>
        <p:nvPicPr>
          <p:cNvPr id="6" name="Picture 5">
            <a:extLst>
              <a:ext uri="{FF2B5EF4-FFF2-40B4-BE49-F238E27FC236}">
                <a16:creationId xmlns:a16="http://schemas.microsoft.com/office/drawing/2014/main" id="{156569AF-F24B-4749-A094-758935C1AA90}"/>
              </a:ext>
            </a:extLst>
          </p:cNvPr>
          <p:cNvPicPr>
            <a:picLocks noChangeAspect="1"/>
          </p:cNvPicPr>
          <p:nvPr/>
        </p:nvPicPr>
        <p:blipFill>
          <a:blip r:embed="rId2"/>
          <a:stretch>
            <a:fillRect/>
          </a:stretch>
        </p:blipFill>
        <p:spPr>
          <a:xfrm>
            <a:off x="277466" y="968549"/>
            <a:ext cx="11696699" cy="2419837"/>
          </a:xfrm>
          <a:prstGeom prst="rect">
            <a:avLst/>
          </a:prstGeom>
        </p:spPr>
      </p:pic>
      <p:sp>
        <p:nvSpPr>
          <p:cNvPr id="7" name="Rectangle: Rounded Corners 6">
            <a:extLst>
              <a:ext uri="{FF2B5EF4-FFF2-40B4-BE49-F238E27FC236}">
                <a16:creationId xmlns:a16="http://schemas.microsoft.com/office/drawing/2014/main" id="{C06161C5-58C9-4473-B7B0-38958882F6B3}"/>
              </a:ext>
            </a:extLst>
          </p:cNvPr>
          <p:cNvSpPr/>
          <p:nvPr/>
        </p:nvSpPr>
        <p:spPr bwMode="gray">
          <a:xfrm>
            <a:off x="277466" y="874643"/>
            <a:ext cx="1065388" cy="5347253"/>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8" name="TextBox 7">
            <a:extLst>
              <a:ext uri="{FF2B5EF4-FFF2-40B4-BE49-F238E27FC236}">
                <a16:creationId xmlns:a16="http://schemas.microsoft.com/office/drawing/2014/main" id="{5D5C4A70-8801-4DEC-BF6D-AED384695ADE}"/>
              </a:ext>
            </a:extLst>
          </p:cNvPr>
          <p:cNvSpPr txBox="1"/>
          <p:nvPr/>
        </p:nvSpPr>
        <p:spPr bwMode="gray">
          <a:xfrm>
            <a:off x="407088" y="3744710"/>
            <a:ext cx="765313" cy="1790438"/>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Click on the eye to view the item. This will ope</a:t>
            </a:r>
            <a:r>
              <a:rPr lang="en-US" sz="1400" dirty="0">
                <a:cs typeface="Arial" pitchFamily="34" charset="0"/>
              </a:rPr>
              <a:t>n a new tab with the available data</a:t>
            </a:r>
            <a:endParaRPr lang="en-US" sz="1400" dirty="0">
              <a:latin typeface="+mn-lt"/>
              <a:cs typeface="Arial" pitchFamily="34" charset="0"/>
            </a:endParaRPr>
          </a:p>
        </p:txBody>
      </p:sp>
      <p:sp>
        <p:nvSpPr>
          <p:cNvPr id="9" name="Rectangle: Rounded Corners 8">
            <a:extLst>
              <a:ext uri="{FF2B5EF4-FFF2-40B4-BE49-F238E27FC236}">
                <a16:creationId xmlns:a16="http://schemas.microsoft.com/office/drawing/2014/main" id="{C4145A60-53B5-4A62-B760-2E672D8914CE}"/>
              </a:ext>
            </a:extLst>
          </p:cNvPr>
          <p:cNvSpPr/>
          <p:nvPr/>
        </p:nvSpPr>
        <p:spPr bwMode="gray">
          <a:xfrm>
            <a:off x="1342856" y="874643"/>
            <a:ext cx="2519954"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TextBox 9">
            <a:extLst>
              <a:ext uri="{FF2B5EF4-FFF2-40B4-BE49-F238E27FC236}">
                <a16:creationId xmlns:a16="http://schemas.microsoft.com/office/drawing/2014/main" id="{67B444AA-DFEE-4745-BAE2-210DF0AB0FD0}"/>
              </a:ext>
            </a:extLst>
          </p:cNvPr>
          <p:cNvSpPr txBox="1"/>
          <p:nvPr/>
        </p:nvSpPr>
        <p:spPr bwMode="gray">
          <a:xfrm>
            <a:off x="1454231" y="3976119"/>
            <a:ext cx="2312699" cy="1790438"/>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The name of the assigned item. Hover on the ‘</a:t>
            </a:r>
            <a:r>
              <a:rPr lang="en-US" sz="1400" dirty="0" err="1">
                <a:latin typeface="+mn-lt"/>
                <a:cs typeface="Arial" pitchFamily="34" charset="0"/>
              </a:rPr>
              <a:t>i</a:t>
            </a:r>
            <a:r>
              <a:rPr lang="en-US" sz="1400" dirty="0">
                <a:latin typeface="+mn-lt"/>
                <a:cs typeface="Arial" pitchFamily="34" charset="0"/>
              </a:rPr>
              <a:t>’ to view definitions for items that have this data available.</a:t>
            </a:r>
          </a:p>
        </p:txBody>
      </p:sp>
      <p:sp>
        <p:nvSpPr>
          <p:cNvPr id="11" name="Rectangle: Rounded Corners 10">
            <a:extLst>
              <a:ext uri="{FF2B5EF4-FFF2-40B4-BE49-F238E27FC236}">
                <a16:creationId xmlns:a16="http://schemas.microsoft.com/office/drawing/2014/main" id="{6E453B53-75E9-46CD-9E93-F05F9338FB15}"/>
              </a:ext>
            </a:extLst>
          </p:cNvPr>
          <p:cNvSpPr/>
          <p:nvPr/>
        </p:nvSpPr>
        <p:spPr bwMode="gray">
          <a:xfrm>
            <a:off x="3871677" y="874643"/>
            <a:ext cx="670503"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2" name="TextBox 11">
            <a:extLst>
              <a:ext uri="{FF2B5EF4-FFF2-40B4-BE49-F238E27FC236}">
                <a16:creationId xmlns:a16="http://schemas.microsoft.com/office/drawing/2014/main" id="{1C772547-3409-46D3-A75A-8C11CFDE41A2}"/>
              </a:ext>
            </a:extLst>
          </p:cNvPr>
          <p:cNvSpPr txBox="1"/>
          <p:nvPr/>
        </p:nvSpPr>
        <p:spPr bwMode="gray">
          <a:xfrm rot="16200000">
            <a:off x="3157262" y="4501335"/>
            <a:ext cx="2106828" cy="484184"/>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This is the type of item on Voltron. See next slide.</a:t>
            </a:r>
          </a:p>
        </p:txBody>
      </p:sp>
      <p:sp>
        <p:nvSpPr>
          <p:cNvPr id="13" name="Rectangle: Rounded Corners 12">
            <a:extLst>
              <a:ext uri="{FF2B5EF4-FFF2-40B4-BE49-F238E27FC236}">
                <a16:creationId xmlns:a16="http://schemas.microsoft.com/office/drawing/2014/main" id="{1E28E0E7-2989-46F6-A12C-A0A734E197C4}"/>
              </a:ext>
            </a:extLst>
          </p:cNvPr>
          <p:cNvSpPr/>
          <p:nvPr/>
        </p:nvSpPr>
        <p:spPr bwMode="gray">
          <a:xfrm>
            <a:off x="4542182" y="874642"/>
            <a:ext cx="854765"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4" name="TextBox 13">
            <a:extLst>
              <a:ext uri="{FF2B5EF4-FFF2-40B4-BE49-F238E27FC236}">
                <a16:creationId xmlns:a16="http://schemas.microsoft.com/office/drawing/2014/main" id="{5BEE3EB4-5CF8-42CF-AD71-B64628FC1DC3}"/>
              </a:ext>
            </a:extLst>
          </p:cNvPr>
          <p:cNvSpPr txBox="1"/>
          <p:nvPr/>
        </p:nvSpPr>
        <p:spPr bwMode="gray">
          <a:xfrm rot="16200000">
            <a:off x="3786902" y="4552583"/>
            <a:ext cx="2106828" cy="484184"/>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Indicates the Risk Area(s) that </a:t>
            </a:r>
            <a:r>
              <a:rPr lang="en-US" sz="1400" dirty="0" err="1">
                <a:latin typeface="+mn-lt"/>
                <a:cs typeface="Arial" pitchFamily="34" charset="0"/>
              </a:rPr>
              <a:t>utilise</a:t>
            </a:r>
            <a:r>
              <a:rPr lang="en-US" sz="1400" dirty="0">
                <a:latin typeface="+mn-lt"/>
                <a:cs typeface="Arial" pitchFamily="34" charset="0"/>
              </a:rPr>
              <a:t> this item. There can be more than one.</a:t>
            </a:r>
          </a:p>
        </p:txBody>
      </p:sp>
      <p:sp>
        <p:nvSpPr>
          <p:cNvPr id="15" name="Rectangle: Rounded Corners 14">
            <a:extLst>
              <a:ext uri="{FF2B5EF4-FFF2-40B4-BE49-F238E27FC236}">
                <a16:creationId xmlns:a16="http://schemas.microsoft.com/office/drawing/2014/main" id="{813B5E9E-571F-4E0B-89A7-CCC5E22EEB54}"/>
              </a:ext>
            </a:extLst>
          </p:cNvPr>
          <p:cNvSpPr/>
          <p:nvPr/>
        </p:nvSpPr>
        <p:spPr bwMode="gray">
          <a:xfrm>
            <a:off x="5396947" y="874642"/>
            <a:ext cx="2037523"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6" name="TextBox 15">
            <a:extLst>
              <a:ext uri="{FF2B5EF4-FFF2-40B4-BE49-F238E27FC236}">
                <a16:creationId xmlns:a16="http://schemas.microsoft.com/office/drawing/2014/main" id="{7D705983-D1B2-47C2-BB22-E19DFB72D2BA}"/>
              </a:ext>
            </a:extLst>
          </p:cNvPr>
          <p:cNvSpPr txBox="1"/>
          <p:nvPr/>
        </p:nvSpPr>
        <p:spPr bwMode="gray">
          <a:xfrm>
            <a:off x="5494541" y="3544819"/>
            <a:ext cx="1842333" cy="1562926"/>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If the item has been linked to a term this information can be viewed in this column. You can view the term details in a separate tab by clicking on the eye or the definition by hovering on the ‘</a:t>
            </a:r>
            <a:r>
              <a:rPr lang="en-US" sz="1400" dirty="0" err="1">
                <a:latin typeface="+mn-lt"/>
                <a:cs typeface="Arial" pitchFamily="34" charset="0"/>
              </a:rPr>
              <a:t>i</a:t>
            </a:r>
            <a:r>
              <a:rPr lang="en-US" sz="1400" dirty="0">
                <a:latin typeface="+mn-lt"/>
                <a:cs typeface="Arial" pitchFamily="34" charset="0"/>
              </a:rPr>
              <a:t>’. This is not available for all items.</a:t>
            </a:r>
          </a:p>
        </p:txBody>
      </p:sp>
      <p:sp>
        <p:nvSpPr>
          <p:cNvPr id="17" name="Rectangle: Rounded Corners 16">
            <a:extLst>
              <a:ext uri="{FF2B5EF4-FFF2-40B4-BE49-F238E27FC236}">
                <a16:creationId xmlns:a16="http://schemas.microsoft.com/office/drawing/2014/main" id="{294F4431-BDAB-4916-80FA-38DEA0C89585}"/>
              </a:ext>
            </a:extLst>
          </p:cNvPr>
          <p:cNvSpPr/>
          <p:nvPr/>
        </p:nvSpPr>
        <p:spPr bwMode="gray">
          <a:xfrm>
            <a:off x="7434469" y="874642"/>
            <a:ext cx="974036"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8" name="TextBox 17">
            <a:extLst>
              <a:ext uri="{FF2B5EF4-FFF2-40B4-BE49-F238E27FC236}">
                <a16:creationId xmlns:a16="http://schemas.microsoft.com/office/drawing/2014/main" id="{74E42627-98C0-47B3-9B13-14C796718ED1}"/>
              </a:ext>
            </a:extLst>
          </p:cNvPr>
          <p:cNvSpPr txBox="1"/>
          <p:nvPr/>
        </p:nvSpPr>
        <p:spPr bwMode="gray">
          <a:xfrm rot="16200000">
            <a:off x="6720742" y="4389289"/>
            <a:ext cx="2106828" cy="484184"/>
          </a:xfrm>
          <a:prstGeom prst="rect">
            <a:avLst/>
          </a:prstGeom>
          <a:noFill/>
        </p:spPr>
        <p:txBody>
          <a:bodyPr wrap="square" lIns="0" tIns="0" rIns="0" bIns="0" rtlCol="0">
            <a:noAutofit/>
          </a:bodyPr>
          <a:lstStyle/>
          <a:p>
            <a:pPr algn="l">
              <a:spcBef>
                <a:spcPts val="0"/>
              </a:spcBef>
            </a:pPr>
            <a:r>
              <a:rPr lang="en-US" sz="1400" dirty="0">
                <a:latin typeface="+mn-lt"/>
                <a:cs typeface="Arial" pitchFamily="34" charset="0"/>
              </a:rPr>
              <a:t>Indicates whether the item has been assigned to the user as an owner or steward.</a:t>
            </a:r>
          </a:p>
        </p:txBody>
      </p:sp>
      <p:sp>
        <p:nvSpPr>
          <p:cNvPr id="19" name="Rectangle: Rounded Corners 18">
            <a:extLst>
              <a:ext uri="{FF2B5EF4-FFF2-40B4-BE49-F238E27FC236}">
                <a16:creationId xmlns:a16="http://schemas.microsoft.com/office/drawing/2014/main" id="{73DED412-788F-4516-9238-2A7B8E781404}"/>
              </a:ext>
            </a:extLst>
          </p:cNvPr>
          <p:cNvSpPr/>
          <p:nvPr/>
        </p:nvSpPr>
        <p:spPr bwMode="gray">
          <a:xfrm>
            <a:off x="8407431" y="874642"/>
            <a:ext cx="2257255"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0" name="TextBox 19">
            <a:extLst>
              <a:ext uri="{FF2B5EF4-FFF2-40B4-BE49-F238E27FC236}">
                <a16:creationId xmlns:a16="http://schemas.microsoft.com/office/drawing/2014/main" id="{79035305-67E3-4E3B-A543-A2DD7D2FFDA6}"/>
              </a:ext>
            </a:extLst>
          </p:cNvPr>
          <p:cNvSpPr txBox="1"/>
          <p:nvPr/>
        </p:nvSpPr>
        <p:spPr bwMode="gray">
          <a:xfrm>
            <a:off x="8557858" y="3577967"/>
            <a:ext cx="1967681" cy="2106828"/>
          </a:xfrm>
          <a:prstGeom prst="rect">
            <a:avLst/>
          </a:prstGeom>
          <a:noFill/>
        </p:spPr>
        <p:txBody>
          <a:bodyPr wrap="square" lIns="0" tIns="0" rIns="0" bIns="0" rtlCol="0">
            <a:noAutofit/>
          </a:bodyPr>
          <a:lstStyle/>
          <a:p>
            <a:pPr algn="l">
              <a:spcBef>
                <a:spcPts val="0"/>
              </a:spcBef>
            </a:pPr>
            <a:r>
              <a:rPr lang="en-US" sz="1400" dirty="0">
                <a:cs typeface="Arial" pitchFamily="34" charset="0"/>
              </a:rPr>
              <a:t>This is the area where the owner/steward will respond to the certification of the individual items. </a:t>
            </a:r>
            <a:endParaRPr lang="en-US" sz="1400" dirty="0">
              <a:latin typeface="+mn-lt"/>
              <a:cs typeface="Arial" pitchFamily="34" charset="0"/>
            </a:endParaRPr>
          </a:p>
        </p:txBody>
      </p:sp>
      <p:sp>
        <p:nvSpPr>
          <p:cNvPr id="21" name="Rectangle: Rounded Corners 20">
            <a:extLst>
              <a:ext uri="{FF2B5EF4-FFF2-40B4-BE49-F238E27FC236}">
                <a16:creationId xmlns:a16="http://schemas.microsoft.com/office/drawing/2014/main" id="{51507A85-6FFE-4238-9FA4-63599C43E763}"/>
              </a:ext>
            </a:extLst>
          </p:cNvPr>
          <p:cNvSpPr/>
          <p:nvPr/>
        </p:nvSpPr>
        <p:spPr bwMode="gray">
          <a:xfrm>
            <a:off x="10664686" y="871192"/>
            <a:ext cx="1249848" cy="5347253"/>
          </a:xfrm>
          <a:prstGeom prst="roundRect">
            <a:avLst>
              <a:gd name="adj" fmla="val 7237"/>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2" name="TextBox 21">
            <a:extLst>
              <a:ext uri="{FF2B5EF4-FFF2-40B4-BE49-F238E27FC236}">
                <a16:creationId xmlns:a16="http://schemas.microsoft.com/office/drawing/2014/main" id="{47576588-D473-4918-9516-2742AAD748C1}"/>
              </a:ext>
            </a:extLst>
          </p:cNvPr>
          <p:cNvSpPr txBox="1"/>
          <p:nvPr/>
        </p:nvSpPr>
        <p:spPr bwMode="gray">
          <a:xfrm>
            <a:off x="10783083" y="3586515"/>
            <a:ext cx="1001830" cy="2106828"/>
          </a:xfrm>
          <a:prstGeom prst="rect">
            <a:avLst/>
          </a:prstGeom>
          <a:noFill/>
        </p:spPr>
        <p:txBody>
          <a:bodyPr wrap="square" lIns="0" tIns="0" rIns="0" bIns="0" rtlCol="0">
            <a:noAutofit/>
          </a:bodyPr>
          <a:lstStyle/>
          <a:p>
            <a:pPr algn="l">
              <a:spcBef>
                <a:spcPts val="0"/>
              </a:spcBef>
            </a:pPr>
            <a:r>
              <a:rPr lang="en-US" sz="1400" dirty="0">
                <a:cs typeface="Arial" pitchFamily="34" charset="0"/>
              </a:rPr>
              <a:t>Where the item is declined, the reason is captured in this column</a:t>
            </a:r>
            <a:endParaRPr lang="en-US" sz="1400" dirty="0">
              <a:latin typeface="+mn-lt"/>
              <a:cs typeface="Arial" pitchFamily="34" charset="0"/>
            </a:endParaRPr>
          </a:p>
        </p:txBody>
      </p:sp>
    </p:spTree>
    <p:extLst>
      <p:ext uri="{BB962C8B-B14F-4D97-AF65-F5344CB8AC3E}">
        <p14:creationId xmlns:p14="http://schemas.microsoft.com/office/powerpoint/2010/main" val="26315972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835E-10EF-48CC-8E53-02E6E5546C4D}"/>
              </a:ext>
            </a:extLst>
          </p:cNvPr>
          <p:cNvSpPr>
            <a:spLocks noGrp="1"/>
          </p:cNvSpPr>
          <p:nvPr>
            <p:ph type="title"/>
          </p:nvPr>
        </p:nvSpPr>
        <p:spPr/>
        <p:txBody>
          <a:bodyPr/>
          <a:lstStyle/>
          <a:p>
            <a:r>
              <a:rPr lang="en-US" dirty="0"/>
              <a:t>Types of items that can be allocated to an owner/steward</a:t>
            </a:r>
          </a:p>
        </p:txBody>
      </p:sp>
      <p:sp>
        <p:nvSpPr>
          <p:cNvPr id="3" name="Content Placeholder 2">
            <a:extLst>
              <a:ext uri="{FF2B5EF4-FFF2-40B4-BE49-F238E27FC236}">
                <a16:creationId xmlns:a16="http://schemas.microsoft.com/office/drawing/2014/main" id="{0E2DA9E2-469F-4F66-972D-B4745DA2C2BD}"/>
              </a:ext>
            </a:extLst>
          </p:cNvPr>
          <p:cNvSpPr>
            <a:spLocks noGrp="1"/>
          </p:cNvSpPr>
          <p:nvPr>
            <p:ph sz="quarter" idx="11"/>
          </p:nvPr>
        </p:nvSpPr>
        <p:spPr/>
        <p:txBody>
          <a:bodyPr/>
          <a:lstStyle/>
          <a:p>
            <a:pPr marL="0" marR="0" lvl="0" indent="0">
              <a:spcBef>
                <a:spcPts val="0"/>
              </a:spcBef>
              <a:spcAft>
                <a:spcPts val="0"/>
              </a:spcAf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This is a list of all the item types that can be assigned to an owner/steward on Voltron</a:t>
            </a: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Taxonomy (The high-level structures used to group our data, based on the ERMF)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Committee (In-scope committees where risk reporting is done)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Report (In-scope reports containing risk 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Term (Business data elements used in risk reporting or as inputs in calculating metrics for risk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Control (Control applied when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Generic function (A manual step used in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Business process (Business processes used in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System (Systems used in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Group (Data files/schemas used in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Attributes (Technical attributes used in producing risk metrics and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055263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10B8-D088-4D1A-941F-D3A0EEC6A648}"/>
              </a:ext>
            </a:extLst>
          </p:cNvPr>
          <p:cNvSpPr>
            <a:spLocks noGrp="1"/>
          </p:cNvSpPr>
          <p:nvPr>
            <p:ph type="title"/>
          </p:nvPr>
        </p:nvSpPr>
        <p:spPr>
          <a:xfrm>
            <a:off x="287194" y="389268"/>
            <a:ext cx="11337925" cy="710639"/>
          </a:xfrm>
        </p:spPr>
        <p:txBody>
          <a:bodyPr/>
          <a:lstStyle/>
          <a:p>
            <a:r>
              <a:rPr lang="en-US" dirty="0"/>
              <a:t>Completing the Certification</a:t>
            </a:r>
            <a:br>
              <a:rPr lang="en-US" dirty="0"/>
            </a:br>
            <a:r>
              <a:rPr lang="en-US" dirty="0"/>
              <a:t>Step 1: Select Responses:</a:t>
            </a:r>
          </a:p>
        </p:txBody>
      </p:sp>
      <p:pic>
        <p:nvPicPr>
          <p:cNvPr id="4" name="Picture 3">
            <a:extLst>
              <a:ext uri="{FF2B5EF4-FFF2-40B4-BE49-F238E27FC236}">
                <a16:creationId xmlns:a16="http://schemas.microsoft.com/office/drawing/2014/main" id="{56CB27B1-D910-4A00-9ECE-AD8E942886CD}"/>
              </a:ext>
            </a:extLst>
          </p:cNvPr>
          <p:cNvPicPr>
            <a:picLocks noChangeAspect="1"/>
          </p:cNvPicPr>
          <p:nvPr/>
        </p:nvPicPr>
        <p:blipFill>
          <a:blip r:embed="rId2"/>
          <a:stretch>
            <a:fillRect/>
          </a:stretch>
        </p:blipFill>
        <p:spPr>
          <a:xfrm>
            <a:off x="427037" y="1532099"/>
            <a:ext cx="11337925" cy="2799888"/>
          </a:xfrm>
          <a:prstGeom prst="rect">
            <a:avLst/>
          </a:prstGeom>
        </p:spPr>
      </p:pic>
      <p:sp>
        <p:nvSpPr>
          <p:cNvPr id="23" name="Speech Bubble: Rectangle with Corners Rounded 22">
            <a:extLst>
              <a:ext uri="{FF2B5EF4-FFF2-40B4-BE49-F238E27FC236}">
                <a16:creationId xmlns:a16="http://schemas.microsoft.com/office/drawing/2014/main" id="{0CDD1637-EDC4-49FB-8480-F30B8A18869C}"/>
              </a:ext>
            </a:extLst>
          </p:cNvPr>
          <p:cNvSpPr/>
          <p:nvPr/>
        </p:nvSpPr>
        <p:spPr bwMode="gray">
          <a:xfrm>
            <a:off x="8019813" y="389268"/>
            <a:ext cx="3745149"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Option 1: One by One</a:t>
            </a:r>
          </a:p>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Accept or Decline by clicking on the individual Accept or Decline Buttons  </a:t>
            </a:r>
          </a:p>
        </p:txBody>
      </p:sp>
      <p:pic>
        <p:nvPicPr>
          <p:cNvPr id="24" name="Picture 23">
            <a:extLst>
              <a:ext uri="{FF2B5EF4-FFF2-40B4-BE49-F238E27FC236}">
                <a16:creationId xmlns:a16="http://schemas.microsoft.com/office/drawing/2014/main" id="{E1CFFAA0-2199-46EF-A972-B42667C9945A}"/>
              </a:ext>
            </a:extLst>
          </p:cNvPr>
          <p:cNvPicPr>
            <a:picLocks noChangeAspect="1"/>
          </p:cNvPicPr>
          <p:nvPr/>
        </p:nvPicPr>
        <p:blipFill>
          <a:blip r:embed="rId3"/>
          <a:stretch>
            <a:fillRect/>
          </a:stretch>
        </p:blipFill>
        <p:spPr>
          <a:xfrm>
            <a:off x="6671985" y="4543972"/>
            <a:ext cx="4112820" cy="1563857"/>
          </a:xfrm>
          <a:prstGeom prst="rect">
            <a:avLst/>
          </a:prstGeom>
        </p:spPr>
      </p:pic>
      <p:sp>
        <p:nvSpPr>
          <p:cNvPr id="25" name="Speech Bubble: Rectangle with Corners Rounded 24">
            <a:extLst>
              <a:ext uri="{FF2B5EF4-FFF2-40B4-BE49-F238E27FC236}">
                <a16:creationId xmlns:a16="http://schemas.microsoft.com/office/drawing/2014/main" id="{FBCDF514-7844-47E8-987B-808ABE489FE7}"/>
              </a:ext>
            </a:extLst>
          </p:cNvPr>
          <p:cNvSpPr/>
          <p:nvPr/>
        </p:nvSpPr>
        <p:spPr bwMode="gray">
          <a:xfrm>
            <a:off x="797378" y="4683874"/>
            <a:ext cx="3745149" cy="1284051"/>
          </a:xfrm>
          <a:prstGeom prst="wedgeRoundRectCallout">
            <a:avLst>
              <a:gd name="adj1" fmla="val 79483"/>
              <a:gd name="adj2" fmla="val -1746"/>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If decline is selected you will be asked to capture the reason. Select ‘ One By One’ and select the appropriate reason in the dropdown.</a:t>
            </a:r>
          </a:p>
        </p:txBody>
      </p:sp>
    </p:spTree>
    <p:extLst>
      <p:ext uri="{BB962C8B-B14F-4D97-AF65-F5344CB8AC3E}">
        <p14:creationId xmlns:p14="http://schemas.microsoft.com/office/powerpoint/2010/main" val="17893712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0CDD1637-EDC4-49FB-8480-F30B8A18869C}"/>
              </a:ext>
            </a:extLst>
          </p:cNvPr>
          <p:cNvSpPr/>
          <p:nvPr/>
        </p:nvSpPr>
        <p:spPr bwMode="gray">
          <a:xfrm>
            <a:off x="8169385" y="136942"/>
            <a:ext cx="3745149"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Option 2: Select Multiple</a:t>
            </a:r>
          </a:p>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To complete the required action on multiple items at once, select the relevant items and then click on Accept Selected / Decline Selected  </a:t>
            </a:r>
          </a:p>
        </p:txBody>
      </p:sp>
      <p:pic>
        <p:nvPicPr>
          <p:cNvPr id="24" name="Picture 23">
            <a:extLst>
              <a:ext uri="{FF2B5EF4-FFF2-40B4-BE49-F238E27FC236}">
                <a16:creationId xmlns:a16="http://schemas.microsoft.com/office/drawing/2014/main" id="{E1CFFAA0-2199-46EF-A972-B42667C9945A}"/>
              </a:ext>
            </a:extLst>
          </p:cNvPr>
          <p:cNvPicPr>
            <a:picLocks noChangeAspect="1"/>
          </p:cNvPicPr>
          <p:nvPr/>
        </p:nvPicPr>
        <p:blipFill>
          <a:blip r:embed="rId2"/>
          <a:stretch>
            <a:fillRect/>
          </a:stretch>
        </p:blipFill>
        <p:spPr>
          <a:xfrm>
            <a:off x="6671985" y="4543972"/>
            <a:ext cx="4112820" cy="1563857"/>
          </a:xfrm>
          <a:prstGeom prst="rect">
            <a:avLst/>
          </a:prstGeom>
        </p:spPr>
      </p:pic>
      <p:sp>
        <p:nvSpPr>
          <p:cNvPr id="25" name="Speech Bubble: Rectangle with Corners Rounded 24">
            <a:extLst>
              <a:ext uri="{FF2B5EF4-FFF2-40B4-BE49-F238E27FC236}">
                <a16:creationId xmlns:a16="http://schemas.microsoft.com/office/drawing/2014/main" id="{FBCDF514-7844-47E8-987B-808ABE489FE7}"/>
              </a:ext>
            </a:extLst>
          </p:cNvPr>
          <p:cNvSpPr/>
          <p:nvPr/>
        </p:nvSpPr>
        <p:spPr bwMode="gray">
          <a:xfrm>
            <a:off x="1108663" y="4683874"/>
            <a:ext cx="3745149" cy="1284051"/>
          </a:xfrm>
          <a:prstGeom prst="wedgeRoundRectCallout">
            <a:avLst>
              <a:gd name="adj1" fmla="val 79483"/>
              <a:gd name="adj2" fmla="val -1746"/>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If decline is selected you will be asked to capture the reason. Select ‘ Group’ and select the appropriate reason.</a:t>
            </a:r>
          </a:p>
        </p:txBody>
      </p:sp>
      <p:sp>
        <p:nvSpPr>
          <p:cNvPr id="9" name="Title 1">
            <a:extLst>
              <a:ext uri="{FF2B5EF4-FFF2-40B4-BE49-F238E27FC236}">
                <a16:creationId xmlns:a16="http://schemas.microsoft.com/office/drawing/2014/main" id="{4C03B837-0ABE-4904-B849-3E6948954663}"/>
              </a:ext>
            </a:extLst>
          </p:cNvPr>
          <p:cNvSpPr txBox="1">
            <a:spLocks/>
          </p:cNvSpPr>
          <p:nvPr/>
        </p:nvSpPr>
        <p:spPr>
          <a:xfrm>
            <a:off x="287194" y="389268"/>
            <a:ext cx="11337925" cy="710639"/>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a:lstStyle>
          <a:p>
            <a:r>
              <a:rPr lang="en-US"/>
              <a:t>Completing the Certification</a:t>
            </a:r>
            <a:br>
              <a:rPr lang="en-US"/>
            </a:br>
            <a:r>
              <a:rPr lang="en-US"/>
              <a:t>Step 1: Select Responses:</a:t>
            </a:r>
            <a:endParaRPr lang="en-US" dirty="0"/>
          </a:p>
        </p:txBody>
      </p:sp>
      <p:pic>
        <p:nvPicPr>
          <p:cNvPr id="7" name="Picture 6">
            <a:extLst>
              <a:ext uri="{FF2B5EF4-FFF2-40B4-BE49-F238E27FC236}">
                <a16:creationId xmlns:a16="http://schemas.microsoft.com/office/drawing/2014/main" id="{F8593361-57BF-4A9C-852C-DD08B5F7C55A}"/>
              </a:ext>
            </a:extLst>
          </p:cNvPr>
          <p:cNvPicPr>
            <a:picLocks noChangeAspect="1"/>
          </p:cNvPicPr>
          <p:nvPr/>
        </p:nvPicPr>
        <p:blipFill>
          <a:blip r:embed="rId3"/>
          <a:stretch>
            <a:fillRect/>
          </a:stretch>
        </p:blipFill>
        <p:spPr>
          <a:xfrm>
            <a:off x="165370" y="1673319"/>
            <a:ext cx="11877473" cy="2800422"/>
          </a:xfrm>
          <a:prstGeom prst="rect">
            <a:avLst/>
          </a:prstGeom>
        </p:spPr>
      </p:pic>
    </p:spTree>
    <p:extLst>
      <p:ext uri="{BB962C8B-B14F-4D97-AF65-F5344CB8AC3E}">
        <p14:creationId xmlns:p14="http://schemas.microsoft.com/office/powerpoint/2010/main" val="12766691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0CDD1637-EDC4-49FB-8480-F30B8A18869C}"/>
              </a:ext>
            </a:extLst>
          </p:cNvPr>
          <p:cNvSpPr/>
          <p:nvPr/>
        </p:nvSpPr>
        <p:spPr bwMode="gray">
          <a:xfrm>
            <a:off x="7772401" y="136942"/>
            <a:ext cx="4142134" cy="1284051"/>
          </a:xfrm>
          <a:prstGeom prst="wedgeRoundRectCallou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Option 3: Select All</a:t>
            </a:r>
            <a:r>
              <a:rPr lang="en-US" sz="1600" dirty="0">
                <a:solidFill>
                  <a:schemeClr val="bg1"/>
                </a:solidFill>
                <a:latin typeface="+mj-lt"/>
                <a:cs typeface="Brave Sans" panose="020B0504020101010102" pitchFamily="34" charset="0"/>
              </a:rPr>
              <a:t> </a:t>
            </a:r>
          </a:p>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To select the same response for all items tick the box in the grey header row. This will select all items. Then click on Accept Selected or Decline Selected.</a:t>
            </a:r>
          </a:p>
        </p:txBody>
      </p:sp>
      <p:pic>
        <p:nvPicPr>
          <p:cNvPr id="24" name="Picture 23">
            <a:extLst>
              <a:ext uri="{FF2B5EF4-FFF2-40B4-BE49-F238E27FC236}">
                <a16:creationId xmlns:a16="http://schemas.microsoft.com/office/drawing/2014/main" id="{E1CFFAA0-2199-46EF-A972-B42667C9945A}"/>
              </a:ext>
            </a:extLst>
          </p:cNvPr>
          <p:cNvPicPr>
            <a:picLocks noChangeAspect="1"/>
          </p:cNvPicPr>
          <p:nvPr/>
        </p:nvPicPr>
        <p:blipFill>
          <a:blip r:embed="rId2"/>
          <a:stretch>
            <a:fillRect/>
          </a:stretch>
        </p:blipFill>
        <p:spPr>
          <a:xfrm>
            <a:off x="6671985" y="4543972"/>
            <a:ext cx="4112820" cy="1563857"/>
          </a:xfrm>
          <a:prstGeom prst="rect">
            <a:avLst/>
          </a:prstGeom>
        </p:spPr>
      </p:pic>
      <p:sp>
        <p:nvSpPr>
          <p:cNvPr id="25" name="Speech Bubble: Rectangle with Corners Rounded 24">
            <a:extLst>
              <a:ext uri="{FF2B5EF4-FFF2-40B4-BE49-F238E27FC236}">
                <a16:creationId xmlns:a16="http://schemas.microsoft.com/office/drawing/2014/main" id="{FBCDF514-7844-47E8-987B-808ABE489FE7}"/>
              </a:ext>
            </a:extLst>
          </p:cNvPr>
          <p:cNvSpPr/>
          <p:nvPr/>
        </p:nvSpPr>
        <p:spPr bwMode="gray">
          <a:xfrm>
            <a:off x="1108663" y="4683874"/>
            <a:ext cx="3745149" cy="1284051"/>
          </a:xfrm>
          <a:prstGeom prst="wedgeRoundRectCallout">
            <a:avLst>
              <a:gd name="adj1" fmla="val 79483"/>
              <a:gd name="adj2" fmla="val -1746"/>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If decline is selected you will be asked to capture the reason. Select ‘ Group’ and select the appropriate reason.</a:t>
            </a:r>
          </a:p>
        </p:txBody>
      </p:sp>
      <p:sp>
        <p:nvSpPr>
          <p:cNvPr id="9" name="Title 1">
            <a:extLst>
              <a:ext uri="{FF2B5EF4-FFF2-40B4-BE49-F238E27FC236}">
                <a16:creationId xmlns:a16="http://schemas.microsoft.com/office/drawing/2014/main" id="{4C03B837-0ABE-4904-B849-3E6948954663}"/>
              </a:ext>
            </a:extLst>
          </p:cNvPr>
          <p:cNvSpPr txBox="1">
            <a:spLocks/>
          </p:cNvSpPr>
          <p:nvPr/>
        </p:nvSpPr>
        <p:spPr>
          <a:xfrm>
            <a:off x="287194" y="389268"/>
            <a:ext cx="11337925" cy="710639"/>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a:lstStyle>
          <a:p>
            <a:r>
              <a:rPr lang="en-US"/>
              <a:t>Completing the Certification</a:t>
            </a:r>
            <a:br>
              <a:rPr lang="en-US"/>
            </a:br>
            <a:r>
              <a:rPr lang="en-US"/>
              <a:t>Step 1: Select Responses:</a:t>
            </a:r>
            <a:endParaRPr lang="en-US" dirty="0"/>
          </a:p>
        </p:txBody>
      </p:sp>
      <p:pic>
        <p:nvPicPr>
          <p:cNvPr id="3" name="Picture 2">
            <a:extLst>
              <a:ext uri="{FF2B5EF4-FFF2-40B4-BE49-F238E27FC236}">
                <a16:creationId xmlns:a16="http://schemas.microsoft.com/office/drawing/2014/main" id="{843A2A0E-0828-4FB4-8155-1A928CBFFD3E}"/>
              </a:ext>
            </a:extLst>
          </p:cNvPr>
          <p:cNvPicPr>
            <a:picLocks noChangeAspect="1"/>
          </p:cNvPicPr>
          <p:nvPr/>
        </p:nvPicPr>
        <p:blipFill>
          <a:blip r:embed="rId3"/>
          <a:stretch>
            <a:fillRect/>
          </a:stretch>
        </p:blipFill>
        <p:spPr>
          <a:xfrm>
            <a:off x="138733" y="1588080"/>
            <a:ext cx="11914534" cy="2788805"/>
          </a:xfrm>
          <a:prstGeom prst="rect">
            <a:avLst/>
          </a:prstGeom>
        </p:spPr>
      </p:pic>
    </p:spTree>
    <p:extLst>
      <p:ext uri="{BB962C8B-B14F-4D97-AF65-F5344CB8AC3E}">
        <p14:creationId xmlns:p14="http://schemas.microsoft.com/office/powerpoint/2010/main" val="15473272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03B837-0ABE-4904-B849-3E6948954663}"/>
              </a:ext>
            </a:extLst>
          </p:cNvPr>
          <p:cNvSpPr txBox="1">
            <a:spLocks/>
          </p:cNvSpPr>
          <p:nvPr/>
        </p:nvSpPr>
        <p:spPr>
          <a:xfrm>
            <a:off x="287194" y="389268"/>
            <a:ext cx="11337925" cy="710639"/>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a:lstStyle>
          <a:p>
            <a:r>
              <a:rPr lang="en-US" dirty="0"/>
              <a:t>Completing the Certification</a:t>
            </a:r>
            <a:br>
              <a:rPr lang="en-US" dirty="0"/>
            </a:br>
            <a:r>
              <a:rPr lang="en-US" dirty="0"/>
              <a:t>Step 2: Submit</a:t>
            </a:r>
          </a:p>
        </p:txBody>
      </p:sp>
      <p:pic>
        <p:nvPicPr>
          <p:cNvPr id="6" name="Picture 5">
            <a:extLst>
              <a:ext uri="{FF2B5EF4-FFF2-40B4-BE49-F238E27FC236}">
                <a16:creationId xmlns:a16="http://schemas.microsoft.com/office/drawing/2014/main" id="{4E4014A0-2E95-4683-913D-52ECB89D5AB6}"/>
              </a:ext>
            </a:extLst>
          </p:cNvPr>
          <p:cNvPicPr>
            <a:picLocks noChangeAspect="1"/>
          </p:cNvPicPr>
          <p:nvPr/>
        </p:nvPicPr>
        <p:blipFill>
          <a:blip r:embed="rId2"/>
          <a:stretch>
            <a:fillRect/>
          </a:stretch>
        </p:blipFill>
        <p:spPr>
          <a:xfrm>
            <a:off x="277465" y="1352233"/>
            <a:ext cx="11082130" cy="4462170"/>
          </a:xfrm>
          <a:prstGeom prst="rect">
            <a:avLst/>
          </a:prstGeom>
        </p:spPr>
      </p:pic>
      <p:sp>
        <p:nvSpPr>
          <p:cNvPr id="11" name="Speech Bubble: Rectangle with Corners Rounded 10">
            <a:extLst>
              <a:ext uri="{FF2B5EF4-FFF2-40B4-BE49-F238E27FC236}">
                <a16:creationId xmlns:a16="http://schemas.microsoft.com/office/drawing/2014/main" id="{3B631C5F-90B7-4AEA-A630-C54C0BB74FA0}"/>
              </a:ext>
            </a:extLst>
          </p:cNvPr>
          <p:cNvSpPr/>
          <p:nvPr/>
        </p:nvSpPr>
        <p:spPr bwMode="gray">
          <a:xfrm>
            <a:off x="7772401" y="136942"/>
            <a:ext cx="4142134" cy="1284051"/>
          </a:xfrm>
          <a:prstGeom prst="wedgeRoundRectCallout">
            <a:avLst>
              <a:gd name="adj1" fmla="val 18039"/>
              <a:gd name="adj2" fmla="val 88044"/>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Responses can be updated until the captured responses are correct. Once correct – click on Submit the Certification to record the responses.</a:t>
            </a:r>
            <a:endParaRPr lang="en-US" sz="1600" dirty="0">
              <a:solidFill>
                <a:schemeClr val="bg1"/>
              </a:solidFill>
              <a:latin typeface="+mj-lt"/>
              <a:cs typeface="Brave Sans" panose="020B0504020101010102" pitchFamily="34" charset="0"/>
            </a:endParaRPr>
          </a:p>
        </p:txBody>
      </p:sp>
      <p:pic>
        <p:nvPicPr>
          <p:cNvPr id="8" name="Picture 7">
            <a:extLst>
              <a:ext uri="{FF2B5EF4-FFF2-40B4-BE49-F238E27FC236}">
                <a16:creationId xmlns:a16="http://schemas.microsoft.com/office/drawing/2014/main" id="{15991919-4708-43DA-9908-ECC5B18AE6A3}"/>
              </a:ext>
            </a:extLst>
          </p:cNvPr>
          <p:cNvPicPr>
            <a:picLocks noChangeAspect="1"/>
          </p:cNvPicPr>
          <p:nvPr/>
        </p:nvPicPr>
        <p:blipFill>
          <a:blip r:embed="rId3"/>
          <a:stretch>
            <a:fillRect/>
          </a:stretch>
        </p:blipFill>
        <p:spPr>
          <a:xfrm>
            <a:off x="2774806" y="3638245"/>
            <a:ext cx="6362700" cy="1476375"/>
          </a:xfrm>
          <a:prstGeom prst="rect">
            <a:avLst/>
          </a:prstGeom>
        </p:spPr>
      </p:pic>
      <p:sp>
        <p:nvSpPr>
          <p:cNvPr id="17" name="Speech Bubble: Rectangle with Corners Rounded 16">
            <a:extLst>
              <a:ext uri="{FF2B5EF4-FFF2-40B4-BE49-F238E27FC236}">
                <a16:creationId xmlns:a16="http://schemas.microsoft.com/office/drawing/2014/main" id="{0B3C95CD-7FBB-4012-9D54-682A8A933522}"/>
              </a:ext>
            </a:extLst>
          </p:cNvPr>
          <p:cNvSpPr/>
          <p:nvPr/>
        </p:nvSpPr>
        <p:spPr bwMode="gray">
          <a:xfrm>
            <a:off x="1345097" y="2101868"/>
            <a:ext cx="4142134" cy="1284051"/>
          </a:xfrm>
          <a:prstGeom prst="wedgeRoundRectCallout">
            <a:avLst>
              <a:gd name="adj1" fmla="val 18039"/>
              <a:gd name="adj2" fmla="val 88044"/>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A confirmation prompt will appear. Click yes to submit.</a:t>
            </a: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7931406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B27EFA-FD06-45D2-BDDC-6FB8FA22A66E}"/>
              </a:ext>
            </a:extLst>
          </p:cNvPr>
          <p:cNvPicPr>
            <a:picLocks noChangeAspect="1"/>
          </p:cNvPicPr>
          <p:nvPr/>
        </p:nvPicPr>
        <p:blipFill>
          <a:blip r:embed="rId2"/>
          <a:stretch>
            <a:fillRect/>
          </a:stretch>
        </p:blipFill>
        <p:spPr>
          <a:xfrm>
            <a:off x="203876" y="1215755"/>
            <a:ext cx="11239500" cy="5010150"/>
          </a:xfrm>
          <a:prstGeom prst="rect">
            <a:avLst/>
          </a:prstGeom>
        </p:spPr>
      </p:pic>
      <p:sp>
        <p:nvSpPr>
          <p:cNvPr id="5" name="Title 1">
            <a:extLst>
              <a:ext uri="{FF2B5EF4-FFF2-40B4-BE49-F238E27FC236}">
                <a16:creationId xmlns:a16="http://schemas.microsoft.com/office/drawing/2014/main" id="{16EB04CB-5006-4AD8-8562-13BA5B60E199}"/>
              </a:ext>
            </a:extLst>
          </p:cNvPr>
          <p:cNvSpPr txBox="1">
            <a:spLocks/>
          </p:cNvSpPr>
          <p:nvPr/>
        </p:nvSpPr>
        <p:spPr>
          <a:xfrm>
            <a:off x="287194" y="389268"/>
            <a:ext cx="11337925" cy="710639"/>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a:lstStyle>
          <a:p>
            <a:r>
              <a:rPr lang="en-US" dirty="0"/>
              <a:t>Completing the Certification</a:t>
            </a:r>
            <a:br>
              <a:rPr lang="en-US" dirty="0"/>
            </a:br>
            <a:r>
              <a:rPr lang="en-US" dirty="0"/>
              <a:t>Step 2: Submit</a:t>
            </a:r>
          </a:p>
        </p:txBody>
      </p:sp>
      <p:sp>
        <p:nvSpPr>
          <p:cNvPr id="6" name="Speech Bubble: Rectangle with Corners Rounded 5">
            <a:extLst>
              <a:ext uri="{FF2B5EF4-FFF2-40B4-BE49-F238E27FC236}">
                <a16:creationId xmlns:a16="http://schemas.microsoft.com/office/drawing/2014/main" id="{C8B90C4A-9B86-48B5-97BE-28E588263354}"/>
              </a:ext>
            </a:extLst>
          </p:cNvPr>
          <p:cNvSpPr/>
          <p:nvPr/>
        </p:nvSpPr>
        <p:spPr bwMode="gray">
          <a:xfrm>
            <a:off x="4535769" y="3897993"/>
            <a:ext cx="4142134" cy="1284051"/>
          </a:xfrm>
          <a:prstGeom prst="wedgeRoundRectCallout">
            <a:avLst>
              <a:gd name="adj1" fmla="val -24233"/>
              <a:gd name="adj2" fmla="val 96377"/>
              <a:gd name="adj3" fmla="val 16667"/>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A confirmation message will appear. Please note that if you are responding to a large amount of items, this will take a few minutes to appear.</a:t>
            </a:r>
          </a:p>
        </p:txBody>
      </p:sp>
    </p:spTree>
    <p:extLst>
      <p:ext uri="{BB962C8B-B14F-4D97-AF65-F5344CB8AC3E}">
        <p14:creationId xmlns:p14="http://schemas.microsoft.com/office/powerpoint/2010/main" val="37433822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301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342985886"/>
              </p:ext>
            </p:extLst>
          </p:nvPr>
        </p:nvGraphicFramePr>
        <p:xfrm>
          <a:off x="580390" y="788246"/>
          <a:ext cx="1094105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2131060" y="896302"/>
            <a:ext cx="819150" cy="333375"/>
          </a:xfrm>
          <a:prstGeom prst="rect">
            <a:avLst/>
          </a:prstGeom>
        </p:spPr>
      </p:pic>
      <p:pic>
        <p:nvPicPr>
          <p:cNvPr id="10" name="Picture 9"/>
          <p:cNvPicPr>
            <a:picLocks noChangeAspect="1"/>
          </p:cNvPicPr>
          <p:nvPr/>
        </p:nvPicPr>
        <p:blipFill>
          <a:blip r:embed="rId9"/>
          <a:stretch>
            <a:fillRect/>
          </a:stretch>
        </p:blipFill>
        <p:spPr>
          <a:xfrm>
            <a:off x="1384300" y="1783080"/>
            <a:ext cx="1565910" cy="274320"/>
          </a:xfrm>
          <a:prstGeom prst="rect">
            <a:avLst/>
          </a:prstGeom>
        </p:spPr>
      </p:pic>
      <p:pic>
        <p:nvPicPr>
          <p:cNvPr id="11" name="Picture 10"/>
          <p:cNvPicPr>
            <a:picLocks noChangeAspect="1"/>
          </p:cNvPicPr>
          <p:nvPr/>
        </p:nvPicPr>
        <p:blipFill>
          <a:blip r:embed="rId10"/>
          <a:stretch>
            <a:fillRect/>
          </a:stretch>
        </p:blipFill>
        <p:spPr>
          <a:xfrm>
            <a:off x="1351438" y="2558416"/>
            <a:ext cx="1559243" cy="298579"/>
          </a:xfrm>
          <a:prstGeom prst="rect">
            <a:avLst/>
          </a:prstGeom>
        </p:spPr>
      </p:pic>
      <p:pic>
        <p:nvPicPr>
          <p:cNvPr id="12" name="Picture 11"/>
          <p:cNvPicPr>
            <a:picLocks noChangeAspect="1"/>
          </p:cNvPicPr>
          <p:nvPr/>
        </p:nvPicPr>
        <p:blipFill>
          <a:blip r:embed="rId11"/>
          <a:stretch>
            <a:fillRect/>
          </a:stretch>
        </p:blipFill>
        <p:spPr>
          <a:xfrm>
            <a:off x="1948656" y="3358011"/>
            <a:ext cx="962025" cy="266700"/>
          </a:xfrm>
          <a:prstGeom prst="rect">
            <a:avLst/>
          </a:prstGeom>
        </p:spPr>
      </p:pic>
      <p:pic>
        <p:nvPicPr>
          <p:cNvPr id="13" name="Picture 12"/>
          <p:cNvPicPr>
            <a:picLocks noChangeAspect="1"/>
          </p:cNvPicPr>
          <p:nvPr/>
        </p:nvPicPr>
        <p:blipFill>
          <a:blip r:embed="rId12"/>
          <a:stretch>
            <a:fillRect/>
          </a:stretch>
        </p:blipFill>
        <p:spPr>
          <a:xfrm>
            <a:off x="1824831" y="4189054"/>
            <a:ext cx="1085850" cy="228600"/>
          </a:xfrm>
          <a:prstGeom prst="rect">
            <a:avLst/>
          </a:prstGeom>
        </p:spPr>
      </p:pic>
      <p:pic>
        <p:nvPicPr>
          <p:cNvPr id="14" name="Picture 13"/>
          <p:cNvPicPr>
            <a:picLocks noChangeAspect="1"/>
          </p:cNvPicPr>
          <p:nvPr/>
        </p:nvPicPr>
        <p:blipFill>
          <a:blip r:embed="rId13"/>
          <a:stretch>
            <a:fillRect/>
          </a:stretch>
        </p:blipFill>
        <p:spPr>
          <a:xfrm>
            <a:off x="1996281" y="4956770"/>
            <a:ext cx="914400" cy="247650"/>
          </a:xfrm>
          <a:prstGeom prst="rect">
            <a:avLst/>
          </a:prstGeom>
        </p:spPr>
      </p:pic>
      <p:pic>
        <p:nvPicPr>
          <p:cNvPr id="15" name="Picture 14"/>
          <p:cNvPicPr>
            <a:picLocks noChangeAspect="1"/>
          </p:cNvPicPr>
          <p:nvPr/>
        </p:nvPicPr>
        <p:blipFill>
          <a:blip r:embed="rId14"/>
          <a:stretch>
            <a:fillRect/>
          </a:stretch>
        </p:blipFill>
        <p:spPr>
          <a:xfrm>
            <a:off x="1948656" y="5743536"/>
            <a:ext cx="931931" cy="245784"/>
          </a:xfrm>
          <a:prstGeom prst="rect">
            <a:avLst/>
          </a:prstGeom>
        </p:spPr>
      </p:pic>
      <p:sp>
        <p:nvSpPr>
          <p:cNvPr id="16" name="Rounded Rectangle 15"/>
          <p:cNvSpPr/>
          <p:nvPr/>
        </p:nvSpPr>
        <p:spPr bwMode="gray">
          <a:xfrm>
            <a:off x="1996281" y="94984"/>
            <a:ext cx="8178800" cy="495829"/>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dirty="0">
                <a:solidFill>
                  <a:schemeClr val="bg1"/>
                </a:solidFill>
                <a:latin typeface="+mj-lt"/>
                <a:cs typeface="Brave Sans" panose="020B0504020101010102" pitchFamily="34" charset="0"/>
              </a:rPr>
              <a:t>Term Legend Explained:</a:t>
            </a:r>
          </a:p>
        </p:txBody>
      </p:sp>
    </p:spTree>
    <p:extLst>
      <p:ext uri="{BB962C8B-B14F-4D97-AF65-F5344CB8AC3E}">
        <p14:creationId xmlns:p14="http://schemas.microsoft.com/office/powerpoint/2010/main" val="997383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59078" y="-1059778"/>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pic>
        <p:nvPicPr>
          <p:cNvPr id="194" name="Picture 193"/>
          <p:cNvPicPr>
            <a:picLocks noChangeAspect="1"/>
          </p:cNvPicPr>
          <p:nvPr/>
        </p:nvPicPr>
        <p:blipFill>
          <a:blip r:embed="rId3"/>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4"/>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3"/>
          <a:stretch>
            <a:fillRect/>
          </a:stretch>
        </p:blipFill>
        <p:spPr>
          <a:xfrm>
            <a:off x="3234823" y="626602"/>
            <a:ext cx="398311" cy="317844"/>
          </a:xfrm>
          <a:prstGeom prst="rect">
            <a:avLst/>
          </a:prstGeom>
        </p:spPr>
      </p:pic>
      <p:pic>
        <p:nvPicPr>
          <p:cNvPr id="59" name="Picture 58"/>
          <p:cNvPicPr>
            <a:picLocks noChangeAspect="1"/>
          </p:cNvPicPr>
          <p:nvPr/>
        </p:nvPicPr>
        <p:blipFill>
          <a:blip r:embed="rId3"/>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4"/>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4"/>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4"/>
            <a:stretch>
              <a:fillRect/>
            </a:stretch>
          </p:blipFill>
          <p:spPr>
            <a:xfrm>
              <a:off x="4854773" y="391687"/>
              <a:ext cx="243685" cy="320040"/>
            </a:xfrm>
            <a:prstGeom prst="rect">
              <a:avLst/>
            </a:prstGeom>
          </p:spPr>
        </p:pic>
      </p:grpSp>
      <p:sp>
        <p:nvSpPr>
          <p:cNvPr id="76" name="Rounded Rectangular Callout 75"/>
          <p:cNvSpPr/>
          <p:nvPr/>
        </p:nvSpPr>
        <p:spPr bwMode="gray">
          <a:xfrm>
            <a:off x="8775700" y="389152"/>
            <a:ext cx="3266983" cy="2191791"/>
          </a:xfrm>
          <a:prstGeom prst="wedgeRoundRectCallout">
            <a:avLst>
              <a:gd name="adj1" fmla="val -60016"/>
              <a:gd name="adj2" fmla="val -2469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For Risk data:</a:t>
            </a:r>
          </a:p>
          <a:p>
            <a:pPr>
              <a:spcBef>
                <a:spcPts val="300"/>
              </a:spcBef>
              <a:buFont typeface="Courier New" pitchFamily="49" charset="0"/>
              <a:buNone/>
            </a:pPr>
            <a:r>
              <a:rPr lang="en-US" sz="1600" dirty="0">
                <a:solidFill>
                  <a:schemeClr val="bg1"/>
                </a:solidFill>
                <a:latin typeface="Arial" pitchFamily="34" charset="0"/>
                <a:cs typeface="Arial" pitchFamily="34" charset="0"/>
              </a:rPr>
              <a:t>The first level terms linked to the taxonomies usually represents key risk metrics. They are then broken down into the other metrics or critical data elements that are used to derive them.</a:t>
            </a:r>
          </a:p>
        </p:txBody>
      </p:sp>
      <p:sp>
        <p:nvSpPr>
          <p:cNvPr id="35" name="Snip Single Corner Rectangle 34"/>
          <p:cNvSpPr/>
          <p:nvPr/>
        </p:nvSpPr>
        <p:spPr bwMode="gray">
          <a:xfrm>
            <a:off x="9345318" y="3226198"/>
            <a:ext cx="2127746" cy="964802"/>
          </a:xfrm>
          <a:prstGeom prst="snip1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See next slide for an example</a:t>
            </a:r>
          </a:p>
        </p:txBody>
      </p:sp>
      <p:cxnSp>
        <p:nvCxnSpPr>
          <p:cNvPr id="4" name="Straight Connector 3"/>
          <p:cNvCxnSpPr>
            <a:stCxn id="76" idx="2"/>
            <a:endCxn id="35" idx="3"/>
          </p:cNvCxnSpPr>
          <p:nvPr/>
        </p:nvCxnSpPr>
        <p:spPr>
          <a:xfrm flipH="1">
            <a:off x="10409191" y="2580943"/>
            <a:ext cx="1" cy="64525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58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6" name="Rounded Rectangular Callout 5"/>
          <p:cNvSpPr/>
          <p:nvPr/>
        </p:nvSpPr>
        <p:spPr bwMode="gray">
          <a:xfrm>
            <a:off x="504624" y="1864214"/>
            <a:ext cx="2646414" cy="1336185"/>
          </a:xfrm>
          <a:prstGeom prst="wedgeRoundRectCallout">
            <a:avLst>
              <a:gd name="adj1" fmla="val 71129"/>
              <a:gd name="adj2" fmla="val 3373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Here is an example of the key risk metrics that form part of Primary Credit Risk</a:t>
            </a:r>
          </a:p>
        </p:txBody>
      </p:sp>
      <p:pic>
        <p:nvPicPr>
          <p:cNvPr id="7" name="Picture 6"/>
          <p:cNvPicPr>
            <a:picLocks noChangeAspect="1"/>
          </p:cNvPicPr>
          <p:nvPr/>
        </p:nvPicPr>
        <p:blipFill>
          <a:blip r:embed="rId2"/>
          <a:stretch>
            <a:fillRect/>
          </a:stretch>
        </p:blipFill>
        <p:spPr>
          <a:xfrm>
            <a:off x="4379912" y="76482"/>
            <a:ext cx="6364288" cy="6705035"/>
          </a:xfrm>
          <a:prstGeom prst="rect">
            <a:avLst/>
          </a:prstGeom>
        </p:spPr>
      </p:pic>
      <p:sp>
        <p:nvSpPr>
          <p:cNvPr id="10" name="Rounded Rectangular Callout 9"/>
          <p:cNvSpPr/>
          <p:nvPr/>
        </p:nvSpPr>
        <p:spPr bwMode="gray">
          <a:xfrm>
            <a:off x="504624" y="3428999"/>
            <a:ext cx="2646414" cy="1336185"/>
          </a:xfrm>
          <a:prstGeom prst="wedgeRoundRectCallout">
            <a:avLst>
              <a:gd name="adj1" fmla="val 70169"/>
              <a:gd name="adj2" fmla="val -1759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From this view you can double click on a term to then navigate to further levels of breakdown.</a:t>
            </a:r>
          </a:p>
        </p:txBody>
      </p:sp>
      <p:sp>
        <p:nvSpPr>
          <p:cNvPr id="2" name="Rectangle 1"/>
          <p:cNvSpPr/>
          <p:nvPr/>
        </p:nvSpPr>
        <p:spPr bwMode="gray">
          <a:xfrm>
            <a:off x="8178800" y="5602386"/>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Snip Single Corner Rectangle 10"/>
          <p:cNvSpPr/>
          <p:nvPr/>
        </p:nvSpPr>
        <p:spPr bwMode="gray">
          <a:xfrm>
            <a:off x="603527" y="5189073"/>
            <a:ext cx="2547511" cy="1131426"/>
          </a:xfrm>
          <a:prstGeom prst="snip1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E.g. See next slide for the Country Exposure Breakdown.</a:t>
            </a:r>
          </a:p>
        </p:txBody>
      </p:sp>
      <p:cxnSp>
        <p:nvCxnSpPr>
          <p:cNvPr id="12" name="Straight Connector 11"/>
          <p:cNvCxnSpPr>
            <a:stCxn id="11" idx="0"/>
            <a:endCxn id="2" idx="1"/>
          </p:cNvCxnSpPr>
          <p:nvPr/>
        </p:nvCxnSpPr>
        <p:spPr>
          <a:xfrm>
            <a:off x="3151038" y="5754786"/>
            <a:ext cx="5027762" cy="0"/>
          </a:xfrm>
          <a:prstGeom prst="line">
            <a:avLst/>
          </a:prstGeom>
          <a:ln w="19050">
            <a:tailEnd type="triangle"/>
          </a:ln>
        </p:spPr>
        <p:style>
          <a:lnRef idx="1">
            <a:schemeClr val="dk1"/>
          </a:lnRef>
          <a:fillRef idx="0">
            <a:schemeClr val="dk1"/>
          </a:fillRef>
          <a:effectRef idx="0">
            <a:schemeClr val="dk1"/>
          </a:effectRef>
          <a:fontRef idx="minor">
            <a:schemeClr val="tx1"/>
          </a:fontRef>
        </p:style>
      </p:cxnSp>
      <p:sp>
        <p:nvSpPr>
          <p:cNvPr id="13" name="AutoShape 2" descr="Arrow, cursor, double click icon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4" descr="Arrow, cursor, double click icon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6" descr="Arrow, cursor, double click icon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p:nvGrpSpPr>
        <p:grpSpPr>
          <a:xfrm>
            <a:off x="9527882" y="5485561"/>
            <a:ext cx="1889417" cy="767936"/>
            <a:chOff x="9527882" y="5485561"/>
            <a:chExt cx="1889417" cy="767936"/>
          </a:xfrm>
        </p:grpSpPr>
        <p:sp>
          <p:nvSpPr>
            <p:cNvPr id="16" name="Rounded Rectangle 15"/>
            <p:cNvSpPr/>
            <p:nvPr/>
          </p:nvSpPr>
          <p:spPr bwMode="gray">
            <a:xfrm>
              <a:off x="9527882" y="5485561"/>
              <a:ext cx="1889417" cy="767936"/>
            </a:xfrm>
            <a:prstGeom prst="roundRect">
              <a:avLst/>
            </a:prstGeom>
            <a:solidFill>
              <a:srgbClr val="0062AA"/>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Double Click</a:t>
              </a:r>
            </a:p>
          </p:txBody>
        </p:sp>
        <p:pic>
          <p:nvPicPr>
            <p:cNvPr id="1032" name="Picture 8" descr="Double Click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983" y="5549344"/>
              <a:ext cx="614971" cy="61497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AutoShape 12" descr="Single Click Svg Png Icon Free Download (#483995) - OnlineWebFonts.CO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92414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FFCB8D-AD7C-48EE-89BA-B8945A831E12}"/>
              </a:ext>
            </a:extLst>
          </p:cNvPr>
          <p:cNvSpPr>
            <a:spLocks noGrp="1"/>
          </p:cNvSpPr>
          <p:nvPr>
            <p:ph type="title"/>
          </p:nvPr>
        </p:nvSpPr>
        <p:spPr/>
        <p:txBody>
          <a:bodyPr/>
          <a:lstStyle/>
          <a:p>
            <a:r>
              <a:rPr lang="en-US" dirty="0"/>
              <a:t>Index</a:t>
            </a:r>
          </a:p>
        </p:txBody>
      </p:sp>
      <p:graphicFrame>
        <p:nvGraphicFramePr>
          <p:cNvPr id="9" name="Table 9">
            <a:extLst>
              <a:ext uri="{FF2B5EF4-FFF2-40B4-BE49-F238E27FC236}">
                <a16:creationId xmlns:a16="http://schemas.microsoft.com/office/drawing/2014/main" id="{6EC3FF82-EF28-415A-8013-EC3CB026EEEC}"/>
              </a:ext>
            </a:extLst>
          </p:cNvPr>
          <p:cNvGraphicFramePr>
            <a:graphicFrameLocks noGrp="1"/>
          </p:cNvGraphicFramePr>
          <p:nvPr>
            <p:ph sz="quarter" idx="11"/>
            <p:extLst>
              <p:ext uri="{D42A27DB-BD31-4B8C-83A1-F6EECF244321}">
                <p14:modId xmlns:p14="http://schemas.microsoft.com/office/powerpoint/2010/main" val="899743479"/>
              </p:ext>
            </p:extLst>
          </p:nvPr>
        </p:nvGraphicFramePr>
        <p:xfrm>
          <a:off x="358774" y="1259265"/>
          <a:ext cx="5721866" cy="3840480"/>
        </p:xfrm>
        <a:graphic>
          <a:graphicData uri="http://schemas.openxmlformats.org/drawingml/2006/table">
            <a:tbl>
              <a:tblPr bandRow="1">
                <a:tableStyleId>{5C22544A-7EE6-4342-B048-85BDC9FD1C3A}</a:tableStyleId>
              </a:tblPr>
              <a:tblGrid>
                <a:gridCol w="306705">
                  <a:extLst>
                    <a:ext uri="{9D8B030D-6E8A-4147-A177-3AD203B41FA5}">
                      <a16:colId xmlns:a16="http://schemas.microsoft.com/office/drawing/2014/main" val="2147661500"/>
                    </a:ext>
                  </a:extLst>
                </a:gridCol>
                <a:gridCol w="462916">
                  <a:extLst>
                    <a:ext uri="{9D8B030D-6E8A-4147-A177-3AD203B41FA5}">
                      <a16:colId xmlns:a16="http://schemas.microsoft.com/office/drawing/2014/main" val="4049282526"/>
                    </a:ext>
                  </a:extLst>
                </a:gridCol>
                <a:gridCol w="4952245">
                  <a:extLst>
                    <a:ext uri="{9D8B030D-6E8A-4147-A177-3AD203B41FA5}">
                      <a16:colId xmlns:a16="http://schemas.microsoft.com/office/drawing/2014/main" val="1995210917"/>
                    </a:ext>
                  </a:extLst>
                </a:gridCol>
              </a:tblGrid>
              <a:tr h="261257">
                <a:tc>
                  <a:txBody>
                    <a:bodyPr/>
                    <a:lstStyle/>
                    <a:p>
                      <a:r>
                        <a:rPr lang="en-US" sz="1200" dirty="0"/>
                        <a:t>1</a:t>
                      </a:r>
                    </a:p>
                  </a:txBody>
                  <a:tcPr/>
                </a:tc>
                <a:tc>
                  <a:txBody>
                    <a:bodyPr/>
                    <a:lstStyle/>
                    <a:p>
                      <a:endParaRPr lang="en-US" sz="1200" dirty="0"/>
                    </a:p>
                  </a:txBody>
                  <a:tcPr/>
                </a:tc>
                <a:tc>
                  <a:txBody>
                    <a:bodyPr/>
                    <a:lstStyle/>
                    <a:p>
                      <a:r>
                        <a:rPr lang="en-US" sz="1200" dirty="0">
                          <a:hlinkClick r:id="rId3" action="ppaction://hlinksldjump"/>
                        </a:rPr>
                        <a:t>Introduction</a:t>
                      </a:r>
                      <a:endParaRPr lang="en-US" sz="1200" dirty="0"/>
                    </a:p>
                  </a:txBody>
                  <a:tcPr/>
                </a:tc>
                <a:extLst>
                  <a:ext uri="{0D108BD9-81ED-4DB2-BD59-A6C34878D82A}">
                    <a16:rowId xmlns:a16="http://schemas.microsoft.com/office/drawing/2014/main" val="957517039"/>
                  </a:ext>
                </a:extLst>
              </a:tr>
              <a:tr h="261257">
                <a:tc>
                  <a:txBody>
                    <a:bodyPr/>
                    <a:lstStyle/>
                    <a:p>
                      <a:r>
                        <a:rPr lang="en-US" sz="1200" dirty="0"/>
                        <a:t>2</a:t>
                      </a:r>
                    </a:p>
                  </a:txBody>
                  <a:tcPr/>
                </a:tc>
                <a:tc>
                  <a:txBody>
                    <a:bodyPr/>
                    <a:lstStyle/>
                    <a:p>
                      <a:endParaRPr lang="en-US" sz="1200" dirty="0"/>
                    </a:p>
                  </a:txBody>
                  <a:tcPr/>
                </a:tc>
                <a:tc>
                  <a:txBody>
                    <a:bodyPr/>
                    <a:lstStyle/>
                    <a:p>
                      <a:r>
                        <a:rPr lang="en-US" sz="1200" dirty="0">
                          <a:hlinkClick r:id="rId4" action="ppaction://hlinksldjump"/>
                        </a:rPr>
                        <a:t>Taxonomy View</a:t>
                      </a:r>
                      <a:endParaRPr lang="en-US" sz="1200" dirty="0"/>
                    </a:p>
                  </a:txBody>
                  <a:tcPr/>
                </a:tc>
                <a:extLst>
                  <a:ext uri="{0D108BD9-81ED-4DB2-BD59-A6C34878D82A}">
                    <a16:rowId xmlns:a16="http://schemas.microsoft.com/office/drawing/2014/main" val="2770404648"/>
                  </a:ext>
                </a:extLst>
              </a:tr>
              <a:tr h="261257">
                <a:tc>
                  <a:txBody>
                    <a:bodyPr/>
                    <a:lstStyle/>
                    <a:p>
                      <a:endParaRPr lang="en-US" sz="1200" dirty="0"/>
                    </a:p>
                  </a:txBody>
                  <a:tcPr/>
                </a:tc>
                <a:tc>
                  <a:txBody>
                    <a:bodyPr/>
                    <a:lstStyle/>
                    <a:p>
                      <a:r>
                        <a:rPr lang="en-US" sz="1200" dirty="0"/>
                        <a:t>2.1.</a:t>
                      </a:r>
                    </a:p>
                  </a:txBody>
                  <a:tcPr/>
                </a:tc>
                <a:tc>
                  <a:txBody>
                    <a:bodyPr/>
                    <a:lstStyle/>
                    <a:p>
                      <a:r>
                        <a:rPr lang="en-US" sz="1200" dirty="0">
                          <a:hlinkClick r:id="rId5" action="ppaction://hlinksldjump"/>
                        </a:rPr>
                        <a:t>Taxonomies</a:t>
                      </a:r>
                      <a:endParaRPr lang="en-US" sz="1200" dirty="0"/>
                    </a:p>
                  </a:txBody>
                  <a:tcPr/>
                </a:tc>
                <a:extLst>
                  <a:ext uri="{0D108BD9-81ED-4DB2-BD59-A6C34878D82A}">
                    <a16:rowId xmlns:a16="http://schemas.microsoft.com/office/drawing/2014/main" val="2992718333"/>
                  </a:ext>
                </a:extLst>
              </a:tr>
              <a:tr h="261257">
                <a:tc>
                  <a:txBody>
                    <a:bodyPr/>
                    <a:lstStyle/>
                    <a:p>
                      <a:endParaRPr lang="en-US" sz="1200" dirty="0"/>
                    </a:p>
                  </a:txBody>
                  <a:tcPr/>
                </a:tc>
                <a:tc>
                  <a:txBody>
                    <a:bodyPr/>
                    <a:lstStyle/>
                    <a:p>
                      <a:r>
                        <a:rPr lang="en-US" sz="1200" dirty="0"/>
                        <a:t>2.2.</a:t>
                      </a:r>
                    </a:p>
                  </a:txBody>
                  <a:tcPr/>
                </a:tc>
                <a:tc>
                  <a:txBody>
                    <a:bodyPr/>
                    <a:lstStyle/>
                    <a:p>
                      <a:r>
                        <a:rPr lang="en-US" sz="1200" dirty="0">
                          <a:hlinkClick r:id="rId6" action="ppaction://hlinksldjump"/>
                        </a:rPr>
                        <a:t>Terms</a:t>
                      </a:r>
                      <a:endParaRPr lang="en-US" sz="1200" dirty="0"/>
                    </a:p>
                  </a:txBody>
                  <a:tcPr/>
                </a:tc>
                <a:extLst>
                  <a:ext uri="{0D108BD9-81ED-4DB2-BD59-A6C34878D82A}">
                    <a16:rowId xmlns:a16="http://schemas.microsoft.com/office/drawing/2014/main" val="1366151780"/>
                  </a:ext>
                </a:extLst>
              </a:tr>
              <a:tr h="261257">
                <a:tc>
                  <a:txBody>
                    <a:bodyPr/>
                    <a:lstStyle/>
                    <a:p>
                      <a:endParaRPr lang="en-US" sz="1200" dirty="0"/>
                    </a:p>
                  </a:txBody>
                  <a:tcPr/>
                </a:tc>
                <a:tc>
                  <a:txBody>
                    <a:bodyPr/>
                    <a:lstStyle/>
                    <a:p>
                      <a:r>
                        <a:rPr lang="en-US" sz="1200" dirty="0"/>
                        <a:t>2.3.</a:t>
                      </a:r>
                    </a:p>
                  </a:txBody>
                  <a:tcPr/>
                </a:tc>
                <a:tc>
                  <a:txBody>
                    <a:bodyPr/>
                    <a:lstStyle/>
                    <a:p>
                      <a:r>
                        <a:rPr lang="en-US" sz="1200" dirty="0">
                          <a:hlinkClick r:id="rId7" action="ppaction://hlinksldjump"/>
                        </a:rPr>
                        <a:t>Business Processes</a:t>
                      </a:r>
                      <a:endParaRPr lang="en-US" sz="1200" dirty="0"/>
                    </a:p>
                  </a:txBody>
                  <a:tcPr/>
                </a:tc>
                <a:extLst>
                  <a:ext uri="{0D108BD9-81ED-4DB2-BD59-A6C34878D82A}">
                    <a16:rowId xmlns:a16="http://schemas.microsoft.com/office/drawing/2014/main" val="1108257324"/>
                  </a:ext>
                </a:extLst>
              </a:tr>
              <a:tr h="261257">
                <a:tc>
                  <a:txBody>
                    <a:bodyPr/>
                    <a:lstStyle/>
                    <a:p>
                      <a:endParaRPr lang="en-US" sz="1200" dirty="0"/>
                    </a:p>
                  </a:txBody>
                  <a:tcPr/>
                </a:tc>
                <a:tc>
                  <a:txBody>
                    <a:bodyPr/>
                    <a:lstStyle/>
                    <a:p>
                      <a:r>
                        <a:rPr lang="en-US" sz="1200" dirty="0"/>
                        <a:t>2.4.</a:t>
                      </a:r>
                    </a:p>
                  </a:txBody>
                  <a:tcPr/>
                </a:tc>
                <a:tc>
                  <a:txBody>
                    <a:bodyPr/>
                    <a:lstStyle/>
                    <a:p>
                      <a:r>
                        <a:rPr lang="en-US" sz="1200" dirty="0">
                          <a:hlinkClick r:id="rId8" action="ppaction://hlinksldjump"/>
                        </a:rPr>
                        <a:t>View Details</a:t>
                      </a:r>
                      <a:endParaRPr lang="en-US" sz="1200" dirty="0"/>
                    </a:p>
                  </a:txBody>
                  <a:tcPr/>
                </a:tc>
                <a:extLst>
                  <a:ext uri="{0D108BD9-81ED-4DB2-BD59-A6C34878D82A}">
                    <a16:rowId xmlns:a16="http://schemas.microsoft.com/office/drawing/2014/main" val="708840455"/>
                  </a:ext>
                </a:extLst>
              </a:tr>
              <a:tr h="261257">
                <a:tc>
                  <a:txBody>
                    <a:bodyPr/>
                    <a:lstStyle/>
                    <a:p>
                      <a:endParaRPr lang="en-US" sz="1200" dirty="0"/>
                    </a:p>
                  </a:txBody>
                  <a:tcPr/>
                </a:tc>
                <a:tc>
                  <a:txBody>
                    <a:bodyPr/>
                    <a:lstStyle/>
                    <a:p>
                      <a:r>
                        <a:rPr lang="en-US" sz="1200" dirty="0"/>
                        <a:t>2.5.</a:t>
                      </a:r>
                    </a:p>
                  </a:txBody>
                  <a:tcPr/>
                </a:tc>
                <a:tc>
                  <a:txBody>
                    <a:bodyPr/>
                    <a:lstStyle/>
                    <a:p>
                      <a:r>
                        <a:rPr lang="en-US" sz="1200" dirty="0">
                          <a:hlinkClick r:id="rId9" action="ppaction://hlinksldjump"/>
                        </a:rPr>
                        <a:t>Navigation Features</a:t>
                      </a:r>
                      <a:endParaRPr lang="en-US" sz="1200" dirty="0"/>
                    </a:p>
                  </a:txBody>
                  <a:tcPr/>
                </a:tc>
                <a:extLst>
                  <a:ext uri="{0D108BD9-81ED-4DB2-BD59-A6C34878D82A}">
                    <a16:rowId xmlns:a16="http://schemas.microsoft.com/office/drawing/2014/main" val="352663073"/>
                  </a:ext>
                </a:extLst>
              </a:tr>
              <a:tr h="261257">
                <a:tc>
                  <a:txBody>
                    <a:bodyPr/>
                    <a:lstStyle/>
                    <a:p>
                      <a:r>
                        <a:rPr lang="en-US" sz="1200" dirty="0"/>
                        <a:t>3</a:t>
                      </a:r>
                    </a:p>
                  </a:txBody>
                  <a:tcPr/>
                </a:tc>
                <a:tc>
                  <a:txBody>
                    <a:bodyPr/>
                    <a:lstStyle/>
                    <a:p>
                      <a:endParaRPr lang="en-US" sz="1200" dirty="0"/>
                    </a:p>
                  </a:txBody>
                  <a:tcPr/>
                </a:tc>
                <a:tc>
                  <a:txBody>
                    <a:bodyPr/>
                    <a:lstStyle/>
                    <a:p>
                      <a:r>
                        <a:rPr lang="en-US" sz="1200" dirty="0">
                          <a:hlinkClick r:id="rId10" action="ppaction://hlinksldjump"/>
                        </a:rPr>
                        <a:t>Lineage View</a:t>
                      </a:r>
                      <a:endParaRPr lang="en-US" sz="1200" dirty="0"/>
                    </a:p>
                  </a:txBody>
                  <a:tcPr/>
                </a:tc>
                <a:extLst>
                  <a:ext uri="{0D108BD9-81ED-4DB2-BD59-A6C34878D82A}">
                    <a16:rowId xmlns:a16="http://schemas.microsoft.com/office/drawing/2014/main" val="2667607270"/>
                  </a:ext>
                </a:extLst>
              </a:tr>
              <a:tr h="261257">
                <a:tc>
                  <a:txBody>
                    <a:bodyPr/>
                    <a:lstStyle/>
                    <a:p>
                      <a:endParaRPr lang="en-US" sz="1200" dirty="0"/>
                    </a:p>
                  </a:txBody>
                  <a:tcPr/>
                </a:tc>
                <a:tc>
                  <a:txBody>
                    <a:bodyPr/>
                    <a:lstStyle/>
                    <a:p>
                      <a:r>
                        <a:rPr lang="en-US" sz="1200" dirty="0"/>
                        <a:t>3.1.</a:t>
                      </a:r>
                    </a:p>
                  </a:txBody>
                  <a:tcPr/>
                </a:tc>
                <a:tc>
                  <a:txBody>
                    <a:bodyPr/>
                    <a:lstStyle/>
                    <a:p>
                      <a:r>
                        <a:rPr lang="en-US" sz="1200" dirty="0">
                          <a:hlinkClick r:id="rId11" action="ppaction://hlinksldjump"/>
                        </a:rPr>
                        <a:t>Object Types</a:t>
                      </a:r>
                      <a:endParaRPr lang="en-US" sz="1200" dirty="0"/>
                    </a:p>
                  </a:txBody>
                  <a:tcPr/>
                </a:tc>
                <a:extLst>
                  <a:ext uri="{0D108BD9-81ED-4DB2-BD59-A6C34878D82A}">
                    <a16:rowId xmlns:a16="http://schemas.microsoft.com/office/drawing/2014/main" val="4268607506"/>
                  </a:ext>
                </a:extLst>
              </a:tr>
              <a:tr h="261257">
                <a:tc>
                  <a:txBody>
                    <a:bodyPr/>
                    <a:lstStyle/>
                    <a:p>
                      <a:endParaRPr lang="en-US" sz="1200" dirty="0"/>
                    </a:p>
                  </a:txBody>
                  <a:tcPr/>
                </a:tc>
                <a:tc>
                  <a:txBody>
                    <a:bodyPr/>
                    <a:lstStyle/>
                    <a:p>
                      <a:r>
                        <a:rPr lang="en-US" sz="1200" dirty="0"/>
                        <a:t>3.2.</a:t>
                      </a:r>
                    </a:p>
                  </a:txBody>
                  <a:tcPr/>
                </a:tc>
                <a:tc>
                  <a:txBody>
                    <a:bodyPr/>
                    <a:lstStyle/>
                    <a:p>
                      <a:r>
                        <a:rPr lang="en-US" sz="1200" dirty="0">
                          <a:hlinkClick r:id="rId12" action="ppaction://hlinksldjump"/>
                        </a:rPr>
                        <a:t>Data Flow</a:t>
                      </a:r>
                      <a:endParaRPr lang="en-US" sz="1200" dirty="0"/>
                    </a:p>
                  </a:txBody>
                  <a:tcPr/>
                </a:tc>
                <a:extLst>
                  <a:ext uri="{0D108BD9-81ED-4DB2-BD59-A6C34878D82A}">
                    <a16:rowId xmlns:a16="http://schemas.microsoft.com/office/drawing/2014/main" val="2355347721"/>
                  </a:ext>
                </a:extLst>
              </a:tr>
              <a:tr h="261257">
                <a:tc>
                  <a:txBody>
                    <a:bodyPr/>
                    <a:lstStyle/>
                    <a:p>
                      <a:endParaRPr lang="en-US" sz="1200" dirty="0"/>
                    </a:p>
                  </a:txBody>
                  <a:tcPr/>
                </a:tc>
                <a:tc>
                  <a:txBody>
                    <a:bodyPr/>
                    <a:lstStyle/>
                    <a:p>
                      <a:r>
                        <a:rPr lang="en-US" sz="1200" dirty="0"/>
                        <a:t>3.3.</a:t>
                      </a:r>
                    </a:p>
                  </a:txBody>
                  <a:tcPr/>
                </a:tc>
                <a:tc>
                  <a:txBody>
                    <a:bodyPr/>
                    <a:lstStyle/>
                    <a:p>
                      <a:r>
                        <a:rPr lang="en-US" sz="1200" dirty="0">
                          <a:hlinkClick r:id="rId13" action="ppaction://hlinksldjump"/>
                        </a:rPr>
                        <a:t>Linkages between the Taxonomy View and the Lineage View</a:t>
                      </a:r>
                      <a:endParaRPr lang="en-US" sz="1200" dirty="0"/>
                    </a:p>
                  </a:txBody>
                  <a:tcPr/>
                </a:tc>
                <a:extLst>
                  <a:ext uri="{0D108BD9-81ED-4DB2-BD59-A6C34878D82A}">
                    <a16:rowId xmlns:a16="http://schemas.microsoft.com/office/drawing/2014/main" val="393659197"/>
                  </a:ext>
                </a:extLst>
              </a:tr>
              <a:tr h="261257">
                <a:tc>
                  <a:txBody>
                    <a:bodyPr/>
                    <a:lstStyle/>
                    <a:p>
                      <a:endParaRPr lang="en-US" sz="1200" dirty="0"/>
                    </a:p>
                  </a:txBody>
                  <a:tcPr/>
                </a:tc>
                <a:tc>
                  <a:txBody>
                    <a:bodyPr/>
                    <a:lstStyle/>
                    <a:p>
                      <a:r>
                        <a:rPr lang="en-US" sz="1200" dirty="0"/>
                        <a:t>3.4.</a:t>
                      </a:r>
                    </a:p>
                  </a:txBody>
                  <a:tcPr/>
                </a:tc>
                <a:tc>
                  <a:txBody>
                    <a:bodyPr/>
                    <a:lstStyle/>
                    <a:p>
                      <a:r>
                        <a:rPr lang="en-US" sz="1200" dirty="0">
                          <a:hlinkClick r:id="rId14" action="ppaction://hlinksldjump"/>
                        </a:rPr>
                        <a:t>Controls</a:t>
                      </a:r>
                      <a:endParaRPr lang="en-US" sz="1200" dirty="0"/>
                    </a:p>
                  </a:txBody>
                  <a:tcPr/>
                </a:tc>
                <a:extLst>
                  <a:ext uri="{0D108BD9-81ED-4DB2-BD59-A6C34878D82A}">
                    <a16:rowId xmlns:a16="http://schemas.microsoft.com/office/drawing/2014/main" val="3010768768"/>
                  </a:ext>
                </a:extLst>
              </a:tr>
              <a:tr h="261257">
                <a:tc>
                  <a:txBody>
                    <a:bodyPr/>
                    <a:lstStyle/>
                    <a:p>
                      <a:r>
                        <a:rPr lang="en-US" sz="1200" dirty="0"/>
                        <a:t>4</a:t>
                      </a:r>
                    </a:p>
                  </a:txBody>
                  <a:tcPr/>
                </a:tc>
                <a:tc>
                  <a:txBody>
                    <a:bodyPr/>
                    <a:lstStyle/>
                    <a:p>
                      <a:endParaRPr lang="en-US" sz="1200" dirty="0"/>
                    </a:p>
                  </a:txBody>
                  <a:tcPr/>
                </a:tc>
                <a:tc>
                  <a:txBody>
                    <a:bodyPr/>
                    <a:lstStyle/>
                    <a:p>
                      <a:r>
                        <a:rPr lang="en-US" sz="1200" dirty="0">
                          <a:hlinkClick r:id="rId15" action="ppaction://hlinksldjump"/>
                        </a:rPr>
                        <a:t>Template Completion Guide</a:t>
                      </a:r>
                      <a:endParaRPr lang="en-US" sz="1200" dirty="0"/>
                    </a:p>
                  </a:txBody>
                  <a:tcPr/>
                </a:tc>
                <a:extLst>
                  <a:ext uri="{0D108BD9-81ED-4DB2-BD59-A6C34878D82A}">
                    <a16:rowId xmlns:a16="http://schemas.microsoft.com/office/drawing/2014/main" val="2278803685"/>
                  </a:ext>
                </a:extLst>
              </a:tr>
              <a:tr h="261257">
                <a:tc>
                  <a:txBody>
                    <a:bodyPr/>
                    <a:lstStyle/>
                    <a:p>
                      <a:r>
                        <a:rPr lang="en-US" sz="1200" dirty="0"/>
                        <a:t>5</a:t>
                      </a:r>
                    </a:p>
                  </a:txBody>
                  <a:tcPr/>
                </a:tc>
                <a:tc>
                  <a:txBody>
                    <a:bodyPr/>
                    <a:lstStyle/>
                    <a:p>
                      <a:endParaRPr lang="en-US" sz="1200" dirty="0"/>
                    </a:p>
                  </a:txBody>
                  <a:tcPr/>
                </a:tc>
                <a:tc>
                  <a:txBody>
                    <a:bodyPr/>
                    <a:lstStyle/>
                    <a:p>
                      <a:r>
                        <a:rPr lang="en-US" sz="1200" dirty="0">
                          <a:hlinkClick r:id="rId16" action="ppaction://hlinksldjump"/>
                        </a:rPr>
                        <a:t>Certification For Owners and Stewards</a:t>
                      </a:r>
                      <a:endParaRPr lang="en-US" sz="1200" dirty="0"/>
                    </a:p>
                  </a:txBody>
                  <a:tcPr/>
                </a:tc>
                <a:extLst>
                  <a:ext uri="{0D108BD9-81ED-4DB2-BD59-A6C34878D82A}">
                    <a16:rowId xmlns:a16="http://schemas.microsoft.com/office/drawing/2014/main" val="4138703583"/>
                  </a:ext>
                </a:extLst>
              </a:tr>
            </a:tbl>
          </a:graphicData>
        </a:graphic>
      </p:graphicFrame>
    </p:spTree>
    <p:extLst>
      <p:ext uri="{BB962C8B-B14F-4D97-AF65-F5344CB8AC3E}">
        <p14:creationId xmlns:p14="http://schemas.microsoft.com/office/powerpoint/2010/main" val="2949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2" name="Picture 1"/>
          <p:cNvPicPr>
            <a:picLocks noChangeAspect="1"/>
          </p:cNvPicPr>
          <p:nvPr/>
        </p:nvPicPr>
        <p:blipFill>
          <a:blip r:embed="rId2"/>
          <a:stretch>
            <a:fillRect/>
          </a:stretch>
        </p:blipFill>
        <p:spPr>
          <a:xfrm>
            <a:off x="3630611" y="1"/>
            <a:ext cx="7165515" cy="6850052"/>
          </a:xfrm>
          <a:prstGeom prst="rect">
            <a:avLst/>
          </a:prstGeom>
        </p:spPr>
      </p:pic>
      <p:sp>
        <p:nvSpPr>
          <p:cNvPr id="9" name="Rounded Rectangular Callout 8"/>
          <p:cNvSpPr/>
          <p:nvPr/>
        </p:nvSpPr>
        <p:spPr bwMode="gray">
          <a:xfrm>
            <a:off x="504624" y="3428999"/>
            <a:ext cx="2646414" cy="1336185"/>
          </a:xfrm>
          <a:prstGeom prst="wedgeRoundRectCallout">
            <a:avLst>
              <a:gd name="adj1" fmla="val 70169"/>
              <a:gd name="adj2" fmla="val -1759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This is the Term Breakdown view for Country Exposure</a:t>
            </a:r>
          </a:p>
        </p:txBody>
      </p:sp>
      <p:grpSp>
        <p:nvGrpSpPr>
          <p:cNvPr id="10" name="Group 9"/>
          <p:cNvGrpSpPr/>
          <p:nvPr/>
        </p:nvGrpSpPr>
        <p:grpSpPr>
          <a:xfrm>
            <a:off x="5189359" y="4987568"/>
            <a:ext cx="1889417" cy="767936"/>
            <a:chOff x="9926492" y="3997248"/>
            <a:chExt cx="1889417" cy="767936"/>
          </a:xfrm>
        </p:grpSpPr>
        <p:sp>
          <p:nvSpPr>
            <p:cNvPr id="11" name="Rounded Rectangle 10"/>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12" name="Picture 6" descr="Gesture, Finger, Hand, One, Clic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ounded Rectangular Callout 12"/>
          <p:cNvSpPr/>
          <p:nvPr/>
        </p:nvSpPr>
        <p:spPr bwMode="gray">
          <a:xfrm>
            <a:off x="504624" y="4987568"/>
            <a:ext cx="2646414" cy="1070331"/>
          </a:xfrm>
          <a:prstGeom prst="wedgeRoundRectCallout">
            <a:avLst>
              <a:gd name="adj1" fmla="val 87925"/>
              <a:gd name="adj2" fmla="val 51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can expand and collapse terms on this view with a single click</a:t>
            </a:r>
          </a:p>
        </p:txBody>
      </p:sp>
      <p:sp>
        <p:nvSpPr>
          <p:cNvPr id="14" name="Rectangle 13"/>
          <p:cNvSpPr/>
          <p:nvPr/>
        </p:nvSpPr>
        <p:spPr bwMode="gray">
          <a:xfrm>
            <a:off x="7196356" y="5268453"/>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4253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1"/>
          </p:nvPr>
        </p:nvSpPr>
        <p:spPr/>
        <p:txBody>
          <a:bodyPr/>
          <a:lstStyle/>
          <a:p>
            <a:endParaRPr lang="en-US" dirty="0"/>
          </a:p>
        </p:txBody>
      </p:sp>
      <p:sp>
        <p:nvSpPr>
          <p:cNvPr id="4" name="Rectangle 3"/>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10" name="Picture 9"/>
          <p:cNvPicPr>
            <a:picLocks noChangeAspect="1"/>
          </p:cNvPicPr>
          <p:nvPr/>
        </p:nvPicPr>
        <p:blipFill>
          <a:blip r:embed="rId2"/>
          <a:stretch>
            <a:fillRect/>
          </a:stretch>
        </p:blipFill>
        <p:spPr>
          <a:xfrm>
            <a:off x="95203" y="218799"/>
            <a:ext cx="8505825" cy="5810250"/>
          </a:xfrm>
          <a:prstGeom prst="rect">
            <a:avLst/>
          </a:prstGeom>
        </p:spPr>
      </p:pic>
      <p:sp>
        <p:nvSpPr>
          <p:cNvPr id="6" name="Rounded Rectangular Callout 5"/>
          <p:cNvSpPr/>
          <p:nvPr/>
        </p:nvSpPr>
        <p:spPr bwMode="gray">
          <a:xfrm>
            <a:off x="8696231" y="2605838"/>
            <a:ext cx="3266983" cy="1279452"/>
          </a:xfrm>
          <a:prstGeom prst="wedgeRoundRectCallout">
            <a:avLst>
              <a:gd name="adj1" fmla="val -110551"/>
              <a:gd name="adj2" fmla="val 6921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Where a term has been identified as a CDE – it is linked into the taxonomy view with a bold line</a:t>
            </a:r>
          </a:p>
        </p:txBody>
      </p:sp>
      <p:sp>
        <p:nvSpPr>
          <p:cNvPr id="8" name="Rounded Rectangle 7"/>
          <p:cNvSpPr/>
          <p:nvPr/>
        </p:nvSpPr>
        <p:spPr bwMode="gray">
          <a:xfrm>
            <a:off x="8814527" y="333216"/>
            <a:ext cx="3074577" cy="698500"/>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Critical Data Elements (CDEs)</a:t>
            </a:r>
          </a:p>
        </p:txBody>
      </p:sp>
      <p:sp>
        <p:nvSpPr>
          <p:cNvPr id="9" name="Rectangle 8"/>
          <p:cNvSpPr/>
          <p:nvPr/>
        </p:nvSpPr>
        <p:spPr bwMode="gray">
          <a:xfrm>
            <a:off x="1905000" y="3885290"/>
            <a:ext cx="4686300" cy="193131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3363594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1"/>
          </p:nvPr>
        </p:nvSpPr>
        <p:spPr/>
        <p:txBody>
          <a:bodyPr/>
          <a:lstStyle/>
          <a:p>
            <a:endParaRPr lang="en-US" dirty="0"/>
          </a:p>
        </p:txBody>
      </p:sp>
      <p:sp>
        <p:nvSpPr>
          <p:cNvPr id="4" name="Rectangle 3"/>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10" name="Picture 9"/>
          <p:cNvPicPr>
            <a:picLocks noChangeAspect="1"/>
          </p:cNvPicPr>
          <p:nvPr/>
        </p:nvPicPr>
        <p:blipFill>
          <a:blip r:embed="rId2"/>
          <a:stretch>
            <a:fillRect/>
          </a:stretch>
        </p:blipFill>
        <p:spPr>
          <a:xfrm>
            <a:off x="95203" y="218799"/>
            <a:ext cx="8505825" cy="5810250"/>
          </a:xfrm>
          <a:prstGeom prst="rect">
            <a:avLst/>
          </a:prstGeom>
        </p:spPr>
      </p:pic>
      <p:sp>
        <p:nvSpPr>
          <p:cNvPr id="8" name="Rounded Rectangle 7"/>
          <p:cNvSpPr/>
          <p:nvPr/>
        </p:nvSpPr>
        <p:spPr bwMode="gray">
          <a:xfrm>
            <a:off x="8814527" y="333216"/>
            <a:ext cx="3074577" cy="698500"/>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Critical Data Elements (CDEs)</a:t>
            </a:r>
          </a:p>
        </p:txBody>
      </p:sp>
      <p:sp>
        <p:nvSpPr>
          <p:cNvPr id="9" name="Rectangle 8"/>
          <p:cNvSpPr/>
          <p:nvPr/>
        </p:nvSpPr>
        <p:spPr bwMode="gray">
          <a:xfrm>
            <a:off x="3187700" y="2057400"/>
            <a:ext cx="3073400" cy="16129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6" name="Rounded Rectangular Callout 5"/>
          <p:cNvSpPr/>
          <p:nvPr/>
        </p:nvSpPr>
        <p:spPr bwMode="gray">
          <a:xfrm>
            <a:off x="8696231" y="2605838"/>
            <a:ext cx="3266983" cy="3236162"/>
          </a:xfrm>
          <a:prstGeom prst="wedgeRoundRectCallout">
            <a:avLst>
              <a:gd name="adj1" fmla="val -129988"/>
              <a:gd name="adj2" fmla="val -2654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Where a term has been indicated as being a CDE and its parents are not indicated as being CDEs – it means that the CDE line is broken in the taxonomy. This is indicated the dotted line connections.</a:t>
            </a:r>
          </a:p>
          <a:p>
            <a:pPr>
              <a:spcBef>
                <a:spcPts val="300"/>
              </a:spcBef>
              <a:buFont typeface="Courier New" pitchFamily="49" charset="0"/>
              <a:buNone/>
            </a:pPr>
            <a:endParaRPr lang="en-US" sz="1600" dirty="0">
              <a:solidFill>
                <a:schemeClr val="bg1"/>
              </a:solidFill>
              <a:latin typeface="Arial" pitchFamily="34" charset="0"/>
              <a:cs typeface="Arial" pitchFamily="34" charset="0"/>
            </a:endParaRPr>
          </a:p>
          <a:p>
            <a:pPr>
              <a:spcBef>
                <a:spcPts val="300"/>
              </a:spcBef>
              <a:buFont typeface="Courier New" pitchFamily="49" charset="0"/>
              <a:buNone/>
            </a:pPr>
            <a:r>
              <a:rPr lang="en-US" sz="1600" dirty="0">
                <a:solidFill>
                  <a:schemeClr val="bg1"/>
                </a:solidFill>
                <a:latin typeface="Arial" pitchFamily="34" charset="0"/>
                <a:cs typeface="Arial" pitchFamily="34" charset="0"/>
              </a:rPr>
              <a:t>This is in all probability a Data Quality issue that needs to be addressed.</a:t>
            </a:r>
          </a:p>
        </p:txBody>
      </p:sp>
    </p:spTree>
    <p:extLst>
      <p:ext uri="{BB962C8B-B14F-4D97-AF65-F5344CB8AC3E}">
        <p14:creationId xmlns:p14="http://schemas.microsoft.com/office/powerpoint/2010/main" val="421565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4" name="Rectangle 13"/>
          <p:cNvSpPr/>
          <p:nvPr/>
        </p:nvSpPr>
        <p:spPr bwMode="gray">
          <a:xfrm>
            <a:off x="7196356" y="5268453"/>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6" name="Rounded Rectangular Callout 15"/>
          <p:cNvSpPr/>
          <p:nvPr/>
        </p:nvSpPr>
        <p:spPr bwMode="gray">
          <a:xfrm>
            <a:off x="8094998" y="285750"/>
            <a:ext cx="3266983" cy="1704643"/>
          </a:xfrm>
          <a:prstGeom prst="wedgeRoundRectCallout">
            <a:avLst>
              <a:gd name="adj1" fmla="val -60016"/>
              <a:gd name="adj2" fmla="val -2469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To view the properties for a term, you can hover on top of the item and the properties box will appear in the top left of the screen.</a:t>
            </a:r>
          </a:p>
        </p:txBody>
      </p:sp>
      <p:sp>
        <p:nvSpPr>
          <p:cNvPr id="17" name="Rounded Rectangular Callout 16"/>
          <p:cNvSpPr/>
          <p:nvPr/>
        </p:nvSpPr>
        <p:spPr bwMode="gray">
          <a:xfrm>
            <a:off x="8077779" y="2089150"/>
            <a:ext cx="3266983" cy="1704643"/>
          </a:xfrm>
          <a:prstGeom prst="wedgeRoundRectCallout">
            <a:avLst>
              <a:gd name="adj1" fmla="val -60016"/>
              <a:gd name="adj2" fmla="val -2469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In order to lock the properties box, press Ctrl + L and then you are able to use the slider on the property box to view all the information.</a:t>
            </a:r>
          </a:p>
        </p:txBody>
      </p:sp>
      <p:pic>
        <p:nvPicPr>
          <p:cNvPr id="4" name="Picture 3"/>
          <p:cNvPicPr>
            <a:picLocks noChangeAspect="1"/>
          </p:cNvPicPr>
          <p:nvPr/>
        </p:nvPicPr>
        <p:blipFill>
          <a:blip r:embed="rId2"/>
          <a:stretch>
            <a:fillRect/>
          </a:stretch>
        </p:blipFill>
        <p:spPr>
          <a:xfrm>
            <a:off x="156796" y="58571"/>
            <a:ext cx="7612424" cy="6710529"/>
          </a:xfrm>
          <a:prstGeom prst="rect">
            <a:avLst/>
          </a:prstGeom>
        </p:spPr>
      </p:pic>
      <p:sp>
        <p:nvSpPr>
          <p:cNvPr id="21" name="Rectangle 20"/>
          <p:cNvSpPr/>
          <p:nvPr/>
        </p:nvSpPr>
        <p:spPr bwMode="gray">
          <a:xfrm>
            <a:off x="4889500" y="1041399"/>
            <a:ext cx="1354356" cy="19050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3" name="Group 2"/>
          <p:cNvGrpSpPr/>
          <p:nvPr/>
        </p:nvGrpSpPr>
        <p:grpSpPr>
          <a:xfrm>
            <a:off x="5697777" y="1231900"/>
            <a:ext cx="1889417" cy="767936"/>
            <a:chOff x="7547047" y="4316160"/>
            <a:chExt cx="1889417" cy="767936"/>
          </a:xfrm>
        </p:grpSpPr>
        <p:sp>
          <p:nvSpPr>
            <p:cNvPr id="19" name="Rounded Rectangle 18"/>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3074" name="Picture 2" descr="Hover Icon Png #410903 - Free Icons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https://d1nhio0ox7pgb.cloudfront.net/_img/v_collection_png/512x512/shadow/keyboard_key_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274" y="5819545"/>
            <a:ext cx="7921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trl Key PNG Transparent Ctrl Key.PNG Images. | Pl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777" y="5867822"/>
            <a:ext cx="739527" cy="697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gray">
          <a:xfrm>
            <a:off x="6349643" y="5853815"/>
            <a:ext cx="547696" cy="711200"/>
          </a:xfrm>
          <a:prstGeom prst="rect">
            <a:avLst/>
          </a:prstGeom>
          <a:noFill/>
        </p:spPr>
        <p:txBody>
          <a:bodyPr wrap="square" lIns="0" tIns="0" rIns="0" bIns="0" rtlCol="0">
            <a:noAutofit/>
          </a:bodyPr>
          <a:lstStyle/>
          <a:p>
            <a:pPr algn="ctr">
              <a:spcBef>
                <a:spcPts val="0"/>
              </a:spcBef>
            </a:pPr>
            <a:r>
              <a:rPr lang="en-US" sz="4000" dirty="0">
                <a:latin typeface="+mn-lt"/>
                <a:cs typeface="Arial" pitchFamily="34" charset="0"/>
              </a:rPr>
              <a:t>+</a:t>
            </a:r>
          </a:p>
        </p:txBody>
      </p:sp>
    </p:spTree>
    <p:extLst>
      <p:ext uri="{BB962C8B-B14F-4D97-AF65-F5344CB8AC3E}">
        <p14:creationId xmlns:p14="http://schemas.microsoft.com/office/powerpoint/2010/main" val="367754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8890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4" name="Rectangle 13"/>
          <p:cNvSpPr/>
          <p:nvPr/>
        </p:nvSpPr>
        <p:spPr bwMode="gray">
          <a:xfrm>
            <a:off x="7196356" y="5268453"/>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1" name="Rectangle 20"/>
          <p:cNvSpPr/>
          <p:nvPr/>
        </p:nvSpPr>
        <p:spPr bwMode="gray">
          <a:xfrm>
            <a:off x="4889500" y="1041399"/>
            <a:ext cx="1354356" cy="19050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3" name="Picture 2"/>
          <p:cNvPicPr>
            <a:picLocks noChangeAspect="1"/>
          </p:cNvPicPr>
          <p:nvPr/>
        </p:nvPicPr>
        <p:blipFill>
          <a:blip r:embed="rId3"/>
          <a:stretch>
            <a:fillRect/>
          </a:stretch>
        </p:blipFill>
        <p:spPr>
          <a:xfrm>
            <a:off x="563561" y="1136649"/>
            <a:ext cx="4057785" cy="4006850"/>
          </a:xfrm>
          <a:prstGeom prst="rect">
            <a:avLst/>
          </a:prstGeom>
        </p:spPr>
      </p:pic>
      <p:sp>
        <p:nvSpPr>
          <p:cNvPr id="8" name="Rounded Rectangular Callout 7"/>
          <p:cNvSpPr/>
          <p:nvPr/>
        </p:nvSpPr>
        <p:spPr bwMode="gray">
          <a:xfrm>
            <a:off x="6946900" y="935898"/>
            <a:ext cx="2349500" cy="637843"/>
          </a:xfrm>
          <a:prstGeom prst="wedgeRoundRectCallout">
            <a:avLst>
              <a:gd name="adj1" fmla="val -62342"/>
              <a:gd name="adj2" fmla="val 5296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Taxonomy Properties:</a:t>
            </a:r>
          </a:p>
        </p:txBody>
      </p:sp>
      <p:graphicFrame>
        <p:nvGraphicFramePr>
          <p:cNvPr id="4" name="Diagram 3"/>
          <p:cNvGraphicFramePr/>
          <p:nvPr/>
        </p:nvGraphicFramePr>
        <p:xfrm>
          <a:off x="5410200" y="1915583"/>
          <a:ext cx="6350000" cy="4258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3076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aphicFrame>
        <p:nvGraphicFramePr>
          <p:cNvPr id="20" name="Diagram 19"/>
          <p:cNvGraphicFramePr/>
          <p:nvPr/>
        </p:nvGraphicFramePr>
        <p:xfrm>
          <a:off x="5808132" y="88900"/>
          <a:ext cx="6273378" cy="676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76199" y="88900"/>
            <a:ext cx="5655733" cy="4241800"/>
          </a:xfrm>
          <a:prstGeom prst="rect">
            <a:avLst/>
          </a:prstGeom>
        </p:spPr>
      </p:pic>
      <p:pic>
        <p:nvPicPr>
          <p:cNvPr id="7" name="Picture 6"/>
          <p:cNvPicPr>
            <a:picLocks noChangeAspect="1"/>
          </p:cNvPicPr>
          <p:nvPr/>
        </p:nvPicPr>
        <p:blipFill>
          <a:blip r:embed="rId9"/>
          <a:stretch>
            <a:fillRect/>
          </a:stretch>
        </p:blipFill>
        <p:spPr>
          <a:xfrm>
            <a:off x="76199" y="4417553"/>
            <a:ext cx="5645116" cy="2260601"/>
          </a:xfrm>
          <a:prstGeom prst="rect">
            <a:avLst/>
          </a:prstGeom>
        </p:spPr>
      </p:pic>
      <p:sp>
        <p:nvSpPr>
          <p:cNvPr id="18" name="Rounded Rectangular Callout 17"/>
          <p:cNvSpPr/>
          <p:nvPr/>
        </p:nvSpPr>
        <p:spPr bwMode="gray">
          <a:xfrm>
            <a:off x="9732010" y="88900"/>
            <a:ext cx="2349500" cy="637843"/>
          </a:xfrm>
          <a:prstGeom prst="wedgeRoundRectCallout">
            <a:avLst>
              <a:gd name="adj1" fmla="val -62342"/>
              <a:gd name="adj2" fmla="val 5296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Arial" pitchFamily="34" charset="0"/>
                <a:cs typeface="Arial" pitchFamily="34" charset="0"/>
              </a:rPr>
              <a:t>Term Properties:</a:t>
            </a:r>
          </a:p>
        </p:txBody>
      </p:sp>
    </p:spTree>
    <p:extLst>
      <p:ext uri="{BB962C8B-B14F-4D97-AF65-F5344CB8AC3E}">
        <p14:creationId xmlns:p14="http://schemas.microsoft.com/office/powerpoint/2010/main" val="240182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2.3</a:t>
            </a:r>
          </a:p>
        </p:txBody>
      </p:sp>
      <p:sp>
        <p:nvSpPr>
          <p:cNvPr id="4" name="Title 3"/>
          <p:cNvSpPr>
            <a:spLocks noGrp="1"/>
          </p:cNvSpPr>
          <p:nvPr>
            <p:ph type="ctrTitle"/>
          </p:nvPr>
        </p:nvSpPr>
        <p:spPr/>
        <p:txBody>
          <a:bodyPr/>
          <a:lstStyle/>
          <a:p>
            <a:r>
              <a:rPr lang="en-US" dirty="0"/>
              <a:t>Business Processes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41762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4" name="Picture 193"/>
          <p:cNvPicPr>
            <a:picLocks noChangeAspect="1"/>
          </p:cNvPicPr>
          <p:nvPr/>
        </p:nvPicPr>
        <p:blipFill>
          <a:blip r:embed="rId4"/>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5"/>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4"/>
          <a:stretch>
            <a:fillRect/>
          </a:stretch>
        </p:blipFill>
        <p:spPr>
          <a:xfrm>
            <a:off x="3234823" y="626602"/>
            <a:ext cx="398311" cy="317844"/>
          </a:xfrm>
          <a:prstGeom prst="rect">
            <a:avLst/>
          </a:prstGeom>
        </p:spPr>
      </p:pic>
      <p:pic>
        <p:nvPicPr>
          <p:cNvPr id="59" name="Picture 58"/>
          <p:cNvPicPr>
            <a:picLocks noChangeAspect="1"/>
          </p:cNvPicPr>
          <p:nvPr/>
        </p:nvPicPr>
        <p:blipFill>
          <a:blip r:embed="rId4"/>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5"/>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5"/>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5"/>
            <a:stretch>
              <a:fillRect/>
            </a:stretch>
          </p:blipFill>
          <p:spPr>
            <a:xfrm>
              <a:off x="4854773" y="391687"/>
              <a:ext cx="243685" cy="320040"/>
            </a:xfrm>
            <a:prstGeom prst="rect">
              <a:avLst/>
            </a:prstGeom>
          </p:spPr>
        </p:pic>
      </p:grpSp>
      <p:sp>
        <p:nvSpPr>
          <p:cNvPr id="75" name="Rounded Rectangular Callout 74"/>
          <p:cNvSpPr/>
          <p:nvPr/>
        </p:nvSpPr>
        <p:spPr bwMode="gray">
          <a:xfrm>
            <a:off x="8737240" y="1897478"/>
            <a:ext cx="3266983" cy="1371270"/>
          </a:xfrm>
          <a:prstGeom prst="wedgeRoundRectCallout">
            <a:avLst>
              <a:gd name="adj1" fmla="val -17255"/>
              <a:gd name="adj2" fmla="val -8489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Terms can also be linked to Business Processes. </a:t>
            </a:r>
          </a:p>
          <a:p>
            <a:pPr>
              <a:spcBef>
                <a:spcPts val="300"/>
              </a:spcBef>
              <a:buFont typeface="Courier New" pitchFamily="49" charset="0"/>
              <a:buNone/>
            </a:pPr>
            <a:r>
              <a:rPr lang="en-US" sz="1600" dirty="0">
                <a:solidFill>
                  <a:schemeClr val="bg1"/>
                </a:solidFill>
                <a:latin typeface="Arial" pitchFamily="34" charset="0"/>
                <a:cs typeface="Arial" pitchFamily="34" charset="0"/>
              </a:rPr>
              <a:t>These should represent the processes that create or utilise the term. </a:t>
            </a:r>
          </a:p>
        </p:txBody>
      </p:sp>
      <p:sp>
        <p:nvSpPr>
          <p:cNvPr id="76" name="Rounded Rectangular Callout 75"/>
          <p:cNvSpPr/>
          <p:nvPr/>
        </p:nvSpPr>
        <p:spPr bwMode="gray">
          <a:xfrm>
            <a:off x="8702806" y="4542501"/>
            <a:ext cx="3266983" cy="1371270"/>
          </a:xfrm>
          <a:prstGeom prst="wedgeRoundRectCallout">
            <a:avLst>
              <a:gd name="adj1" fmla="val -1706"/>
              <a:gd name="adj2" fmla="val -6451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Ideally these business processes should represent business processes that are documented in iServer.</a:t>
            </a:r>
          </a:p>
        </p:txBody>
      </p:sp>
      <p:sp>
        <p:nvSpPr>
          <p:cNvPr id="77" name="Rounded Rectangular Callout 76"/>
          <p:cNvSpPr/>
          <p:nvPr/>
        </p:nvSpPr>
        <p:spPr bwMode="gray">
          <a:xfrm>
            <a:off x="8702807" y="3518649"/>
            <a:ext cx="3266983" cy="773951"/>
          </a:xfrm>
          <a:prstGeom prst="wedgeRoundRectCallout">
            <a:avLst>
              <a:gd name="adj1" fmla="val -2872"/>
              <a:gd name="adj2" fmla="val -6451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A term can be linked to more than one business process</a:t>
            </a:r>
          </a:p>
        </p:txBody>
      </p:sp>
      <p:pic>
        <p:nvPicPr>
          <p:cNvPr id="3" name="Picture 2"/>
          <p:cNvPicPr>
            <a:picLocks noChangeAspect="1"/>
          </p:cNvPicPr>
          <p:nvPr/>
        </p:nvPicPr>
        <p:blipFill>
          <a:blip r:embed="rId6"/>
          <a:stretch>
            <a:fillRect/>
          </a:stretch>
        </p:blipFill>
        <p:spPr>
          <a:xfrm>
            <a:off x="563156" y="3334503"/>
            <a:ext cx="4200525" cy="3162300"/>
          </a:xfrm>
          <a:prstGeom prst="rect">
            <a:avLst/>
          </a:prstGeom>
        </p:spPr>
      </p:pic>
      <p:sp>
        <p:nvSpPr>
          <p:cNvPr id="78" name="Rounded Rectangular Callout 77"/>
          <p:cNvSpPr/>
          <p:nvPr/>
        </p:nvSpPr>
        <p:spPr bwMode="gray">
          <a:xfrm>
            <a:off x="5136198" y="3678671"/>
            <a:ext cx="3266983" cy="1371270"/>
          </a:xfrm>
          <a:prstGeom prst="wedgeRoundRectCallout">
            <a:avLst>
              <a:gd name="adj1" fmla="val -69347"/>
              <a:gd name="adj2" fmla="val 494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dirty="0">
                <a:solidFill>
                  <a:schemeClr val="bg1"/>
                </a:solidFill>
                <a:latin typeface="Arial" pitchFamily="34" charset="0"/>
                <a:cs typeface="Arial" pitchFamily="34" charset="0"/>
              </a:rPr>
              <a:t>Linked processes can be viewed on a Term’s Properties. </a:t>
            </a:r>
          </a:p>
        </p:txBody>
      </p:sp>
      <p:sp>
        <p:nvSpPr>
          <p:cNvPr id="83" name="Rectangle 82"/>
          <p:cNvSpPr/>
          <p:nvPr/>
        </p:nvSpPr>
        <p:spPr bwMode="gray">
          <a:xfrm>
            <a:off x="563572" y="5642642"/>
            <a:ext cx="4200109" cy="89787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574823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BB60-3886-F1F5-D9DE-BEA4E03EB9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1D2289-99D8-6EEC-64BF-4114E32D0AA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09444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2.4</a:t>
            </a:r>
          </a:p>
        </p:txBody>
      </p:sp>
      <p:sp>
        <p:nvSpPr>
          <p:cNvPr id="4" name="Title 3"/>
          <p:cNvSpPr>
            <a:spLocks noGrp="1"/>
          </p:cNvSpPr>
          <p:nvPr>
            <p:ph type="ctrTitle"/>
          </p:nvPr>
        </p:nvSpPr>
        <p:spPr/>
        <p:txBody>
          <a:bodyPr/>
          <a:lstStyle/>
          <a:p>
            <a:r>
              <a:rPr lang="en-US" dirty="0"/>
              <a:t>View Details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7306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a:t>
            </a:r>
          </a:p>
        </p:txBody>
      </p:sp>
      <p:sp>
        <p:nvSpPr>
          <p:cNvPr id="5" name="Subtitle 4"/>
          <p:cNvSpPr>
            <a:spLocks noGrp="1"/>
          </p:cNvSpPr>
          <p:nvPr>
            <p:ph type="subTitle" idx="1"/>
          </p:nvPr>
        </p:nvSpPr>
        <p:spPr/>
        <p:txBody>
          <a:bodyPr/>
          <a:lstStyle/>
          <a:p>
            <a:endParaRPr lang="en-US" dirty="0"/>
          </a:p>
        </p:txBody>
      </p:sp>
      <p:sp>
        <p:nvSpPr>
          <p:cNvPr id="6" name="Text Placeholder 5"/>
          <p:cNvSpPr>
            <a:spLocks noGrp="1"/>
          </p:cNvSpPr>
          <p:nvPr>
            <p:ph type="body" sz="quarter" idx="10"/>
          </p:nvPr>
        </p:nvSpPr>
        <p:spPr/>
        <p:txBody>
          <a:bodyPr/>
          <a:lstStyle/>
          <a:p>
            <a:r>
              <a:rPr lang="en-US" dirty="0"/>
              <a:t>1</a:t>
            </a:r>
          </a:p>
        </p:txBody>
      </p:sp>
    </p:spTree>
    <p:extLst>
      <p:ext uri="{BB962C8B-B14F-4D97-AF65-F5344CB8AC3E}">
        <p14:creationId xmlns:p14="http://schemas.microsoft.com/office/powerpoint/2010/main" val="2577408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12" name="Picture 11"/>
          <p:cNvPicPr>
            <a:picLocks noChangeAspect="1"/>
          </p:cNvPicPr>
          <p:nvPr/>
        </p:nvPicPr>
        <p:blipFill>
          <a:blip r:embed="rId2"/>
          <a:stretch>
            <a:fillRect/>
          </a:stretch>
        </p:blipFill>
        <p:spPr>
          <a:xfrm>
            <a:off x="145323" y="267189"/>
            <a:ext cx="5652455" cy="6500323"/>
          </a:xfrm>
          <a:prstGeom prst="rect">
            <a:avLst/>
          </a:prstGeom>
        </p:spPr>
      </p:pic>
      <p:sp>
        <p:nvSpPr>
          <p:cNvPr id="6" name="Rounded Rectangular Callout 5"/>
          <p:cNvSpPr/>
          <p:nvPr/>
        </p:nvSpPr>
        <p:spPr bwMode="gray">
          <a:xfrm>
            <a:off x="7822486" y="436546"/>
            <a:ext cx="2646414" cy="1478468"/>
          </a:xfrm>
          <a:prstGeom prst="wedgeRoundRectCallout">
            <a:avLst>
              <a:gd name="adj1" fmla="val -125628"/>
              <a:gd name="adj2" fmla="val 26003"/>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If you would like to view the detailed information for a taxonomy/term, right click and then select View Details</a:t>
            </a: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3" name="Group 2"/>
          <p:cNvGrpSpPr/>
          <p:nvPr/>
        </p:nvGrpSpPr>
        <p:grpSpPr>
          <a:xfrm>
            <a:off x="1275874" y="407844"/>
            <a:ext cx="1889417" cy="767936"/>
            <a:chOff x="2296421" y="3439015"/>
            <a:chExt cx="1889417" cy="767936"/>
          </a:xfrm>
        </p:grpSpPr>
        <p:sp>
          <p:nvSpPr>
            <p:cNvPr id="8" name="Rounded Rectangle 7"/>
            <p:cNvSpPr/>
            <p:nvPr/>
          </p:nvSpPr>
          <p:spPr bwMode="gray">
            <a:xfrm>
              <a:off x="2296421" y="3439015"/>
              <a:ext cx="1889417" cy="767936"/>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Right Click</a:t>
              </a:r>
            </a:p>
          </p:txBody>
        </p:sp>
        <p:pic>
          <p:nvPicPr>
            <p:cNvPr id="8194" name="Picture 2" descr="Right Click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459" y="3439015"/>
              <a:ext cx="666053" cy="66605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bwMode="gray">
          <a:xfrm>
            <a:off x="2971551" y="1175780"/>
            <a:ext cx="1130550" cy="22122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378523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11" name="Picture 10"/>
          <p:cNvPicPr>
            <a:picLocks noChangeAspect="1"/>
          </p:cNvPicPr>
          <p:nvPr/>
        </p:nvPicPr>
        <p:blipFill>
          <a:blip r:embed="rId2"/>
          <a:stretch>
            <a:fillRect/>
          </a:stretch>
        </p:blipFill>
        <p:spPr>
          <a:xfrm>
            <a:off x="85022" y="381000"/>
            <a:ext cx="11915910" cy="5664200"/>
          </a:xfrm>
          <a:prstGeom prst="rect">
            <a:avLst/>
          </a:prstGeom>
        </p:spPr>
      </p:pic>
      <p:sp>
        <p:nvSpPr>
          <p:cNvPr id="14" name="Rounded Rectangular Callout 13"/>
          <p:cNvSpPr/>
          <p:nvPr/>
        </p:nvSpPr>
        <p:spPr bwMode="gray">
          <a:xfrm>
            <a:off x="8851186" y="1643046"/>
            <a:ext cx="2997914" cy="1100154"/>
          </a:xfrm>
          <a:prstGeom prst="wedgeRoundRectCallout">
            <a:avLst>
              <a:gd name="adj1" fmla="val -122269"/>
              <a:gd name="adj2" fmla="val -3498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On this screen you are able to see all the info available for the selected item.</a:t>
            </a:r>
          </a:p>
        </p:txBody>
      </p:sp>
      <p:sp>
        <p:nvSpPr>
          <p:cNvPr id="15" name="Rounded Rectangular Callout 14"/>
          <p:cNvSpPr/>
          <p:nvPr/>
        </p:nvSpPr>
        <p:spPr bwMode="gray">
          <a:xfrm>
            <a:off x="8851186" y="2805721"/>
            <a:ext cx="2997914" cy="935054"/>
          </a:xfrm>
          <a:prstGeom prst="wedgeRoundRectCallout">
            <a:avLst>
              <a:gd name="adj1" fmla="val -242090"/>
              <a:gd name="adj2" fmla="val -10250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Tooltips are available next to each of the fields if you need more info.</a:t>
            </a:r>
          </a:p>
        </p:txBody>
      </p:sp>
      <p:sp>
        <p:nvSpPr>
          <p:cNvPr id="16" name="Rounded Rectangular Callout 15"/>
          <p:cNvSpPr/>
          <p:nvPr/>
        </p:nvSpPr>
        <p:spPr bwMode="gray">
          <a:xfrm>
            <a:off x="8851186" y="3803296"/>
            <a:ext cx="2997914" cy="1196620"/>
          </a:xfrm>
          <a:prstGeom prst="wedgeRoundRectCallout">
            <a:avLst>
              <a:gd name="adj1" fmla="val -216808"/>
              <a:gd name="adj2" fmla="val -4628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are also able to see everything the selected item is linked to on Voltron under Associated Nodes</a:t>
            </a:r>
          </a:p>
        </p:txBody>
      </p:sp>
      <p:sp>
        <p:nvSpPr>
          <p:cNvPr id="17" name="Rounded Rectangular Callout 16"/>
          <p:cNvSpPr/>
          <p:nvPr/>
        </p:nvSpPr>
        <p:spPr bwMode="gray">
          <a:xfrm>
            <a:off x="8851186" y="5062436"/>
            <a:ext cx="2997914" cy="1351064"/>
          </a:xfrm>
          <a:prstGeom prst="wedgeRoundRectCallout">
            <a:avLst>
              <a:gd name="adj1" fmla="val -238403"/>
              <a:gd name="adj2" fmla="val 846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At the bottom of the screen you are also able to view the audit log showing all past changes made to the selected item</a:t>
            </a:r>
          </a:p>
        </p:txBody>
      </p:sp>
    </p:spTree>
    <p:extLst>
      <p:ext uri="{BB962C8B-B14F-4D97-AF65-F5344CB8AC3E}">
        <p14:creationId xmlns:p14="http://schemas.microsoft.com/office/powerpoint/2010/main" val="309233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2.5</a:t>
            </a:r>
          </a:p>
        </p:txBody>
      </p:sp>
      <p:sp>
        <p:nvSpPr>
          <p:cNvPr id="4" name="Title 3"/>
          <p:cNvSpPr>
            <a:spLocks noGrp="1"/>
          </p:cNvSpPr>
          <p:nvPr>
            <p:ph type="ctrTitle"/>
          </p:nvPr>
        </p:nvSpPr>
        <p:spPr/>
        <p:txBody>
          <a:bodyPr/>
          <a:lstStyle/>
          <a:p>
            <a:r>
              <a:rPr lang="en-US" dirty="0"/>
              <a:t>Navigation Features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25404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2" name="Picture 1"/>
          <p:cNvPicPr>
            <a:picLocks noChangeAspect="1"/>
          </p:cNvPicPr>
          <p:nvPr/>
        </p:nvPicPr>
        <p:blipFill>
          <a:blip r:embed="rId2"/>
          <a:stretch>
            <a:fillRect/>
          </a:stretch>
        </p:blipFill>
        <p:spPr>
          <a:xfrm>
            <a:off x="125412" y="107950"/>
            <a:ext cx="7685168" cy="6750050"/>
          </a:xfrm>
          <a:prstGeom prst="rect">
            <a:avLst/>
          </a:prstGeom>
        </p:spPr>
      </p:pic>
      <p:sp>
        <p:nvSpPr>
          <p:cNvPr id="14" name="Rounded Rectangular Callout 13"/>
          <p:cNvSpPr/>
          <p:nvPr/>
        </p:nvSpPr>
        <p:spPr bwMode="gray">
          <a:xfrm>
            <a:off x="8154126" y="1477946"/>
            <a:ext cx="3580673" cy="2598754"/>
          </a:xfrm>
          <a:prstGeom prst="wedgeRoundRectCallout">
            <a:avLst>
              <a:gd name="adj1" fmla="val -232033"/>
              <a:gd name="adj2" fmla="val -3215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There are two filters available on the Filter Tab of the taxonomy view: </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CDE only – by selecting this you will only see Critical Data Elements on the Taxonomy View</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BCBS only – by selecting this you will only see BCBS relevant information on the Taxonomy View</a:t>
            </a:r>
          </a:p>
        </p:txBody>
      </p:sp>
      <p:sp>
        <p:nvSpPr>
          <p:cNvPr id="15" name="Rounded Rectangular Callout 14"/>
          <p:cNvSpPr/>
          <p:nvPr/>
        </p:nvSpPr>
        <p:spPr bwMode="gray">
          <a:xfrm>
            <a:off x="8154125" y="4174323"/>
            <a:ext cx="3580673" cy="1367623"/>
          </a:xfrm>
          <a:prstGeom prst="wedgeRoundRectCallout">
            <a:avLst>
              <a:gd name="adj1" fmla="val -232743"/>
              <a:gd name="adj2" fmla="val -21082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are able to select the two filters individually or together by clicking on the names</a:t>
            </a:r>
          </a:p>
        </p:txBody>
      </p:sp>
      <p:sp>
        <p:nvSpPr>
          <p:cNvPr id="17" name="Rounded Rectangle 16"/>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Filters</a:t>
            </a:r>
          </a:p>
        </p:txBody>
      </p:sp>
    </p:spTree>
    <p:extLst>
      <p:ext uri="{BB962C8B-B14F-4D97-AF65-F5344CB8AC3E}">
        <p14:creationId xmlns:p14="http://schemas.microsoft.com/office/powerpoint/2010/main" val="96772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Rounded Rectangle 10"/>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Filters</a:t>
            </a:r>
          </a:p>
        </p:txBody>
      </p:sp>
      <p:pic>
        <p:nvPicPr>
          <p:cNvPr id="3" name="Picture 2"/>
          <p:cNvPicPr>
            <a:picLocks noChangeAspect="1"/>
          </p:cNvPicPr>
          <p:nvPr/>
        </p:nvPicPr>
        <p:blipFill>
          <a:blip r:embed="rId2"/>
          <a:stretch>
            <a:fillRect/>
          </a:stretch>
        </p:blipFill>
        <p:spPr>
          <a:xfrm>
            <a:off x="100419" y="176212"/>
            <a:ext cx="7918694" cy="6567488"/>
          </a:xfrm>
          <a:prstGeom prst="rect">
            <a:avLst/>
          </a:prstGeom>
        </p:spPr>
      </p:pic>
      <p:sp>
        <p:nvSpPr>
          <p:cNvPr id="15" name="Rounded Rectangular Callout 14"/>
          <p:cNvSpPr/>
          <p:nvPr/>
        </p:nvSpPr>
        <p:spPr bwMode="gray">
          <a:xfrm>
            <a:off x="8119532" y="1762615"/>
            <a:ext cx="3580673" cy="1367623"/>
          </a:xfrm>
          <a:prstGeom prst="wedgeRoundRectCallout">
            <a:avLst>
              <a:gd name="adj1" fmla="val -252605"/>
              <a:gd name="adj2" fmla="val -2788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On this screenshot, the CDE only filter is selected, so all non-CDEs are no longer being displayed.</a:t>
            </a:r>
          </a:p>
        </p:txBody>
      </p:sp>
    </p:spTree>
    <p:extLst>
      <p:ext uri="{BB962C8B-B14F-4D97-AF65-F5344CB8AC3E}">
        <p14:creationId xmlns:p14="http://schemas.microsoft.com/office/powerpoint/2010/main" val="1797009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3" name="Picture 2"/>
          <p:cNvPicPr>
            <a:picLocks noChangeAspect="1"/>
          </p:cNvPicPr>
          <p:nvPr/>
        </p:nvPicPr>
        <p:blipFill>
          <a:blip r:embed="rId2"/>
          <a:stretch>
            <a:fillRect/>
          </a:stretch>
        </p:blipFill>
        <p:spPr>
          <a:xfrm>
            <a:off x="138519" y="87312"/>
            <a:ext cx="7998651" cy="6669088"/>
          </a:xfrm>
          <a:prstGeom prst="rect">
            <a:avLst/>
          </a:prstGeom>
        </p:spPr>
      </p:pic>
      <p:sp>
        <p:nvSpPr>
          <p:cNvPr id="14" name="Rounded Rectangular Callout 13"/>
          <p:cNvSpPr/>
          <p:nvPr/>
        </p:nvSpPr>
        <p:spPr bwMode="gray">
          <a:xfrm>
            <a:off x="8275689" y="1762615"/>
            <a:ext cx="3580673" cy="1003300"/>
          </a:xfrm>
          <a:prstGeom prst="wedgeRoundRectCallout">
            <a:avLst>
              <a:gd name="adj1" fmla="val -218200"/>
              <a:gd name="adj2" fmla="val 483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are also able to filter on a specific Owner/Steward to see the items relevant to them.</a:t>
            </a:r>
          </a:p>
        </p:txBody>
      </p:sp>
      <p:sp>
        <p:nvSpPr>
          <p:cNvPr id="9" name="Rounded Rectangular Callout 8"/>
          <p:cNvSpPr/>
          <p:nvPr/>
        </p:nvSpPr>
        <p:spPr bwMode="gray">
          <a:xfrm>
            <a:off x="8275688" y="2851100"/>
            <a:ext cx="3580673" cy="1003300"/>
          </a:xfrm>
          <a:prstGeom prst="wedgeRoundRectCallout">
            <a:avLst>
              <a:gd name="adj1" fmla="val -215363"/>
              <a:gd name="adj2" fmla="val -6225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In this example Anthony Harvett is selected and the items he owns have been highlighted in orange</a:t>
            </a:r>
          </a:p>
        </p:txBody>
      </p:sp>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Filters</a:t>
            </a:r>
          </a:p>
        </p:txBody>
      </p:sp>
    </p:spTree>
    <p:extLst>
      <p:ext uri="{BB962C8B-B14F-4D97-AF65-F5344CB8AC3E}">
        <p14:creationId xmlns:p14="http://schemas.microsoft.com/office/powerpoint/2010/main" val="2742593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270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On-screen Search</a:t>
            </a:r>
          </a:p>
        </p:txBody>
      </p:sp>
      <p:pic>
        <p:nvPicPr>
          <p:cNvPr id="6" name="Picture 5"/>
          <p:cNvPicPr>
            <a:picLocks noChangeAspect="1"/>
          </p:cNvPicPr>
          <p:nvPr/>
        </p:nvPicPr>
        <p:blipFill>
          <a:blip r:embed="rId2"/>
          <a:stretch>
            <a:fillRect/>
          </a:stretch>
        </p:blipFill>
        <p:spPr>
          <a:xfrm>
            <a:off x="218575" y="120650"/>
            <a:ext cx="7177209" cy="6737350"/>
          </a:xfrm>
          <a:prstGeom prst="rect">
            <a:avLst/>
          </a:prstGeom>
        </p:spPr>
      </p:pic>
      <p:sp>
        <p:nvSpPr>
          <p:cNvPr id="14" name="Rounded Rectangular Callout 13"/>
          <p:cNvSpPr/>
          <p:nvPr/>
        </p:nvSpPr>
        <p:spPr bwMode="gray">
          <a:xfrm>
            <a:off x="8077200" y="1220812"/>
            <a:ext cx="3781567" cy="1003300"/>
          </a:xfrm>
          <a:prstGeom prst="wedgeRoundRectCallout">
            <a:avLst>
              <a:gd name="adj1" fmla="val -216177"/>
              <a:gd name="adj2" fmla="val -1668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taxonomy view has a on-screen search functionality allowing you to search and highlight items on the screen </a:t>
            </a:r>
          </a:p>
        </p:txBody>
      </p:sp>
      <p:sp>
        <p:nvSpPr>
          <p:cNvPr id="9" name="Rounded Rectangular Callout 8"/>
          <p:cNvSpPr/>
          <p:nvPr/>
        </p:nvSpPr>
        <p:spPr bwMode="gray">
          <a:xfrm>
            <a:off x="8077200" y="2851100"/>
            <a:ext cx="3779161" cy="1174800"/>
          </a:xfrm>
          <a:prstGeom prst="wedgeRoundRectCallout">
            <a:avLst>
              <a:gd name="adj1" fmla="val -152230"/>
              <a:gd name="adj2" fmla="val -105493"/>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In this example a search was done for the words ‘Credit Risk’ and all the matching items have been highlighted in orange.</a:t>
            </a:r>
          </a:p>
        </p:txBody>
      </p:sp>
      <p:sp>
        <p:nvSpPr>
          <p:cNvPr id="7" name="Rounded Rectangle 6"/>
          <p:cNvSpPr/>
          <p:nvPr/>
        </p:nvSpPr>
        <p:spPr bwMode="gray">
          <a:xfrm>
            <a:off x="8077200" y="4343400"/>
            <a:ext cx="3670300" cy="2260600"/>
          </a:xfrm>
          <a:prstGeom prst="roundRect">
            <a:avLst/>
          </a:prstGeom>
          <a:solidFill>
            <a:srgbClr val="F47721"/>
          </a:solidFill>
          <a:ln w="3492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Important Note:</a:t>
            </a:r>
          </a:p>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This search functionality only searches for the content available on the screen. To search the whole of Voltron the Search functionality located in the main menu (top left menu) must be used.</a:t>
            </a:r>
          </a:p>
        </p:txBody>
      </p:sp>
    </p:spTree>
    <p:extLst>
      <p:ext uri="{BB962C8B-B14F-4D97-AF65-F5344CB8AC3E}">
        <p14:creationId xmlns:p14="http://schemas.microsoft.com/office/powerpoint/2010/main" val="2463809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0" name="Rectangle 9"/>
          <p:cNvSpPr/>
          <p:nvPr/>
        </p:nvSpPr>
        <p:spPr bwMode="gray">
          <a:xfrm>
            <a:off x="5943100" y="1762615"/>
            <a:ext cx="1295400" cy="304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Slider</a:t>
            </a:r>
          </a:p>
        </p:txBody>
      </p:sp>
      <p:pic>
        <p:nvPicPr>
          <p:cNvPr id="2" name="Picture 1"/>
          <p:cNvPicPr>
            <a:picLocks noChangeAspect="1"/>
          </p:cNvPicPr>
          <p:nvPr/>
        </p:nvPicPr>
        <p:blipFill>
          <a:blip r:embed="rId2"/>
          <a:stretch>
            <a:fillRect/>
          </a:stretch>
        </p:blipFill>
        <p:spPr>
          <a:xfrm>
            <a:off x="154259" y="111124"/>
            <a:ext cx="7465741" cy="6640914"/>
          </a:xfrm>
          <a:prstGeom prst="rect">
            <a:avLst/>
          </a:prstGeom>
        </p:spPr>
      </p:pic>
      <p:sp>
        <p:nvSpPr>
          <p:cNvPr id="14" name="Rounded Rectangular Callout 13"/>
          <p:cNvSpPr/>
          <p:nvPr/>
        </p:nvSpPr>
        <p:spPr bwMode="gray">
          <a:xfrm>
            <a:off x="8077200" y="1220812"/>
            <a:ext cx="3781567" cy="1312788"/>
          </a:xfrm>
          <a:prstGeom prst="wedgeRoundRectCallout">
            <a:avLst>
              <a:gd name="adj1" fmla="val -132553"/>
              <a:gd name="adj2" fmla="val -6698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At the top of the taxonomy view, you can find a slider, which allows you to collapse/expand levels of detail by sliding the marker left and right</a:t>
            </a:r>
          </a:p>
        </p:txBody>
      </p:sp>
      <p:sp>
        <p:nvSpPr>
          <p:cNvPr id="11" name="Rectangle 10"/>
          <p:cNvSpPr/>
          <p:nvPr/>
        </p:nvSpPr>
        <p:spPr bwMode="gray">
          <a:xfrm>
            <a:off x="672850" y="883680"/>
            <a:ext cx="4330949" cy="3371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285314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3" name="Picture 2"/>
          <p:cNvPicPr>
            <a:picLocks noChangeAspect="1"/>
          </p:cNvPicPr>
          <p:nvPr/>
        </p:nvPicPr>
        <p:blipFill>
          <a:blip r:embed="rId2"/>
          <a:stretch>
            <a:fillRect/>
          </a:stretch>
        </p:blipFill>
        <p:spPr>
          <a:xfrm>
            <a:off x="152400" y="582612"/>
            <a:ext cx="8389914" cy="5692775"/>
          </a:xfrm>
          <a:prstGeom prst="rect">
            <a:avLst/>
          </a:prstGeom>
        </p:spPr>
      </p:pic>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Level Gap</a:t>
            </a:r>
          </a:p>
        </p:txBody>
      </p:sp>
      <p:sp>
        <p:nvSpPr>
          <p:cNvPr id="14" name="Rounded Rectangular Callout 13"/>
          <p:cNvSpPr/>
          <p:nvPr/>
        </p:nvSpPr>
        <p:spPr bwMode="gray">
          <a:xfrm>
            <a:off x="9121233" y="1220812"/>
            <a:ext cx="2737534" cy="2868588"/>
          </a:xfrm>
          <a:prstGeom prst="wedgeRoundRectCallout">
            <a:avLst>
              <a:gd name="adj1" fmla="val -139512"/>
              <a:gd name="adj2" fmla="val 1008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first button on the bottom right of your screen allows you to increase the space between the displayed levels</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This can ease readability where there are long term names not displaying optimally</a:t>
            </a:r>
          </a:p>
        </p:txBody>
      </p:sp>
      <p:sp>
        <p:nvSpPr>
          <p:cNvPr id="11" name="Rectangle 10"/>
          <p:cNvSpPr/>
          <p:nvPr/>
        </p:nvSpPr>
        <p:spPr bwMode="gray">
          <a:xfrm>
            <a:off x="6210300" y="5569979"/>
            <a:ext cx="660400" cy="5799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3055408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3" name="Picture 2"/>
          <p:cNvPicPr>
            <a:picLocks noChangeAspect="1"/>
          </p:cNvPicPr>
          <p:nvPr/>
        </p:nvPicPr>
        <p:blipFill>
          <a:blip r:embed="rId2"/>
          <a:stretch>
            <a:fillRect/>
          </a:stretch>
        </p:blipFill>
        <p:spPr>
          <a:xfrm>
            <a:off x="152400" y="582612"/>
            <a:ext cx="8389914" cy="5692775"/>
          </a:xfrm>
          <a:prstGeom prst="rect">
            <a:avLst/>
          </a:prstGeom>
        </p:spPr>
      </p:pic>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Lock/Unlock Screen</a:t>
            </a:r>
          </a:p>
        </p:txBody>
      </p:sp>
      <p:sp>
        <p:nvSpPr>
          <p:cNvPr id="14" name="Rounded Rectangular Callout 13"/>
          <p:cNvSpPr/>
          <p:nvPr/>
        </p:nvSpPr>
        <p:spPr bwMode="gray">
          <a:xfrm>
            <a:off x="9121233" y="1220812"/>
            <a:ext cx="2737534" cy="2868588"/>
          </a:xfrm>
          <a:prstGeom prst="wedgeRoundRectCallout">
            <a:avLst>
              <a:gd name="adj1" fmla="val -83378"/>
              <a:gd name="adj2" fmla="val 10789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last button on the taxonomy screen allows you to unlock the content on the screen in order to scroll through the diagram.</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This is useful where there are large volumes of information being displayed.</a:t>
            </a:r>
          </a:p>
        </p:txBody>
      </p:sp>
      <p:sp>
        <p:nvSpPr>
          <p:cNvPr id="11" name="Rectangle 10"/>
          <p:cNvSpPr/>
          <p:nvPr/>
        </p:nvSpPr>
        <p:spPr bwMode="gray">
          <a:xfrm>
            <a:off x="7841174" y="5695393"/>
            <a:ext cx="604326" cy="45140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180310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6D30-B7AA-4CE2-B2D2-2B5F14D2B3F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98EBBB-D5B1-4867-88AC-7B801404DD44}"/>
              </a:ext>
            </a:extLst>
          </p:cNvPr>
          <p:cNvSpPr>
            <a:spLocks noGrp="1"/>
          </p:cNvSpPr>
          <p:nvPr>
            <p:ph sz="quarter" idx="11"/>
          </p:nvPr>
        </p:nvSpPr>
        <p:spPr/>
        <p:txBody>
          <a:bodyPr/>
          <a:lstStyle/>
          <a:p>
            <a:endParaRPr lang="en-US" dirty="0"/>
          </a:p>
        </p:txBody>
      </p:sp>
      <p:sp>
        <p:nvSpPr>
          <p:cNvPr id="4" name="Rounded Rectangle 37">
            <a:extLst>
              <a:ext uri="{FF2B5EF4-FFF2-40B4-BE49-F238E27FC236}">
                <a16:creationId xmlns:a16="http://schemas.microsoft.com/office/drawing/2014/main" id="{9EDC4949-2588-46EB-8349-390B18FBC7EF}"/>
              </a:ext>
            </a:extLst>
          </p:cNvPr>
          <p:cNvSpPr/>
          <p:nvPr/>
        </p:nvSpPr>
        <p:spPr bwMode="gray">
          <a:xfrm>
            <a:off x="148104" y="144965"/>
            <a:ext cx="11806004" cy="6634975"/>
          </a:xfrm>
          <a:prstGeom prst="roundRect">
            <a:avLst>
              <a:gd name="adj" fmla="val 6955"/>
            </a:avLst>
          </a:prstGeom>
          <a:solidFill>
            <a:srgbClr val="7364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3200" dirty="0">
                <a:solidFill>
                  <a:schemeClr val="bg1"/>
                </a:solidFill>
                <a:latin typeface="+mj-lt"/>
                <a:cs typeface="Brave Sans" panose="020B0504020101010102" pitchFamily="34" charset="0"/>
              </a:rPr>
              <a:t>Voltron</a:t>
            </a:r>
          </a:p>
        </p:txBody>
      </p:sp>
      <p:grpSp>
        <p:nvGrpSpPr>
          <p:cNvPr id="5" name="Group 4">
            <a:extLst>
              <a:ext uri="{FF2B5EF4-FFF2-40B4-BE49-F238E27FC236}">
                <a16:creationId xmlns:a16="http://schemas.microsoft.com/office/drawing/2014/main" id="{CAF11973-9B6A-4CCB-B6C3-0B8C12497BF9}"/>
              </a:ext>
            </a:extLst>
          </p:cNvPr>
          <p:cNvGrpSpPr/>
          <p:nvPr/>
        </p:nvGrpSpPr>
        <p:grpSpPr>
          <a:xfrm>
            <a:off x="326519" y="1108364"/>
            <a:ext cx="2175163" cy="5001491"/>
            <a:chOff x="148103" y="1108364"/>
            <a:chExt cx="2175163" cy="5001491"/>
          </a:xfrm>
        </p:grpSpPr>
        <p:sp>
          <p:nvSpPr>
            <p:cNvPr id="6" name="Rounded Rectangle 8">
              <a:extLst>
                <a:ext uri="{FF2B5EF4-FFF2-40B4-BE49-F238E27FC236}">
                  <a16:creationId xmlns:a16="http://schemas.microsoft.com/office/drawing/2014/main" id="{0BD68420-15DE-4448-B59C-3478C8570DEA}"/>
                </a:ext>
              </a:extLst>
            </p:cNvPr>
            <p:cNvSpPr/>
            <p:nvPr/>
          </p:nvSpPr>
          <p:spPr bwMode="gray">
            <a:xfrm>
              <a:off x="148103" y="1108364"/>
              <a:ext cx="2175163" cy="5001491"/>
            </a:xfrm>
            <a:prstGeom prst="roundRect">
              <a:avLst/>
            </a:prstGeom>
            <a:solidFill>
              <a:srgbClr val="DC0032"/>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7" name="TextBox 6">
              <a:extLst>
                <a:ext uri="{FF2B5EF4-FFF2-40B4-BE49-F238E27FC236}">
                  <a16:creationId xmlns:a16="http://schemas.microsoft.com/office/drawing/2014/main" id="{63F3372A-39B7-4CBC-BB37-0820DD956A27}"/>
                </a:ext>
              </a:extLst>
            </p:cNvPr>
            <p:cNvSpPr txBox="1"/>
            <p:nvPr/>
          </p:nvSpPr>
          <p:spPr bwMode="gray">
            <a:xfrm>
              <a:off x="381992" y="2175176"/>
              <a:ext cx="1707385" cy="872836"/>
            </a:xfrm>
            <a:prstGeom prst="rect">
              <a:avLst/>
            </a:prstGeom>
            <a:noFill/>
          </p:spPr>
          <p:txBody>
            <a:bodyPr wrap="square" lIns="0" tIns="0" rIns="0" bIns="0" rtlCol="0">
              <a:noAutofit/>
            </a:bodyPr>
            <a:lstStyle/>
            <a:p>
              <a:pPr algn="ctr">
                <a:spcBef>
                  <a:spcPts val="0"/>
                </a:spcBef>
              </a:pPr>
              <a:r>
                <a:rPr lang="en-US" sz="2800" dirty="0">
                  <a:solidFill>
                    <a:schemeClr val="bg1"/>
                  </a:solidFill>
                  <a:latin typeface="+mn-lt"/>
                  <a:cs typeface="Arial" pitchFamily="34" charset="0"/>
                </a:rPr>
                <a:t>Integrated Taxonomy</a:t>
              </a:r>
            </a:p>
          </p:txBody>
        </p:sp>
        <p:sp>
          <p:nvSpPr>
            <p:cNvPr id="8" name="TextBox 7">
              <a:extLst>
                <a:ext uri="{FF2B5EF4-FFF2-40B4-BE49-F238E27FC236}">
                  <a16:creationId xmlns:a16="http://schemas.microsoft.com/office/drawing/2014/main" id="{64489BC7-5AE6-4E71-9DF2-5B206362A20B}"/>
                </a:ext>
              </a:extLst>
            </p:cNvPr>
            <p:cNvSpPr txBox="1"/>
            <p:nvPr/>
          </p:nvSpPr>
          <p:spPr bwMode="gray">
            <a:xfrm>
              <a:off x="381992" y="3283540"/>
              <a:ext cx="1707385" cy="872836"/>
            </a:xfrm>
            <a:prstGeom prst="rect">
              <a:avLst/>
            </a:prstGeom>
            <a:noFill/>
          </p:spPr>
          <p:txBody>
            <a:bodyPr wrap="square" lIns="0" tIns="0" rIns="0" bIns="0" rtlCol="0">
              <a:noAutofit/>
            </a:bodyPr>
            <a:lstStyle/>
            <a:p>
              <a:pPr algn="ctr">
                <a:spcBef>
                  <a:spcPts val="0"/>
                </a:spcBef>
              </a:pPr>
              <a:r>
                <a:rPr lang="en-US" dirty="0">
                  <a:solidFill>
                    <a:schemeClr val="bg1"/>
                  </a:solidFill>
                  <a:latin typeface="+mn-lt"/>
                  <a:cs typeface="Arial" pitchFamily="34" charset="0"/>
                </a:rPr>
                <a:t>Provides a view of Risk Data linked into a single structure representing the Enterprise Risk Management Framework</a:t>
              </a:r>
            </a:p>
          </p:txBody>
        </p:sp>
        <p:pic>
          <p:nvPicPr>
            <p:cNvPr id="9" name="Picture 8">
              <a:extLst>
                <a:ext uri="{FF2B5EF4-FFF2-40B4-BE49-F238E27FC236}">
                  <a16:creationId xmlns:a16="http://schemas.microsoft.com/office/drawing/2014/main" id="{E66C9228-AC0D-4462-B097-B683F7039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40" y="1226668"/>
              <a:ext cx="704088" cy="834142"/>
            </a:xfrm>
            <a:prstGeom prst="rect">
              <a:avLst/>
            </a:prstGeom>
          </p:spPr>
        </p:pic>
      </p:grpSp>
      <p:grpSp>
        <p:nvGrpSpPr>
          <p:cNvPr id="10" name="Group 9">
            <a:extLst>
              <a:ext uri="{FF2B5EF4-FFF2-40B4-BE49-F238E27FC236}">
                <a16:creationId xmlns:a16="http://schemas.microsoft.com/office/drawing/2014/main" id="{A4F040B0-ADCD-467F-BACC-B46F4A5B28D4}"/>
              </a:ext>
            </a:extLst>
          </p:cNvPr>
          <p:cNvGrpSpPr/>
          <p:nvPr/>
        </p:nvGrpSpPr>
        <p:grpSpPr>
          <a:xfrm>
            <a:off x="9622155" y="1087593"/>
            <a:ext cx="2175163" cy="5001491"/>
            <a:chOff x="9822873" y="1087593"/>
            <a:chExt cx="2175163" cy="5001491"/>
          </a:xfrm>
          <a:solidFill>
            <a:srgbClr val="72A309"/>
          </a:solidFill>
        </p:grpSpPr>
        <p:sp>
          <p:nvSpPr>
            <p:cNvPr id="11" name="Rounded Rectangle 29">
              <a:extLst>
                <a:ext uri="{FF2B5EF4-FFF2-40B4-BE49-F238E27FC236}">
                  <a16:creationId xmlns:a16="http://schemas.microsoft.com/office/drawing/2014/main" id="{9C3731C5-9306-455E-B126-4FAA6A28953A}"/>
                </a:ext>
              </a:extLst>
            </p:cNvPr>
            <p:cNvSpPr/>
            <p:nvPr/>
          </p:nvSpPr>
          <p:spPr bwMode="gray">
            <a:xfrm>
              <a:off x="9822873" y="1087593"/>
              <a:ext cx="2175163" cy="5001491"/>
            </a:xfrm>
            <a:prstGeom prst="roundRect">
              <a:avLst/>
            </a:prstGeom>
            <a:grp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2" name="TextBox 11">
              <a:extLst>
                <a:ext uri="{FF2B5EF4-FFF2-40B4-BE49-F238E27FC236}">
                  <a16:creationId xmlns:a16="http://schemas.microsoft.com/office/drawing/2014/main" id="{3D124575-D536-4184-97CE-743399D057B7}"/>
                </a:ext>
              </a:extLst>
            </p:cNvPr>
            <p:cNvSpPr txBox="1"/>
            <p:nvPr/>
          </p:nvSpPr>
          <p:spPr bwMode="gray">
            <a:xfrm>
              <a:off x="10056762" y="2154405"/>
              <a:ext cx="1707385" cy="872836"/>
            </a:xfrm>
            <a:prstGeom prst="rect">
              <a:avLst/>
            </a:prstGeom>
            <a:noFill/>
          </p:spPr>
          <p:txBody>
            <a:bodyPr wrap="square" lIns="0" tIns="0" rIns="0" bIns="0" rtlCol="0">
              <a:noAutofit/>
            </a:bodyPr>
            <a:lstStyle/>
            <a:p>
              <a:pPr algn="ctr">
                <a:spcBef>
                  <a:spcPts val="0"/>
                </a:spcBef>
              </a:pPr>
              <a:r>
                <a:rPr lang="en-US" sz="2800" dirty="0">
                  <a:solidFill>
                    <a:schemeClr val="bg1"/>
                  </a:solidFill>
                  <a:latin typeface="+mn-lt"/>
                  <a:cs typeface="Arial" pitchFamily="34" charset="0"/>
                </a:rPr>
                <a:t>Data Ownership</a:t>
              </a:r>
            </a:p>
          </p:txBody>
        </p:sp>
        <p:sp>
          <p:nvSpPr>
            <p:cNvPr id="13" name="TextBox 12">
              <a:extLst>
                <a:ext uri="{FF2B5EF4-FFF2-40B4-BE49-F238E27FC236}">
                  <a16:creationId xmlns:a16="http://schemas.microsoft.com/office/drawing/2014/main" id="{C5E7036A-AD31-4C11-9EB2-AEF97C38111B}"/>
                </a:ext>
              </a:extLst>
            </p:cNvPr>
            <p:cNvSpPr txBox="1"/>
            <p:nvPr/>
          </p:nvSpPr>
          <p:spPr bwMode="gray">
            <a:xfrm>
              <a:off x="10056762" y="3262769"/>
              <a:ext cx="1707385" cy="872836"/>
            </a:xfrm>
            <a:prstGeom prst="rect">
              <a:avLst/>
            </a:prstGeom>
            <a:noFill/>
          </p:spPr>
          <p:txBody>
            <a:bodyPr wrap="square" lIns="0" tIns="0" rIns="0" bIns="0" rtlCol="0">
              <a:noAutofit/>
            </a:bodyPr>
            <a:lstStyle/>
            <a:p>
              <a:pPr algn="ctr">
                <a:spcBef>
                  <a:spcPts val="0"/>
                </a:spcBef>
              </a:pPr>
              <a:r>
                <a:rPr lang="en-US" dirty="0">
                  <a:solidFill>
                    <a:schemeClr val="bg1"/>
                  </a:solidFill>
                  <a:latin typeface="+mn-lt"/>
                  <a:cs typeface="Arial" pitchFamily="34" charset="0"/>
                </a:rPr>
                <a:t>Links owners and stewards to data, systems, controls and processes and enables them to review and confirm their ownership</a:t>
              </a:r>
            </a:p>
          </p:txBody>
        </p:sp>
        <p:pic>
          <p:nvPicPr>
            <p:cNvPr id="14" name="Picture 13">
              <a:extLst>
                <a:ext uri="{FF2B5EF4-FFF2-40B4-BE49-F238E27FC236}">
                  <a16:creationId xmlns:a16="http://schemas.microsoft.com/office/drawing/2014/main" id="{F6C46A42-0E83-44B0-A222-F5FE3EDB4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410" y="1291695"/>
              <a:ext cx="704088" cy="704088"/>
            </a:xfrm>
            <a:prstGeom prst="rect">
              <a:avLst/>
            </a:prstGeom>
            <a:noFill/>
          </p:spPr>
        </p:pic>
      </p:grpSp>
      <p:grpSp>
        <p:nvGrpSpPr>
          <p:cNvPr id="15" name="Group 14">
            <a:extLst>
              <a:ext uri="{FF2B5EF4-FFF2-40B4-BE49-F238E27FC236}">
                <a16:creationId xmlns:a16="http://schemas.microsoft.com/office/drawing/2014/main" id="{B46F0E79-29DA-484E-B1D9-AFCC1225D12B}"/>
              </a:ext>
            </a:extLst>
          </p:cNvPr>
          <p:cNvGrpSpPr/>
          <p:nvPr/>
        </p:nvGrpSpPr>
        <p:grpSpPr>
          <a:xfrm>
            <a:off x="2650428" y="1087593"/>
            <a:ext cx="2175163" cy="5001491"/>
            <a:chOff x="2566796" y="1087593"/>
            <a:chExt cx="2175163" cy="5001491"/>
          </a:xfrm>
        </p:grpSpPr>
        <p:sp>
          <p:nvSpPr>
            <p:cNvPr id="16" name="Rounded Rectangle 14">
              <a:extLst>
                <a:ext uri="{FF2B5EF4-FFF2-40B4-BE49-F238E27FC236}">
                  <a16:creationId xmlns:a16="http://schemas.microsoft.com/office/drawing/2014/main" id="{9B7FA9DE-E521-4C22-AF19-B097D30B0049}"/>
                </a:ext>
              </a:extLst>
            </p:cNvPr>
            <p:cNvSpPr/>
            <p:nvPr/>
          </p:nvSpPr>
          <p:spPr bwMode="gray">
            <a:xfrm>
              <a:off x="2566796" y="1087593"/>
              <a:ext cx="2175163" cy="5001491"/>
            </a:xfrm>
            <a:prstGeom prst="roundRect">
              <a:avLst/>
            </a:prstGeom>
            <a:solidFill>
              <a:srgbClr val="F47721"/>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7" name="TextBox 16">
              <a:extLst>
                <a:ext uri="{FF2B5EF4-FFF2-40B4-BE49-F238E27FC236}">
                  <a16:creationId xmlns:a16="http://schemas.microsoft.com/office/drawing/2014/main" id="{B67D49A8-0147-448B-AE12-D25BEB8EA76C}"/>
                </a:ext>
              </a:extLst>
            </p:cNvPr>
            <p:cNvSpPr txBox="1"/>
            <p:nvPr/>
          </p:nvSpPr>
          <p:spPr bwMode="gray">
            <a:xfrm>
              <a:off x="2800685" y="2154405"/>
              <a:ext cx="1707385" cy="872836"/>
            </a:xfrm>
            <a:prstGeom prst="rect">
              <a:avLst/>
            </a:prstGeom>
            <a:noFill/>
          </p:spPr>
          <p:txBody>
            <a:bodyPr wrap="square" lIns="0" tIns="0" rIns="0" bIns="0" rtlCol="0">
              <a:noAutofit/>
            </a:bodyPr>
            <a:lstStyle/>
            <a:p>
              <a:pPr algn="ctr">
                <a:spcBef>
                  <a:spcPts val="0"/>
                </a:spcBef>
              </a:pPr>
              <a:r>
                <a:rPr lang="en-US" sz="2800" dirty="0">
                  <a:solidFill>
                    <a:schemeClr val="bg1"/>
                  </a:solidFill>
                  <a:latin typeface="+mn-lt"/>
                  <a:cs typeface="Arial" pitchFamily="34" charset="0"/>
                </a:rPr>
                <a:t>Business Glossary</a:t>
              </a:r>
            </a:p>
          </p:txBody>
        </p:sp>
        <p:sp>
          <p:nvSpPr>
            <p:cNvPr id="18" name="TextBox 17">
              <a:extLst>
                <a:ext uri="{FF2B5EF4-FFF2-40B4-BE49-F238E27FC236}">
                  <a16:creationId xmlns:a16="http://schemas.microsoft.com/office/drawing/2014/main" id="{2EB18FD9-1B65-4EF2-8E08-415D59DB2407}"/>
                </a:ext>
              </a:extLst>
            </p:cNvPr>
            <p:cNvSpPr txBox="1"/>
            <p:nvPr/>
          </p:nvSpPr>
          <p:spPr bwMode="gray">
            <a:xfrm>
              <a:off x="2800685" y="3262769"/>
              <a:ext cx="1707385" cy="872836"/>
            </a:xfrm>
            <a:prstGeom prst="rect">
              <a:avLst/>
            </a:prstGeom>
            <a:noFill/>
          </p:spPr>
          <p:txBody>
            <a:bodyPr wrap="square" lIns="0" tIns="0" rIns="0" bIns="0" rtlCol="0">
              <a:noAutofit/>
            </a:bodyPr>
            <a:lstStyle/>
            <a:p>
              <a:pPr algn="ctr">
                <a:spcBef>
                  <a:spcPts val="0"/>
                </a:spcBef>
              </a:pPr>
              <a:r>
                <a:rPr lang="en-US" dirty="0">
                  <a:solidFill>
                    <a:schemeClr val="bg1"/>
                  </a:solidFill>
                  <a:latin typeface="+mn-lt"/>
                  <a:cs typeface="Arial" pitchFamily="34" charset="0"/>
                </a:rPr>
                <a:t>Contains Business Terms and their respective definitions</a:t>
              </a:r>
            </a:p>
          </p:txBody>
        </p:sp>
        <p:pic>
          <p:nvPicPr>
            <p:cNvPr id="19" name="Picture 18">
              <a:extLst>
                <a:ext uri="{FF2B5EF4-FFF2-40B4-BE49-F238E27FC236}">
                  <a16:creationId xmlns:a16="http://schemas.microsoft.com/office/drawing/2014/main" id="{5FBED61E-7E3C-4624-B5D7-C37078336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333" y="1291695"/>
              <a:ext cx="704088" cy="704088"/>
            </a:xfrm>
            <a:prstGeom prst="rect">
              <a:avLst/>
            </a:prstGeom>
          </p:spPr>
        </p:pic>
      </p:grpSp>
      <p:grpSp>
        <p:nvGrpSpPr>
          <p:cNvPr id="20" name="Group 19">
            <a:extLst>
              <a:ext uri="{FF2B5EF4-FFF2-40B4-BE49-F238E27FC236}">
                <a16:creationId xmlns:a16="http://schemas.microsoft.com/office/drawing/2014/main" id="{383AEAD7-F382-46B0-8916-3E6AAC4A4D93}"/>
              </a:ext>
            </a:extLst>
          </p:cNvPr>
          <p:cNvGrpSpPr/>
          <p:nvPr/>
        </p:nvGrpSpPr>
        <p:grpSpPr>
          <a:xfrm>
            <a:off x="4974337" y="1122231"/>
            <a:ext cx="2175163" cy="5001491"/>
            <a:chOff x="4985489" y="1122231"/>
            <a:chExt cx="2175163" cy="5001491"/>
          </a:xfrm>
        </p:grpSpPr>
        <p:sp>
          <p:nvSpPr>
            <p:cNvPr id="21" name="Rounded Rectangle 19">
              <a:extLst>
                <a:ext uri="{FF2B5EF4-FFF2-40B4-BE49-F238E27FC236}">
                  <a16:creationId xmlns:a16="http://schemas.microsoft.com/office/drawing/2014/main" id="{0522F8CF-22E2-4C64-AA23-2121885ABBE6}"/>
                </a:ext>
              </a:extLst>
            </p:cNvPr>
            <p:cNvSpPr/>
            <p:nvPr/>
          </p:nvSpPr>
          <p:spPr bwMode="gray">
            <a:xfrm>
              <a:off x="4985489" y="1122231"/>
              <a:ext cx="2175163" cy="5001491"/>
            </a:xfrm>
            <a:prstGeom prst="roundRect">
              <a:avLst/>
            </a:prstGeom>
            <a:solidFill>
              <a:srgbClr val="F05A78"/>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2" name="TextBox 21">
              <a:extLst>
                <a:ext uri="{FF2B5EF4-FFF2-40B4-BE49-F238E27FC236}">
                  <a16:creationId xmlns:a16="http://schemas.microsoft.com/office/drawing/2014/main" id="{867FD6B8-3569-4865-A3B8-166A41DCE766}"/>
                </a:ext>
              </a:extLst>
            </p:cNvPr>
            <p:cNvSpPr txBox="1"/>
            <p:nvPr/>
          </p:nvSpPr>
          <p:spPr bwMode="gray">
            <a:xfrm>
              <a:off x="5219378" y="2189043"/>
              <a:ext cx="1707385" cy="872836"/>
            </a:xfrm>
            <a:prstGeom prst="rect">
              <a:avLst/>
            </a:prstGeom>
            <a:noFill/>
          </p:spPr>
          <p:txBody>
            <a:bodyPr wrap="square" lIns="0" tIns="0" rIns="0" bIns="0" rtlCol="0">
              <a:noAutofit/>
            </a:bodyPr>
            <a:lstStyle/>
            <a:p>
              <a:pPr algn="ctr">
                <a:spcBef>
                  <a:spcPts val="0"/>
                </a:spcBef>
              </a:pPr>
              <a:r>
                <a:rPr lang="en-US" sz="2800" dirty="0">
                  <a:solidFill>
                    <a:schemeClr val="bg1"/>
                  </a:solidFill>
                  <a:latin typeface="+mn-lt"/>
                  <a:cs typeface="Arial" pitchFamily="34" charset="0"/>
                </a:rPr>
                <a:t>Technical Metadata</a:t>
              </a:r>
            </a:p>
          </p:txBody>
        </p:sp>
        <p:sp>
          <p:nvSpPr>
            <p:cNvPr id="23" name="TextBox 22">
              <a:extLst>
                <a:ext uri="{FF2B5EF4-FFF2-40B4-BE49-F238E27FC236}">
                  <a16:creationId xmlns:a16="http://schemas.microsoft.com/office/drawing/2014/main" id="{E9B43DB5-2D2F-4A97-9AB3-E245EF82508E}"/>
                </a:ext>
              </a:extLst>
            </p:cNvPr>
            <p:cNvSpPr txBox="1"/>
            <p:nvPr/>
          </p:nvSpPr>
          <p:spPr bwMode="gray">
            <a:xfrm>
              <a:off x="5219378" y="3297407"/>
              <a:ext cx="1707385" cy="872836"/>
            </a:xfrm>
            <a:prstGeom prst="rect">
              <a:avLst/>
            </a:prstGeom>
            <a:noFill/>
          </p:spPr>
          <p:txBody>
            <a:bodyPr wrap="square" lIns="0" tIns="0" rIns="0" bIns="0" rtlCol="0">
              <a:noAutofit/>
            </a:bodyPr>
            <a:lstStyle/>
            <a:p>
              <a:pPr algn="ctr">
                <a:spcBef>
                  <a:spcPts val="0"/>
                </a:spcBef>
              </a:pPr>
              <a:r>
                <a:rPr lang="en-US" dirty="0">
                  <a:solidFill>
                    <a:schemeClr val="bg1"/>
                  </a:solidFill>
                  <a:latin typeface="+mn-lt"/>
                  <a:cs typeface="Arial" pitchFamily="34" charset="0"/>
                </a:rPr>
                <a:t>Contains information on systems and the data contained within them</a:t>
              </a:r>
            </a:p>
          </p:txBody>
        </p:sp>
        <p:pic>
          <p:nvPicPr>
            <p:cNvPr id="24" name="Picture 23">
              <a:extLst>
                <a:ext uri="{FF2B5EF4-FFF2-40B4-BE49-F238E27FC236}">
                  <a16:creationId xmlns:a16="http://schemas.microsoft.com/office/drawing/2014/main" id="{0811E885-B85C-4D39-8657-9BF046695A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026" y="1291695"/>
              <a:ext cx="704088" cy="704088"/>
            </a:xfrm>
            <a:prstGeom prst="rect">
              <a:avLst/>
            </a:prstGeom>
          </p:spPr>
        </p:pic>
      </p:grpSp>
      <p:grpSp>
        <p:nvGrpSpPr>
          <p:cNvPr id="25" name="Group 24">
            <a:extLst>
              <a:ext uri="{FF2B5EF4-FFF2-40B4-BE49-F238E27FC236}">
                <a16:creationId xmlns:a16="http://schemas.microsoft.com/office/drawing/2014/main" id="{2E9BDADF-5B10-47CB-B192-7FE5DE0F5431}"/>
              </a:ext>
            </a:extLst>
          </p:cNvPr>
          <p:cNvGrpSpPr/>
          <p:nvPr/>
        </p:nvGrpSpPr>
        <p:grpSpPr>
          <a:xfrm>
            <a:off x="7298246" y="1108364"/>
            <a:ext cx="2175163" cy="5001491"/>
            <a:chOff x="7404182" y="1108364"/>
            <a:chExt cx="2175163" cy="5001491"/>
          </a:xfrm>
        </p:grpSpPr>
        <p:sp>
          <p:nvSpPr>
            <p:cNvPr id="26" name="Rounded Rectangle 24">
              <a:extLst>
                <a:ext uri="{FF2B5EF4-FFF2-40B4-BE49-F238E27FC236}">
                  <a16:creationId xmlns:a16="http://schemas.microsoft.com/office/drawing/2014/main" id="{380B6BB4-81F2-4669-865C-6713808B9AF1}"/>
                </a:ext>
              </a:extLst>
            </p:cNvPr>
            <p:cNvSpPr/>
            <p:nvPr/>
          </p:nvSpPr>
          <p:spPr bwMode="gray">
            <a:xfrm>
              <a:off x="7404182" y="1108364"/>
              <a:ext cx="2175163" cy="5001491"/>
            </a:xfrm>
            <a:prstGeom prst="roundRect">
              <a:avLst/>
            </a:prstGeom>
            <a:solidFill>
              <a:srgbClr val="960528"/>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27" name="TextBox 26">
              <a:extLst>
                <a:ext uri="{FF2B5EF4-FFF2-40B4-BE49-F238E27FC236}">
                  <a16:creationId xmlns:a16="http://schemas.microsoft.com/office/drawing/2014/main" id="{AC5B8674-C638-4372-995D-ACAB70247A28}"/>
                </a:ext>
              </a:extLst>
            </p:cNvPr>
            <p:cNvSpPr txBox="1"/>
            <p:nvPr/>
          </p:nvSpPr>
          <p:spPr bwMode="gray">
            <a:xfrm>
              <a:off x="7638071" y="2175176"/>
              <a:ext cx="1707385" cy="872836"/>
            </a:xfrm>
            <a:prstGeom prst="rect">
              <a:avLst/>
            </a:prstGeom>
            <a:noFill/>
          </p:spPr>
          <p:txBody>
            <a:bodyPr wrap="square" lIns="0" tIns="0" rIns="0" bIns="0" rtlCol="0">
              <a:noAutofit/>
            </a:bodyPr>
            <a:lstStyle/>
            <a:p>
              <a:pPr algn="ctr">
                <a:spcBef>
                  <a:spcPts val="0"/>
                </a:spcBef>
              </a:pPr>
              <a:r>
                <a:rPr lang="en-US" sz="2800" dirty="0">
                  <a:solidFill>
                    <a:schemeClr val="bg1"/>
                  </a:solidFill>
                  <a:latin typeface="+mn-lt"/>
                  <a:cs typeface="Arial" pitchFamily="34" charset="0"/>
                </a:rPr>
                <a:t>Data Lineage</a:t>
              </a:r>
            </a:p>
          </p:txBody>
        </p:sp>
        <p:sp>
          <p:nvSpPr>
            <p:cNvPr id="28" name="TextBox 27">
              <a:extLst>
                <a:ext uri="{FF2B5EF4-FFF2-40B4-BE49-F238E27FC236}">
                  <a16:creationId xmlns:a16="http://schemas.microsoft.com/office/drawing/2014/main" id="{1796E8B1-897C-4E6D-BE64-1216AE9AE323}"/>
                </a:ext>
              </a:extLst>
            </p:cNvPr>
            <p:cNvSpPr txBox="1"/>
            <p:nvPr/>
          </p:nvSpPr>
          <p:spPr bwMode="gray">
            <a:xfrm>
              <a:off x="7638071" y="3283540"/>
              <a:ext cx="1707385" cy="872836"/>
            </a:xfrm>
            <a:prstGeom prst="rect">
              <a:avLst/>
            </a:prstGeom>
            <a:noFill/>
          </p:spPr>
          <p:txBody>
            <a:bodyPr wrap="square" lIns="0" tIns="0" rIns="0" bIns="0" rtlCol="0">
              <a:noAutofit/>
            </a:bodyPr>
            <a:lstStyle/>
            <a:p>
              <a:pPr algn="ctr">
                <a:spcBef>
                  <a:spcPts val="0"/>
                </a:spcBef>
              </a:pPr>
              <a:r>
                <a:rPr lang="en-US" dirty="0">
                  <a:solidFill>
                    <a:schemeClr val="bg1"/>
                  </a:solidFill>
                  <a:latin typeface="+mn-lt"/>
                  <a:cs typeface="Arial" pitchFamily="34" charset="0"/>
                </a:rPr>
                <a:t>Contains a view of all the systems within the solution landscape and details the data flow between them (includes a view of controls applied)</a:t>
              </a:r>
            </a:p>
          </p:txBody>
        </p:sp>
        <p:pic>
          <p:nvPicPr>
            <p:cNvPr id="29" name="Picture 28">
              <a:extLst>
                <a:ext uri="{FF2B5EF4-FFF2-40B4-BE49-F238E27FC236}">
                  <a16:creationId xmlns:a16="http://schemas.microsoft.com/office/drawing/2014/main" id="{3AA4C63B-8F1F-4999-BABD-F25FC6931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719" y="1291695"/>
              <a:ext cx="704088" cy="704088"/>
            </a:xfrm>
            <a:prstGeom prst="rect">
              <a:avLst/>
            </a:prstGeom>
          </p:spPr>
        </p:pic>
      </p:grpSp>
      <p:sp>
        <p:nvSpPr>
          <p:cNvPr id="30" name="Left-Right Arrow 43">
            <a:extLst>
              <a:ext uri="{FF2B5EF4-FFF2-40B4-BE49-F238E27FC236}">
                <a16:creationId xmlns:a16="http://schemas.microsoft.com/office/drawing/2014/main" id="{3F564165-34B9-407D-8743-67546B05CD84}"/>
              </a:ext>
            </a:extLst>
          </p:cNvPr>
          <p:cNvSpPr/>
          <p:nvPr/>
        </p:nvSpPr>
        <p:spPr bwMode="gray">
          <a:xfrm>
            <a:off x="326520" y="6144325"/>
            <a:ext cx="11470798" cy="579863"/>
          </a:xfrm>
          <a:prstGeom prst="leftRightArrow">
            <a:avLst/>
          </a:prstGeom>
          <a:solidFill>
            <a:schemeClr val="accent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cs typeface="Arial" pitchFamily="34" charset="0"/>
              </a:rPr>
              <a:t>Ability to link and navigate between these Data Management Components</a:t>
            </a:r>
          </a:p>
        </p:txBody>
      </p:sp>
    </p:spTree>
    <p:extLst>
      <p:ext uri="{BB962C8B-B14F-4D97-AF65-F5344CB8AC3E}">
        <p14:creationId xmlns:p14="http://schemas.microsoft.com/office/powerpoint/2010/main" val="1576145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2" name="Picture 1"/>
          <p:cNvPicPr>
            <a:picLocks noChangeAspect="1"/>
          </p:cNvPicPr>
          <p:nvPr/>
        </p:nvPicPr>
        <p:blipFill>
          <a:blip r:embed="rId2"/>
          <a:stretch>
            <a:fillRect/>
          </a:stretch>
        </p:blipFill>
        <p:spPr>
          <a:xfrm>
            <a:off x="187982" y="449262"/>
            <a:ext cx="8818951" cy="5938838"/>
          </a:xfrm>
          <a:prstGeom prst="rect">
            <a:avLst/>
          </a:prstGeom>
        </p:spPr>
      </p:pic>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Re-center</a:t>
            </a:r>
          </a:p>
        </p:txBody>
      </p:sp>
      <p:sp>
        <p:nvSpPr>
          <p:cNvPr id="14" name="Rounded Rectangular Callout 13"/>
          <p:cNvSpPr/>
          <p:nvPr/>
        </p:nvSpPr>
        <p:spPr bwMode="gray">
          <a:xfrm>
            <a:off x="9121233" y="1220812"/>
            <a:ext cx="2737534" cy="2868588"/>
          </a:xfrm>
          <a:prstGeom prst="wedgeRoundRectCallout">
            <a:avLst>
              <a:gd name="adj1" fmla="val -83378"/>
              <a:gd name="adj2" fmla="val 10789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Once your screen is unlocked you may want to move back to the center of the diagram. </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To do so you can use the re-center button.</a:t>
            </a:r>
          </a:p>
        </p:txBody>
      </p:sp>
      <p:sp>
        <p:nvSpPr>
          <p:cNvPr id="11" name="Rectangle 10"/>
          <p:cNvSpPr/>
          <p:nvPr/>
        </p:nvSpPr>
        <p:spPr bwMode="gray">
          <a:xfrm>
            <a:off x="7701474" y="5758893"/>
            <a:ext cx="604326" cy="45140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174476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0"/>
            <a:ext cx="12081510" cy="6858000"/>
          </a:xfrm>
          <a:prstGeom prst="rect">
            <a:avLst/>
          </a:prstGeom>
          <a:solidFill>
            <a:srgbClr val="DC00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pic>
        <p:nvPicPr>
          <p:cNvPr id="4" name="Picture 3"/>
          <p:cNvPicPr>
            <a:picLocks noChangeAspect="1"/>
          </p:cNvPicPr>
          <p:nvPr/>
        </p:nvPicPr>
        <p:blipFill>
          <a:blip r:embed="rId2"/>
          <a:stretch>
            <a:fillRect/>
          </a:stretch>
        </p:blipFill>
        <p:spPr>
          <a:xfrm>
            <a:off x="157674" y="307975"/>
            <a:ext cx="9479526" cy="6411913"/>
          </a:xfrm>
          <a:prstGeom prst="rect">
            <a:avLst/>
          </a:prstGeom>
        </p:spPr>
      </p:pic>
      <p:sp>
        <p:nvSpPr>
          <p:cNvPr id="12" name="Rounded Rectangle 11"/>
          <p:cNvSpPr/>
          <p:nvPr/>
        </p:nvSpPr>
        <p:spPr bwMode="gray">
          <a:xfrm>
            <a:off x="9121233" y="23812"/>
            <a:ext cx="3074577" cy="6985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Mini-Map</a:t>
            </a:r>
          </a:p>
        </p:txBody>
      </p:sp>
      <p:sp>
        <p:nvSpPr>
          <p:cNvPr id="11" name="Rectangle 10"/>
          <p:cNvSpPr/>
          <p:nvPr/>
        </p:nvSpPr>
        <p:spPr bwMode="gray">
          <a:xfrm>
            <a:off x="7701474" y="6012892"/>
            <a:ext cx="553526" cy="52760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4" name="Rounded Rectangular Callout 13"/>
          <p:cNvSpPr/>
          <p:nvPr/>
        </p:nvSpPr>
        <p:spPr bwMode="gray">
          <a:xfrm>
            <a:off x="7124699" y="2369358"/>
            <a:ext cx="4778081" cy="1374759"/>
          </a:xfrm>
          <a:prstGeom prst="wedgeRoundRectCallout">
            <a:avLst>
              <a:gd name="adj1" fmla="val -32468"/>
              <a:gd name="adj2" fmla="val 21505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Once your screen is unlocked you can also navigate to sections on the diagram using the mini-map functionality.</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To access this click on the mini-map button.</a:t>
            </a:r>
          </a:p>
        </p:txBody>
      </p:sp>
      <p:sp>
        <p:nvSpPr>
          <p:cNvPr id="9" name="Rounded Rectangular Callout 8"/>
          <p:cNvSpPr/>
          <p:nvPr/>
        </p:nvSpPr>
        <p:spPr bwMode="gray">
          <a:xfrm>
            <a:off x="4671988" y="3886199"/>
            <a:ext cx="2737534" cy="1543061"/>
          </a:xfrm>
          <a:prstGeom prst="wedgeRoundRectCallout">
            <a:avLst>
              <a:gd name="adj1" fmla="val -135337"/>
              <a:gd name="adj2" fmla="val 5741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mini-map will then open and you can navigate to portions of the diagram by clicking on the mini-map.</a:t>
            </a:r>
          </a:p>
        </p:txBody>
      </p:sp>
    </p:spTree>
    <p:extLst>
      <p:ext uri="{BB962C8B-B14F-4D97-AF65-F5344CB8AC3E}">
        <p14:creationId xmlns:p14="http://schemas.microsoft.com/office/powerpoint/2010/main" val="3961774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Lineage View</a:t>
            </a:r>
          </a:p>
        </p:txBody>
      </p:sp>
      <p:sp>
        <p:nvSpPr>
          <p:cNvPr id="5" name="Subtitle 4"/>
          <p:cNvSpPr>
            <a:spLocks noGrp="1"/>
          </p:cNvSpPr>
          <p:nvPr>
            <p:ph type="subTitle" idx="1"/>
          </p:nvPr>
        </p:nvSpPr>
        <p:spPr/>
        <p:txBody>
          <a:bodyPr/>
          <a:lstStyle/>
          <a:p>
            <a:endParaRPr lang="en-US" dirty="0"/>
          </a:p>
        </p:txBody>
      </p:sp>
      <p:sp>
        <p:nvSpPr>
          <p:cNvPr id="6" name="Text Placeholder 5"/>
          <p:cNvSpPr>
            <a:spLocks noGrp="1"/>
          </p:cNvSpPr>
          <p:nvPr>
            <p:ph type="body" sz="quarter" idx="10"/>
          </p:nvPr>
        </p:nvSpPr>
        <p:spPr/>
        <p:txBody>
          <a:bodyPr/>
          <a:lstStyle/>
          <a:p>
            <a:r>
              <a:rPr lang="en-US" dirty="0"/>
              <a:t>3</a:t>
            </a:r>
          </a:p>
        </p:txBody>
      </p:sp>
    </p:spTree>
    <p:extLst>
      <p:ext uri="{BB962C8B-B14F-4D97-AF65-F5344CB8AC3E}">
        <p14:creationId xmlns:p14="http://schemas.microsoft.com/office/powerpoint/2010/main" val="3266949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3.1</a:t>
            </a:r>
          </a:p>
        </p:txBody>
      </p:sp>
      <p:sp>
        <p:nvSpPr>
          <p:cNvPr id="4" name="Title 3"/>
          <p:cNvSpPr>
            <a:spLocks noGrp="1"/>
          </p:cNvSpPr>
          <p:nvPr>
            <p:ph type="ctrTitle"/>
          </p:nvPr>
        </p:nvSpPr>
        <p:spPr/>
        <p:txBody>
          <a:bodyPr/>
          <a:lstStyle/>
          <a:p>
            <a:r>
              <a:rPr lang="en-US" dirty="0"/>
              <a:t>Object Types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57988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4" name="Picture 193"/>
          <p:cNvPicPr>
            <a:picLocks noChangeAspect="1"/>
          </p:cNvPicPr>
          <p:nvPr/>
        </p:nvPicPr>
        <p:blipFill>
          <a:blip r:embed="rId4"/>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5"/>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4"/>
          <a:stretch>
            <a:fillRect/>
          </a:stretch>
        </p:blipFill>
        <p:spPr>
          <a:xfrm>
            <a:off x="3234823" y="626602"/>
            <a:ext cx="398311" cy="317844"/>
          </a:xfrm>
          <a:prstGeom prst="rect">
            <a:avLst/>
          </a:prstGeom>
        </p:spPr>
      </p:pic>
      <p:pic>
        <p:nvPicPr>
          <p:cNvPr id="59" name="Picture 58"/>
          <p:cNvPicPr>
            <a:picLocks noChangeAspect="1"/>
          </p:cNvPicPr>
          <p:nvPr/>
        </p:nvPicPr>
        <p:blipFill>
          <a:blip r:embed="rId4"/>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5"/>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5"/>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5"/>
            <a:stretch>
              <a:fillRect/>
            </a:stretch>
          </p:blipFill>
          <p:spPr>
            <a:xfrm>
              <a:off x="4854773" y="391687"/>
              <a:ext cx="243685" cy="320040"/>
            </a:xfrm>
            <a:prstGeom prst="rect">
              <a:avLst/>
            </a:prstGeom>
          </p:spPr>
        </p:pic>
      </p:grpSp>
      <p:sp>
        <p:nvSpPr>
          <p:cNvPr id="75" name="Rounded Rectangular Callout 74"/>
          <p:cNvSpPr/>
          <p:nvPr/>
        </p:nvSpPr>
        <p:spPr bwMode="gray">
          <a:xfrm>
            <a:off x="6865555" y="3298013"/>
            <a:ext cx="4893854" cy="880114"/>
          </a:xfrm>
          <a:prstGeom prst="wedgeRoundRectCallout">
            <a:avLst>
              <a:gd name="adj1" fmla="val -74423"/>
              <a:gd name="adj2" fmla="val -262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lineage view represents the physical data flow of the data described in the taxonomy. </a:t>
            </a:r>
          </a:p>
        </p:txBody>
      </p:sp>
      <p:sp>
        <p:nvSpPr>
          <p:cNvPr id="76" name="Rounded Rectangular Callout 75"/>
          <p:cNvSpPr/>
          <p:nvPr/>
        </p:nvSpPr>
        <p:spPr bwMode="gray">
          <a:xfrm>
            <a:off x="6865555" y="4296597"/>
            <a:ext cx="4893854" cy="880114"/>
          </a:xfrm>
          <a:prstGeom prst="wedgeRoundRectCallout">
            <a:avLst>
              <a:gd name="adj1" fmla="val -74423"/>
              <a:gd name="adj2" fmla="val -262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There are 4 types of objects represented on this view:</a:t>
            </a:r>
          </a:p>
        </p:txBody>
      </p:sp>
    </p:spTree>
    <p:extLst>
      <p:ext uri="{BB962C8B-B14F-4D97-AF65-F5344CB8AC3E}">
        <p14:creationId xmlns:p14="http://schemas.microsoft.com/office/powerpoint/2010/main" val="2517302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1" name="Picture 190"/>
          <p:cNvPicPr>
            <a:picLocks noChangeAspect="1"/>
          </p:cNvPicPr>
          <p:nvPr/>
        </p:nvPicPr>
        <p:blipFill>
          <a:blip r:embed="rId4"/>
          <a:stretch>
            <a:fillRect/>
          </a:stretch>
        </p:blipFill>
        <p:spPr>
          <a:xfrm>
            <a:off x="1577994" y="3690267"/>
            <a:ext cx="360045" cy="320040"/>
          </a:xfrm>
          <a:prstGeom prst="rect">
            <a:avLst/>
          </a:prstGeom>
        </p:spPr>
      </p:pic>
      <p:pic>
        <p:nvPicPr>
          <p:cNvPr id="194" name="Picture 193"/>
          <p:cNvPicPr>
            <a:picLocks noChangeAspect="1"/>
          </p:cNvPicPr>
          <p:nvPr/>
        </p:nvPicPr>
        <p:blipFill>
          <a:blip r:embed="rId5"/>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6"/>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5"/>
          <a:stretch>
            <a:fillRect/>
          </a:stretch>
        </p:blipFill>
        <p:spPr>
          <a:xfrm>
            <a:off x="3234823" y="626602"/>
            <a:ext cx="398311" cy="317844"/>
          </a:xfrm>
          <a:prstGeom prst="rect">
            <a:avLst/>
          </a:prstGeom>
        </p:spPr>
      </p:pic>
      <p:pic>
        <p:nvPicPr>
          <p:cNvPr id="59" name="Picture 58"/>
          <p:cNvPicPr>
            <a:picLocks noChangeAspect="1"/>
          </p:cNvPicPr>
          <p:nvPr/>
        </p:nvPicPr>
        <p:blipFill>
          <a:blip r:embed="rId5"/>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6"/>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6"/>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6"/>
            <a:stretch>
              <a:fillRect/>
            </a:stretch>
          </p:blipFill>
          <p:spPr>
            <a:xfrm>
              <a:off x="4854773" y="391687"/>
              <a:ext cx="243685" cy="320040"/>
            </a:xfrm>
            <a:prstGeom prst="rect">
              <a:avLst/>
            </a:prstGeom>
          </p:spPr>
        </p:pic>
      </p:grpSp>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77" name="Rounded Rectangular Callout 76"/>
          <p:cNvSpPr/>
          <p:nvPr/>
        </p:nvSpPr>
        <p:spPr bwMode="gray">
          <a:xfrm>
            <a:off x="1211273" y="5868743"/>
            <a:ext cx="2133305" cy="880114"/>
          </a:xfrm>
          <a:prstGeom prst="wedgeRoundRectCallout">
            <a:avLst>
              <a:gd name="adj1" fmla="val 3334"/>
              <a:gd name="adj2" fmla="val -10912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1. The systems which store, sends and receives data</a:t>
            </a:r>
          </a:p>
        </p:txBody>
      </p:sp>
    </p:spTree>
    <p:extLst>
      <p:ext uri="{BB962C8B-B14F-4D97-AF65-F5344CB8AC3E}">
        <p14:creationId xmlns:p14="http://schemas.microsoft.com/office/powerpoint/2010/main" val="2418080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1" name="Picture 190"/>
          <p:cNvPicPr>
            <a:picLocks noChangeAspect="1"/>
          </p:cNvPicPr>
          <p:nvPr/>
        </p:nvPicPr>
        <p:blipFill>
          <a:blip r:embed="rId4"/>
          <a:stretch>
            <a:fillRect/>
          </a:stretch>
        </p:blipFill>
        <p:spPr>
          <a:xfrm>
            <a:off x="1577994" y="3690267"/>
            <a:ext cx="360045" cy="320040"/>
          </a:xfrm>
          <a:prstGeom prst="rect">
            <a:avLst/>
          </a:prstGeom>
        </p:spPr>
      </p:pic>
      <p:pic>
        <p:nvPicPr>
          <p:cNvPr id="194" name="Picture 193"/>
          <p:cNvPicPr>
            <a:picLocks noChangeAspect="1"/>
          </p:cNvPicPr>
          <p:nvPr/>
        </p:nvPicPr>
        <p:blipFill>
          <a:blip r:embed="rId5"/>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6"/>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5"/>
          <a:stretch>
            <a:fillRect/>
          </a:stretch>
        </p:blipFill>
        <p:spPr>
          <a:xfrm>
            <a:off x="3234823" y="626602"/>
            <a:ext cx="398311" cy="317844"/>
          </a:xfrm>
          <a:prstGeom prst="rect">
            <a:avLst/>
          </a:prstGeom>
        </p:spPr>
      </p:pic>
      <p:pic>
        <p:nvPicPr>
          <p:cNvPr id="59" name="Picture 58"/>
          <p:cNvPicPr>
            <a:picLocks noChangeAspect="1"/>
          </p:cNvPicPr>
          <p:nvPr/>
        </p:nvPicPr>
        <p:blipFill>
          <a:blip r:embed="rId5"/>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6"/>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6"/>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6"/>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42" name="Rounded Rectangular Callout 41"/>
          <p:cNvSpPr/>
          <p:nvPr/>
        </p:nvSpPr>
        <p:spPr bwMode="gray">
          <a:xfrm>
            <a:off x="3813439" y="3690266"/>
            <a:ext cx="2133305" cy="1670403"/>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 system contains groups which can represent the physical databases or schemas within the system</a:t>
            </a:r>
          </a:p>
        </p:txBody>
      </p:sp>
    </p:spTree>
    <p:extLst>
      <p:ext uri="{BB962C8B-B14F-4D97-AF65-F5344CB8AC3E}">
        <p14:creationId xmlns:p14="http://schemas.microsoft.com/office/powerpoint/2010/main" val="1000616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1" name="Picture 190"/>
          <p:cNvPicPr>
            <a:picLocks noChangeAspect="1"/>
          </p:cNvPicPr>
          <p:nvPr/>
        </p:nvPicPr>
        <p:blipFill>
          <a:blip r:embed="rId4"/>
          <a:stretch>
            <a:fillRect/>
          </a:stretch>
        </p:blipFill>
        <p:spPr>
          <a:xfrm>
            <a:off x="1577994" y="3690267"/>
            <a:ext cx="360045" cy="320040"/>
          </a:xfrm>
          <a:prstGeom prst="rect">
            <a:avLst/>
          </a:prstGeom>
        </p:spPr>
      </p:pic>
      <p:pic>
        <p:nvPicPr>
          <p:cNvPr id="194" name="Picture 193"/>
          <p:cNvPicPr>
            <a:picLocks noChangeAspect="1"/>
          </p:cNvPicPr>
          <p:nvPr/>
        </p:nvPicPr>
        <p:blipFill>
          <a:blip r:embed="rId5"/>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6"/>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5"/>
          <a:stretch>
            <a:fillRect/>
          </a:stretch>
        </p:blipFill>
        <p:spPr>
          <a:xfrm>
            <a:off x="3234823" y="626602"/>
            <a:ext cx="398311" cy="317844"/>
          </a:xfrm>
          <a:prstGeom prst="rect">
            <a:avLst/>
          </a:prstGeom>
        </p:spPr>
      </p:pic>
      <p:pic>
        <p:nvPicPr>
          <p:cNvPr id="59" name="Picture 58"/>
          <p:cNvPicPr>
            <a:picLocks noChangeAspect="1"/>
          </p:cNvPicPr>
          <p:nvPr/>
        </p:nvPicPr>
        <p:blipFill>
          <a:blip r:embed="rId5"/>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6"/>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6"/>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6"/>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8"/>
          <a:stretch>
            <a:fillRect/>
          </a:stretch>
        </p:blipFill>
        <p:spPr>
          <a:xfrm>
            <a:off x="1655306" y="4568611"/>
            <a:ext cx="364989"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42" name="Rounded Rectangular Callout 41"/>
          <p:cNvSpPr/>
          <p:nvPr/>
        </p:nvSpPr>
        <p:spPr bwMode="gray">
          <a:xfrm>
            <a:off x="3813439" y="3690266"/>
            <a:ext cx="2133305" cy="1670403"/>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Groups contains the physical tables in which data is stored.</a:t>
            </a:r>
          </a:p>
        </p:txBody>
      </p:sp>
    </p:spTree>
    <p:extLst>
      <p:ext uri="{BB962C8B-B14F-4D97-AF65-F5344CB8AC3E}">
        <p14:creationId xmlns:p14="http://schemas.microsoft.com/office/powerpoint/2010/main" val="2770883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91" name="Picture 190"/>
          <p:cNvPicPr>
            <a:picLocks noChangeAspect="1"/>
          </p:cNvPicPr>
          <p:nvPr/>
        </p:nvPicPr>
        <p:blipFill>
          <a:blip r:embed="rId4"/>
          <a:stretch>
            <a:fillRect/>
          </a:stretch>
        </p:blipFill>
        <p:spPr>
          <a:xfrm>
            <a:off x="1577994" y="3690267"/>
            <a:ext cx="360045" cy="320040"/>
          </a:xfrm>
          <a:prstGeom prst="rect">
            <a:avLst/>
          </a:prstGeom>
        </p:spPr>
      </p:pic>
      <p:pic>
        <p:nvPicPr>
          <p:cNvPr id="194" name="Picture 193"/>
          <p:cNvPicPr>
            <a:picLocks noChangeAspect="1"/>
          </p:cNvPicPr>
          <p:nvPr/>
        </p:nvPicPr>
        <p:blipFill>
          <a:blip r:embed="rId5"/>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6"/>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5"/>
          <a:stretch>
            <a:fillRect/>
          </a:stretch>
        </p:blipFill>
        <p:spPr>
          <a:xfrm>
            <a:off x="3234823" y="626602"/>
            <a:ext cx="398311" cy="317844"/>
          </a:xfrm>
          <a:prstGeom prst="rect">
            <a:avLst/>
          </a:prstGeom>
        </p:spPr>
      </p:pic>
      <p:pic>
        <p:nvPicPr>
          <p:cNvPr id="59" name="Picture 58"/>
          <p:cNvPicPr>
            <a:picLocks noChangeAspect="1"/>
          </p:cNvPicPr>
          <p:nvPr/>
        </p:nvPicPr>
        <p:blipFill>
          <a:blip r:embed="rId5"/>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6"/>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6"/>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6"/>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8"/>
          <a:stretch>
            <a:fillRect/>
          </a:stretch>
        </p:blipFill>
        <p:spPr>
          <a:xfrm>
            <a:off x="1655306" y="4568611"/>
            <a:ext cx="364989" cy="320040"/>
          </a:xfrm>
          <a:prstGeom prst="rect">
            <a:avLst/>
          </a:prstGeom>
        </p:spPr>
      </p:pic>
      <p:pic>
        <p:nvPicPr>
          <p:cNvPr id="81" name="Picture 80"/>
          <p:cNvPicPr>
            <a:picLocks noChangeAspect="1"/>
          </p:cNvPicPr>
          <p:nvPr/>
        </p:nvPicPr>
        <p:blipFill>
          <a:blip r:embed="rId9"/>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42" name="Rounded Rectangular Callout 41"/>
          <p:cNvSpPr/>
          <p:nvPr/>
        </p:nvSpPr>
        <p:spPr bwMode="gray">
          <a:xfrm>
            <a:off x="3797761" y="4198340"/>
            <a:ext cx="2133305" cy="1670403"/>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Tables contain the physical attributes which is the field level information on where a term is stored</a:t>
            </a:r>
          </a:p>
        </p:txBody>
      </p:sp>
    </p:spTree>
    <p:extLst>
      <p:ext uri="{BB962C8B-B14F-4D97-AF65-F5344CB8AC3E}">
        <p14:creationId xmlns:p14="http://schemas.microsoft.com/office/powerpoint/2010/main" val="3240705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1" name="Picture 190"/>
          <p:cNvPicPr>
            <a:picLocks noChangeAspect="1"/>
          </p:cNvPicPr>
          <p:nvPr/>
        </p:nvPicPr>
        <p:blipFill>
          <a:blip r:embed="rId5"/>
          <a:stretch>
            <a:fillRect/>
          </a:stretch>
        </p:blipFill>
        <p:spPr>
          <a:xfrm>
            <a:off x="1577994" y="3690267"/>
            <a:ext cx="360045" cy="320040"/>
          </a:xfrm>
          <a:prstGeom prst="rect">
            <a:avLst/>
          </a:prstGeom>
        </p:spPr>
      </p:pic>
      <p:pic>
        <p:nvPicPr>
          <p:cNvPr id="194" name="Picture 193"/>
          <p:cNvPicPr>
            <a:picLocks noChangeAspect="1"/>
          </p:cNvPicPr>
          <p:nvPr/>
        </p:nvPicPr>
        <p:blipFill>
          <a:blip r:embed="rId6"/>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7"/>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6"/>
          <a:stretch>
            <a:fillRect/>
          </a:stretch>
        </p:blipFill>
        <p:spPr>
          <a:xfrm>
            <a:off x="3234823" y="626602"/>
            <a:ext cx="398311" cy="317844"/>
          </a:xfrm>
          <a:prstGeom prst="rect">
            <a:avLst/>
          </a:prstGeom>
        </p:spPr>
      </p:pic>
      <p:pic>
        <p:nvPicPr>
          <p:cNvPr id="59" name="Picture 58"/>
          <p:cNvPicPr>
            <a:picLocks noChangeAspect="1"/>
          </p:cNvPicPr>
          <p:nvPr/>
        </p:nvPicPr>
        <p:blipFill>
          <a:blip r:embed="rId6"/>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7"/>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7"/>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7"/>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0"/>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75" name="Rounded Rectangular Callout 74"/>
          <p:cNvSpPr/>
          <p:nvPr/>
        </p:nvSpPr>
        <p:spPr bwMode="gray">
          <a:xfrm>
            <a:off x="1795749" y="5868743"/>
            <a:ext cx="6709273" cy="880114"/>
          </a:xfrm>
          <a:prstGeom prst="wedgeRoundRectCallout">
            <a:avLst>
              <a:gd name="adj1" fmla="val 3334"/>
              <a:gd name="adj2" fmla="val -10912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2. The second type of object is called a Generic Function. These represent manual processes that uses and produces terms. These can be EUDAs or any other type of manual data transformation step</a:t>
            </a:r>
          </a:p>
        </p:txBody>
      </p:sp>
    </p:spTree>
    <p:extLst>
      <p:ext uri="{BB962C8B-B14F-4D97-AF65-F5344CB8AC3E}">
        <p14:creationId xmlns:p14="http://schemas.microsoft.com/office/powerpoint/2010/main" val="776479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211440" y="-1064684"/>
            <a:ext cx="3654093"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3" name="Rounded Rectangular Callout 2"/>
          <p:cNvSpPr/>
          <p:nvPr/>
        </p:nvSpPr>
        <p:spPr bwMode="gray">
          <a:xfrm>
            <a:off x="548640" y="137156"/>
            <a:ext cx="2178593" cy="880114"/>
          </a:xfrm>
          <a:prstGeom prst="wedgeRoundRectCallout">
            <a:avLst>
              <a:gd name="adj1" fmla="val -59853"/>
              <a:gd name="adj2" fmla="val -3767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There are two main views in Voltron:</a:t>
            </a:r>
          </a:p>
        </p:txBody>
      </p:sp>
      <p:sp>
        <p:nvSpPr>
          <p:cNvPr id="4" name="Rounded Rectangle 3"/>
          <p:cNvSpPr/>
          <p:nvPr/>
        </p:nvSpPr>
        <p:spPr bwMode="gray">
          <a:xfrm>
            <a:off x="482277" y="1108710"/>
            <a:ext cx="4489911" cy="1521429"/>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pPr>
            <a:r>
              <a:rPr lang="en-US" sz="1600" b="1" dirty="0">
                <a:solidFill>
                  <a:schemeClr val="bg1"/>
                </a:solidFill>
                <a:latin typeface="Arial" pitchFamily="34" charset="0"/>
                <a:cs typeface="Arial" pitchFamily="34" charset="0"/>
              </a:rPr>
              <a:t>The taxonomy view: </a:t>
            </a:r>
          </a:p>
          <a:p>
            <a:pPr>
              <a:spcBef>
                <a:spcPts val="300"/>
              </a:spcBef>
            </a:pPr>
            <a:r>
              <a:rPr lang="en-US" sz="1600" dirty="0">
                <a:solidFill>
                  <a:schemeClr val="bg1"/>
                </a:solidFill>
                <a:latin typeface="Arial" pitchFamily="34" charset="0"/>
                <a:cs typeface="Arial" pitchFamily="34" charset="0"/>
              </a:rPr>
              <a:t>Represents a view of business terms grouped into taxonomies</a:t>
            </a:r>
          </a:p>
        </p:txBody>
      </p:sp>
      <p:pic>
        <p:nvPicPr>
          <p:cNvPr id="10" name="Picture 9"/>
          <p:cNvPicPr>
            <a:picLocks noChangeAspect="1"/>
          </p:cNvPicPr>
          <p:nvPr/>
        </p:nvPicPr>
        <p:blipFill>
          <a:blip r:embed="rId3"/>
          <a:stretch>
            <a:fillRect/>
          </a:stretch>
        </p:blipFill>
        <p:spPr>
          <a:xfrm>
            <a:off x="7039778" y="134438"/>
            <a:ext cx="4075003" cy="2903719"/>
          </a:xfrm>
          <a:prstGeom prst="rect">
            <a:avLst/>
          </a:prstGeom>
        </p:spPr>
      </p:pic>
      <p:sp>
        <p:nvSpPr>
          <p:cNvPr id="12" name="Rounded Rectangle 11"/>
          <p:cNvSpPr/>
          <p:nvPr/>
        </p:nvSpPr>
        <p:spPr bwMode="gray">
          <a:xfrm>
            <a:off x="548640" y="4178797"/>
            <a:ext cx="2960370" cy="1521429"/>
          </a:xfrm>
          <a:prstGeom prst="round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pPr>
            <a:r>
              <a:rPr lang="en-US" sz="1600" b="1" dirty="0">
                <a:solidFill>
                  <a:schemeClr val="bg1"/>
                </a:solidFill>
                <a:latin typeface="Arial" pitchFamily="34" charset="0"/>
                <a:cs typeface="Arial" pitchFamily="34" charset="0"/>
              </a:rPr>
              <a:t>The lineage view: </a:t>
            </a:r>
          </a:p>
          <a:p>
            <a:pPr>
              <a:spcBef>
                <a:spcPts val="300"/>
              </a:spcBef>
            </a:pPr>
            <a:r>
              <a:rPr lang="en-US" sz="1600" dirty="0">
                <a:solidFill>
                  <a:schemeClr val="bg1"/>
                </a:solidFill>
                <a:latin typeface="Arial" pitchFamily="34" charset="0"/>
                <a:cs typeface="Arial" pitchFamily="34" charset="0"/>
              </a:rPr>
              <a:t>Represents a view of how data flows through the physical data landscape</a:t>
            </a:r>
          </a:p>
        </p:txBody>
      </p:sp>
      <p:pic>
        <p:nvPicPr>
          <p:cNvPr id="11" name="Picture 10"/>
          <p:cNvPicPr>
            <a:picLocks noChangeAspect="1"/>
          </p:cNvPicPr>
          <p:nvPr/>
        </p:nvPicPr>
        <p:blipFill>
          <a:blip r:embed="rId4"/>
          <a:stretch>
            <a:fillRect/>
          </a:stretch>
        </p:blipFill>
        <p:spPr>
          <a:xfrm>
            <a:off x="3831907" y="3206715"/>
            <a:ext cx="7495223" cy="3553325"/>
          </a:xfrm>
          <a:prstGeom prst="rect">
            <a:avLst/>
          </a:prstGeom>
        </p:spPr>
      </p:pic>
    </p:spTree>
    <p:extLst>
      <p:ext uri="{BB962C8B-B14F-4D97-AF65-F5344CB8AC3E}">
        <p14:creationId xmlns:p14="http://schemas.microsoft.com/office/powerpoint/2010/main" val="3234291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1" name="Picture 190"/>
          <p:cNvPicPr>
            <a:picLocks noChangeAspect="1"/>
          </p:cNvPicPr>
          <p:nvPr/>
        </p:nvPicPr>
        <p:blipFill>
          <a:blip r:embed="rId5"/>
          <a:stretch>
            <a:fillRect/>
          </a:stretch>
        </p:blipFill>
        <p:spPr>
          <a:xfrm>
            <a:off x="1577994" y="3690267"/>
            <a:ext cx="360045" cy="320040"/>
          </a:xfrm>
          <a:prstGeom prst="rect">
            <a:avLst/>
          </a:prstGeom>
        </p:spPr>
      </p:pic>
      <p:pic>
        <p:nvPicPr>
          <p:cNvPr id="192" name="Picture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4" name="Picture 193"/>
          <p:cNvPicPr>
            <a:picLocks noChangeAspect="1"/>
          </p:cNvPicPr>
          <p:nvPr/>
        </p:nvPicPr>
        <p:blipFill>
          <a:blip r:embed="rId7"/>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8"/>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7"/>
          <a:stretch>
            <a:fillRect/>
          </a:stretch>
        </p:blipFill>
        <p:spPr>
          <a:xfrm>
            <a:off x="3234823" y="626602"/>
            <a:ext cx="398311" cy="317844"/>
          </a:xfrm>
          <a:prstGeom prst="rect">
            <a:avLst/>
          </a:prstGeom>
        </p:spPr>
      </p:pic>
      <p:pic>
        <p:nvPicPr>
          <p:cNvPr id="59" name="Picture 58"/>
          <p:cNvPicPr>
            <a:picLocks noChangeAspect="1"/>
          </p:cNvPicPr>
          <p:nvPr/>
        </p:nvPicPr>
        <p:blipFill>
          <a:blip r:embed="rId7"/>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8"/>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8"/>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8"/>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0"/>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77" name="Rounded Rectangular Callout 76"/>
          <p:cNvSpPr/>
          <p:nvPr/>
        </p:nvSpPr>
        <p:spPr bwMode="gray">
          <a:xfrm>
            <a:off x="6072555" y="3563606"/>
            <a:ext cx="2956065" cy="2073642"/>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 generic function also contains groups. In this context a group can be a data file name or another logical grouping of data produced or used within the generic function.</a:t>
            </a:r>
          </a:p>
        </p:txBody>
      </p:sp>
    </p:spTree>
    <p:extLst>
      <p:ext uri="{BB962C8B-B14F-4D97-AF65-F5344CB8AC3E}">
        <p14:creationId xmlns:p14="http://schemas.microsoft.com/office/powerpoint/2010/main" val="4126330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1" name="Picture 190"/>
          <p:cNvPicPr>
            <a:picLocks noChangeAspect="1"/>
          </p:cNvPicPr>
          <p:nvPr/>
        </p:nvPicPr>
        <p:blipFill>
          <a:blip r:embed="rId5"/>
          <a:stretch>
            <a:fillRect/>
          </a:stretch>
        </p:blipFill>
        <p:spPr>
          <a:xfrm>
            <a:off x="1577994" y="3690267"/>
            <a:ext cx="360045" cy="320040"/>
          </a:xfrm>
          <a:prstGeom prst="rect">
            <a:avLst/>
          </a:prstGeom>
        </p:spPr>
      </p:pic>
      <p:pic>
        <p:nvPicPr>
          <p:cNvPr id="192" name="Picture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7"/>
          <a:stretch>
            <a:fillRect/>
          </a:stretch>
        </p:blipFill>
        <p:spPr>
          <a:xfrm>
            <a:off x="4009854" y="4561930"/>
            <a:ext cx="364989" cy="320040"/>
          </a:xfrm>
          <a:prstGeom prst="rect">
            <a:avLst/>
          </a:prstGeom>
        </p:spPr>
      </p:pic>
      <p:pic>
        <p:nvPicPr>
          <p:cNvPr id="194" name="Picture 193"/>
          <p:cNvPicPr>
            <a:picLocks noChangeAspect="1"/>
          </p:cNvPicPr>
          <p:nvPr/>
        </p:nvPicPr>
        <p:blipFill>
          <a:blip r:embed="rId8"/>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9"/>
            <a:stretch>
              <a:fillRect/>
            </a:stretch>
          </p:blipFill>
          <p:spPr>
            <a:xfrm>
              <a:off x="4854773" y="391687"/>
              <a:ext cx="243685" cy="320040"/>
            </a:xfrm>
            <a:prstGeom prst="rect">
              <a:avLst/>
            </a:prstGeom>
          </p:spPr>
        </p:pic>
      </p:grpSp>
      <p:pic>
        <p:nvPicPr>
          <p:cNvPr id="58" name="Picture 57"/>
          <p:cNvPicPr>
            <a:picLocks noChangeAspect="1"/>
          </p:cNvPicPr>
          <p:nvPr/>
        </p:nvPicPr>
        <p:blipFill>
          <a:blip r:embed="rId8"/>
          <a:stretch>
            <a:fillRect/>
          </a:stretch>
        </p:blipFill>
        <p:spPr>
          <a:xfrm>
            <a:off x="3234823" y="626602"/>
            <a:ext cx="398311" cy="317844"/>
          </a:xfrm>
          <a:prstGeom prst="rect">
            <a:avLst/>
          </a:prstGeom>
        </p:spPr>
      </p:pic>
      <p:pic>
        <p:nvPicPr>
          <p:cNvPr id="59" name="Picture 58"/>
          <p:cNvPicPr>
            <a:picLocks noChangeAspect="1"/>
          </p:cNvPicPr>
          <p:nvPr/>
        </p:nvPicPr>
        <p:blipFill>
          <a:blip r:embed="rId8"/>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9"/>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9"/>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9"/>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7"/>
          <a:stretch>
            <a:fillRect/>
          </a:stretch>
        </p:blipFill>
        <p:spPr>
          <a:xfrm>
            <a:off x="1655306" y="4568611"/>
            <a:ext cx="364989" cy="320040"/>
          </a:xfrm>
          <a:prstGeom prst="rect">
            <a:avLst/>
          </a:prstGeom>
        </p:spPr>
      </p:pic>
      <p:pic>
        <p:nvPicPr>
          <p:cNvPr id="81" name="Picture 80"/>
          <p:cNvPicPr>
            <a:picLocks noChangeAspect="1"/>
          </p:cNvPicPr>
          <p:nvPr/>
        </p:nvPicPr>
        <p:blipFill>
          <a:blip r:embed="rId10"/>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50" name="Rounded Rectangular Callout 49"/>
          <p:cNvSpPr/>
          <p:nvPr/>
        </p:nvSpPr>
        <p:spPr bwMode="gray">
          <a:xfrm>
            <a:off x="6072555" y="3563606"/>
            <a:ext cx="2956065" cy="2073642"/>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 group also contains a TableFile which might be a file name or a tab within an excel workbook. </a:t>
            </a:r>
          </a:p>
        </p:txBody>
      </p:sp>
    </p:spTree>
    <p:extLst>
      <p:ext uri="{BB962C8B-B14F-4D97-AF65-F5344CB8AC3E}">
        <p14:creationId xmlns:p14="http://schemas.microsoft.com/office/powerpoint/2010/main" val="1834363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1" name="Picture 190"/>
          <p:cNvPicPr>
            <a:picLocks noChangeAspect="1"/>
          </p:cNvPicPr>
          <p:nvPr/>
        </p:nvPicPr>
        <p:blipFill>
          <a:blip r:embed="rId5"/>
          <a:stretch>
            <a:fillRect/>
          </a:stretch>
        </p:blipFill>
        <p:spPr>
          <a:xfrm>
            <a:off x="1577994" y="3690267"/>
            <a:ext cx="360045" cy="320040"/>
          </a:xfrm>
          <a:prstGeom prst="rect">
            <a:avLst/>
          </a:prstGeom>
        </p:spPr>
      </p:pic>
      <p:pic>
        <p:nvPicPr>
          <p:cNvPr id="192" name="Picture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7"/>
          <a:stretch>
            <a:fillRect/>
          </a:stretch>
        </p:blipFill>
        <p:spPr>
          <a:xfrm>
            <a:off x="4009854" y="4561930"/>
            <a:ext cx="364989" cy="320040"/>
          </a:xfrm>
          <a:prstGeom prst="rect">
            <a:avLst/>
          </a:prstGeom>
        </p:spPr>
      </p:pic>
      <p:pic>
        <p:nvPicPr>
          <p:cNvPr id="194" name="Picture 193"/>
          <p:cNvPicPr>
            <a:picLocks noChangeAspect="1"/>
          </p:cNvPicPr>
          <p:nvPr/>
        </p:nvPicPr>
        <p:blipFill>
          <a:blip r:embed="rId8"/>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9"/>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0"/>
          <a:stretch>
            <a:fillRect/>
          </a:stretch>
        </p:blipFill>
        <p:spPr>
          <a:xfrm>
            <a:off x="4082490" y="4951820"/>
            <a:ext cx="244071" cy="320040"/>
          </a:xfrm>
          <a:prstGeom prst="rect">
            <a:avLst/>
          </a:prstGeom>
        </p:spPr>
      </p:pic>
      <p:pic>
        <p:nvPicPr>
          <p:cNvPr id="58" name="Picture 57"/>
          <p:cNvPicPr>
            <a:picLocks noChangeAspect="1"/>
          </p:cNvPicPr>
          <p:nvPr/>
        </p:nvPicPr>
        <p:blipFill>
          <a:blip r:embed="rId8"/>
          <a:stretch>
            <a:fillRect/>
          </a:stretch>
        </p:blipFill>
        <p:spPr>
          <a:xfrm>
            <a:off x="3234823" y="626602"/>
            <a:ext cx="398311" cy="317844"/>
          </a:xfrm>
          <a:prstGeom prst="rect">
            <a:avLst/>
          </a:prstGeom>
        </p:spPr>
      </p:pic>
      <p:pic>
        <p:nvPicPr>
          <p:cNvPr id="59" name="Picture 58"/>
          <p:cNvPicPr>
            <a:picLocks noChangeAspect="1"/>
          </p:cNvPicPr>
          <p:nvPr/>
        </p:nvPicPr>
        <p:blipFill>
          <a:blip r:embed="rId8"/>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9"/>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9"/>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9"/>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7"/>
          <a:stretch>
            <a:fillRect/>
          </a:stretch>
        </p:blipFill>
        <p:spPr>
          <a:xfrm>
            <a:off x="1655306" y="4568611"/>
            <a:ext cx="364989" cy="320040"/>
          </a:xfrm>
          <a:prstGeom prst="rect">
            <a:avLst/>
          </a:prstGeom>
        </p:spPr>
      </p:pic>
      <p:pic>
        <p:nvPicPr>
          <p:cNvPr id="81" name="Picture 80"/>
          <p:cNvPicPr>
            <a:picLocks noChangeAspect="1"/>
          </p:cNvPicPr>
          <p:nvPr/>
        </p:nvPicPr>
        <p:blipFill>
          <a:blip r:embed="rId10"/>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50" name="Rounded Rectangular Callout 49"/>
          <p:cNvSpPr/>
          <p:nvPr/>
        </p:nvSpPr>
        <p:spPr bwMode="gray">
          <a:xfrm>
            <a:off x="6246525" y="3866878"/>
            <a:ext cx="2956065" cy="2073642"/>
          </a:xfrm>
          <a:prstGeom prst="wedgeRoundRectCallout">
            <a:avLst>
              <a:gd name="adj1" fmla="val -83464"/>
              <a:gd name="adj2" fmla="val 905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TableFile contains attributes which is the field level names of the data produced or used within the Generic Function.</a:t>
            </a:r>
          </a:p>
        </p:txBody>
      </p:sp>
    </p:spTree>
    <p:extLst>
      <p:ext uri="{BB962C8B-B14F-4D97-AF65-F5344CB8AC3E}">
        <p14:creationId xmlns:p14="http://schemas.microsoft.com/office/powerpoint/2010/main" val="3790969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0" name="Picture 189"/>
          <p:cNvPicPr>
            <a:picLocks noChangeAspect="1"/>
          </p:cNvPicPr>
          <p:nvPr/>
        </p:nvPicPr>
        <p:blipFill>
          <a:blip r:embed="rId5"/>
          <a:stretch>
            <a:fillRect/>
          </a:stretch>
        </p:blipFill>
        <p:spPr>
          <a:xfrm>
            <a:off x="8662624" y="4452843"/>
            <a:ext cx="242454" cy="320040"/>
          </a:xfrm>
          <a:prstGeom prst="rect">
            <a:avLst/>
          </a:prstGeom>
        </p:spPr>
      </p:pic>
      <p:pic>
        <p:nvPicPr>
          <p:cNvPr id="191" name="Picture 190"/>
          <p:cNvPicPr>
            <a:picLocks noChangeAspect="1"/>
          </p:cNvPicPr>
          <p:nvPr/>
        </p:nvPicPr>
        <p:blipFill>
          <a:blip r:embed="rId6"/>
          <a:stretch>
            <a:fillRect/>
          </a:stretch>
        </p:blipFill>
        <p:spPr>
          <a:xfrm>
            <a:off x="1577994" y="3690267"/>
            <a:ext cx="360045" cy="320040"/>
          </a:xfrm>
          <a:prstGeom prst="rect">
            <a:avLst/>
          </a:prstGeom>
        </p:spPr>
      </p:pic>
      <p:pic>
        <p:nvPicPr>
          <p:cNvPr id="192" name="Picture 1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8"/>
          <a:stretch>
            <a:fillRect/>
          </a:stretch>
        </p:blipFill>
        <p:spPr>
          <a:xfrm>
            <a:off x="4009854" y="4561930"/>
            <a:ext cx="364989" cy="320040"/>
          </a:xfrm>
          <a:prstGeom prst="rect">
            <a:avLst/>
          </a:prstGeom>
        </p:spPr>
      </p:pic>
      <p:pic>
        <p:nvPicPr>
          <p:cNvPr id="194" name="Picture 193"/>
          <p:cNvPicPr>
            <a:picLocks noChangeAspect="1"/>
          </p:cNvPicPr>
          <p:nvPr/>
        </p:nvPicPr>
        <p:blipFill>
          <a:blip r:embed="rId9"/>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0"/>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1"/>
          <a:stretch>
            <a:fillRect/>
          </a:stretch>
        </p:blipFill>
        <p:spPr>
          <a:xfrm>
            <a:off x="4082490" y="4951820"/>
            <a:ext cx="244071" cy="320040"/>
          </a:xfrm>
          <a:prstGeom prst="rect">
            <a:avLst/>
          </a:prstGeom>
        </p:spPr>
      </p:pic>
      <p:pic>
        <p:nvPicPr>
          <p:cNvPr id="58" name="Picture 57"/>
          <p:cNvPicPr>
            <a:picLocks noChangeAspect="1"/>
          </p:cNvPicPr>
          <p:nvPr/>
        </p:nvPicPr>
        <p:blipFill>
          <a:blip r:embed="rId9"/>
          <a:stretch>
            <a:fillRect/>
          </a:stretch>
        </p:blipFill>
        <p:spPr>
          <a:xfrm>
            <a:off x="3234823" y="626602"/>
            <a:ext cx="398311" cy="317844"/>
          </a:xfrm>
          <a:prstGeom prst="rect">
            <a:avLst/>
          </a:prstGeom>
        </p:spPr>
      </p:pic>
      <p:pic>
        <p:nvPicPr>
          <p:cNvPr id="59" name="Picture 58"/>
          <p:cNvPicPr>
            <a:picLocks noChangeAspect="1"/>
          </p:cNvPicPr>
          <p:nvPr/>
        </p:nvPicPr>
        <p:blipFill>
          <a:blip r:embed="rId9"/>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0"/>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0"/>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0"/>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8"/>
          <a:stretch>
            <a:fillRect/>
          </a:stretch>
        </p:blipFill>
        <p:spPr>
          <a:xfrm>
            <a:off x="1655306" y="4568611"/>
            <a:ext cx="364989" cy="320040"/>
          </a:xfrm>
          <a:prstGeom prst="rect">
            <a:avLst/>
          </a:prstGeom>
        </p:spPr>
      </p:pic>
      <p:pic>
        <p:nvPicPr>
          <p:cNvPr id="81" name="Picture 80"/>
          <p:cNvPicPr>
            <a:picLocks noChangeAspect="1"/>
          </p:cNvPicPr>
          <p:nvPr/>
        </p:nvPicPr>
        <p:blipFill>
          <a:blip r:embed="rId11"/>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75" name="Rounded Rectangular Callout 74"/>
          <p:cNvSpPr/>
          <p:nvPr/>
        </p:nvSpPr>
        <p:spPr bwMode="gray">
          <a:xfrm>
            <a:off x="4681347" y="5793099"/>
            <a:ext cx="6709273" cy="880114"/>
          </a:xfrm>
          <a:prstGeom prst="wedgeRoundRectCallout">
            <a:avLst>
              <a:gd name="adj1" fmla="val 13515"/>
              <a:gd name="adj2" fmla="val -14291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3. The third type of object found on the lineage view is a report. This represents reports that are produced as part of the data flow.</a:t>
            </a:r>
          </a:p>
        </p:txBody>
      </p:sp>
    </p:spTree>
    <p:extLst>
      <p:ext uri="{BB962C8B-B14F-4D97-AF65-F5344CB8AC3E}">
        <p14:creationId xmlns:p14="http://schemas.microsoft.com/office/powerpoint/2010/main" val="1829483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3"/>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4"/>
          <a:stretch>
            <a:fillRect/>
          </a:stretch>
        </p:blipFill>
        <p:spPr>
          <a:xfrm>
            <a:off x="3856606" y="3686809"/>
            <a:ext cx="350099" cy="320040"/>
          </a:xfrm>
          <a:prstGeom prst="rect">
            <a:avLst/>
          </a:prstGeom>
        </p:spPr>
      </p:pic>
      <p:pic>
        <p:nvPicPr>
          <p:cNvPr id="190" name="Picture 189"/>
          <p:cNvPicPr>
            <a:picLocks noChangeAspect="1"/>
          </p:cNvPicPr>
          <p:nvPr/>
        </p:nvPicPr>
        <p:blipFill>
          <a:blip r:embed="rId5"/>
          <a:stretch>
            <a:fillRect/>
          </a:stretch>
        </p:blipFill>
        <p:spPr>
          <a:xfrm>
            <a:off x="8662624" y="4452843"/>
            <a:ext cx="242454" cy="320040"/>
          </a:xfrm>
          <a:prstGeom prst="rect">
            <a:avLst/>
          </a:prstGeom>
        </p:spPr>
      </p:pic>
      <p:pic>
        <p:nvPicPr>
          <p:cNvPr id="191" name="Picture 190"/>
          <p:cNvPicPr>
            <a:picLocks noChangeAspect="1"/>
          </p:cNvPicPr>
          <p:nvPr/>
        </p:nvPicPr>
        <p:blipFill>
          <a:blip r:embed="rId6"/>
          <a:stretch>
            <a:fillRect/>
          </a:stretch>
        </p:blipFill>
        <p:spPr>
          <a:xfrm>
            <a:off x="1577994" y="3690267"/>
            <a:ext cx="360045" cy="320040"/>
          </a:xfrm>
          <a:prstGeom prst="rect">
            <a:avLst/>
          </a:prstGeom>
        </p:spPr>
      </p:pic>
      <p:pic>
        <p:nvPicPr>
          <p:cNvPr id="192" name="Picture 1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8"/>
          <a:stretch>
            <a:fillRect/>
          </a:stretch>
        </p:blipFill>
        <p:spPr>
          <a:xfrm>
            <a:off x="4009854" y="4561930"/>
            <a:ext cx="364989" cy="320040"/>
          </a:xfrm>
          <a:prstGeom prst="rect">
            <a:avLst/>
          </a:prstGeom>
        </p:spPr>
      </p:pic>
      <p:pic>
        <p:nvPicPr>
          <p:cNvPr id="194" name="Picture 193"/>
          <p:cNvPicPr>
            <a:picLocks noChangeAspect="1"/>
          </p:cNvPicPr>
          <p:nvPr/>
        </p:nvPicPr>
        <p:blipFill>
          <a:blip r:embed="rId9"/>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0"/>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1"/>
          <a:stretch>
            <a:fillRect/>
          </a:stretch>
        </p:blipFill>
        <p:spPr>
          <a:xfrm>
            <a:off x="4082490" y="4951820"/>
            <a:ext cx="244071" cy="320040"/>
          </a:xfrm>
          <a:prstGeom prst="rect">
            <a:avLst/>
          </a:prstGeom>
        </p:spPr>
      </p:pic>
      <p:pic>
        <p:nvPicPr>
          <p:cNvPr id="58" name="Picture 57"/>
          <p:cNvPicPr>
            <a:picLocks noChangeAspect="1"/>
          </p:cNvPicPr>
          <p:nvPr/>
        </p:nvPicPr>
        <p:blipFill>
          <a:blip r:embed="rId9"/>
          <a:stretch>
            <a:fillRect/>
          </a:stretch>
        </p:blipFill>
        <p:spPr>
          <a:xfrm>
            <a:off x="3234823" y="626602"/>
            <a:ext cx="398311" cy="317844"/>
          </a:xfrm>
          <a:prstGeom prst="rect">
            <a:avLst/>
          </a:prstGeom>
        </p:spPr>
      </p:pic>
      <p:pic>
        <p:nvPicPr>
          <p:cNvPr id="59" name="Picture 58"/>
          <p:cNvPicPr>
            <a:picLocks noChangeAspect="1"/>
          </p:cNvPicPr>
          <p:nvPr/>
        </p:nvPicPr>
        <p:blipFill>
          <a:blip r:embed="rId9"/>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0"/>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0"/>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0"/>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8"/>
          <a:stretch>
            <a:fillRect/>
          </a:stretch>
        </p:blipFill>
        <p:spPr>
          <a:xfrm>
            <a:off x="1655306" y="4568611"/>
            <a:ext cx="364989" cy="320040"/>
          </a:xfrm>
          <a:prstGeom prst="rect">
            <a:avLst/>
          </a:prstGeom>
        </p:spPr>
      </p:pic>
      <p:pic>
        <p:nvPicPr>
          <p:cNvPr id="81" name="Picture 80"/>
          <p:cNvPicPr>
            <a:picLocks noChangeAspect="1"/>
          </p:cNvPicPr>
          <p:nvPr/>
        </p:nvPicPr>
        <p:blipFill>
          <a:blip r:embed="rId11"/>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75" name="Rounded Rectangular Callout 74"/>
          <p:cNvSpPr/>
          <p:nvPr/>
        </p:nvSpPr>
        <p:spPr bwMode="gray">
          <a:xfrm>
            <a:off x="4681347" y="5793099"/>
            <a:ext cx="6709273" cy="880114"/>
          </a:xfrm>
          <a:prstGeom prst="wedgeRoundRectCallout">
            <a:avLst>
              <a:gd name="adj1" fmla="val 44714"/>
              <a:gd name="adj2" fmla="val -15794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4. The fourth and final type of object found on the lineage view is a committee. These are the committees within the bank which use the reports to make decisions.</a:t>
            </a:r>
          </a:p>
        </p:txBody>
      </p:sp>
      <p:sp>
        <p:nvSpPr>
          <p:cNvPr id="77" name="Rounded Rectangle 76"/>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pic>
        <p:nvPicPr>
          <p:cNvPr id="78" name="Picture 77"/>
          <p:cNvPicPr>
            <a:picLocks noChangeAspect="1"/>
          </p:cNvPicPr>
          <p:nvPr/>
        </p:nvPicPr>
        <p:blipFill>
          <a:blip r:embed="rId12"/>
          <a:stretch>
            <a:fillRect/>
          </a:stretch>
        </p:blipFill>
        <p:spPr>
          <a:xfrm>
            <a:off x="10239397" y="4451994"/>
            <a:ext cx="442795" cy="320040"/>
          </a:xfrm>
          <a:prstGeom prst="rect">
            <a:avLst/>
          </a:prstGeom>
        </p:spPr>
      </p:pic>
    </p:spTree>
    <p:extLst>
      <p:ext uri="{BB962C8B-B14F-4D97-AF65-F5344CB8AC3E}">
        <p14:creationId xmlns:p14="http://schemas.microsoft.com/office/powerpoint/2010/main" val="69320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B889B1-8BD4-4B9A-882B-66ACBC8C39DD}"/>
              </a:ext>
            </a:extLst>
          </p:cNvPr>
          <p:cNvPicPr>
            <a:picLocks noChangeAspect="1"/>
          </p:cNvPicPr>
          <p:nvPr/>
        </p:nvPicPr>
        <p:blipFill>
          <a:blip r:embed="rId2"/>
          <a:stretch>
            <a:fillRect/>
          </a:stretch>
        </p:blipFill>
        <p:spPr>
          <a:xfrm>
            <a:off x="194551" y="816757"/>
            <a:ext cx="11722866" cy="5739065"/>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358775" y="106118"/>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5871644" y="2293154"/>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On the Voltron Lineage view, systems are represented by dark purple blocks. </a:t>
            </a:r>
          </a:p>
        </p:txBody>
      </p:sp>
      <p:grpSp>
        <p:nvGrpSpPr>
          <p:cNvPr id="7" name="Group 6">
            <a:extLst>
              <a:ext uri="{FF2B5EF4-FFF2-40B4-BE49-F238E27FC236}">
                <a16:creationId xmlns:a16="http://schemas.microsoft.com/office/drawing/2014/main" id="{91FEAF5A-D288-4AB9-8677-7D9AEEB14BA7}"/>
              </a:ext>
            </a:extLst>
          </p:cNvPr>
          <p:cNvGrpSpPr/>
          <p:nvPr/>
        </p:nvGrpSpPr>
        <p:grpSpPr>
          <a:xfrm>
            <a:off x="3265305" y="2477048"/>
            <a:ext cx="1889417" cy="767936"/>
            <a:chOff x="9926492" y="3997248"/>
            <a:chExt cx="1889417" cy="767936"/>
          </a:xfrm>
        </p:grpSpPr>
        <p:sp>
          <p:nvSpPr>
            <p:cNvPr id="8" name="Rounded Rectangle 10">
              <a:extLst>
                <a:ext uri="{FF2B5EF4-FFF2-40B4-BE49-F238E27FC236}">
                  <a16:creationId xmlns:a16="http://schemas.microsoft.com/office/drawing/2014/main" id="{1B120A9F-DDD5-4937-9A19-42766AD74CAA}"/>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9" name="Picture 6" descr="Gesture, Finger, Hand, One, Click icon">
              <a:extLst>
                <a:ext uri="{FF2B5EF4-FFF2-40B4-BE49-F238E27FC236}">
                  <a16:creationId xmlns:a16="http://schemas.microsoft.com/office/drawing/2014/main" id="{C10334B4-F970-4502-9929-0BF1D15D7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C7F15A1-5585-4B25-852C-F42BCD9D6B5F}"/>
              </a:ext>
            </a:extLst>
          </p:cNvPr>
          <p:cNvSpPr/>
          <p:nvPr/>
        </p:nvSpPr>
        <p:spPr bwMode="gray">
          <a:xfrm>
            <a:off x="5154722" y="2260673"/>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Rounded Rectangular Callout 74">
            <a:extLst>
              <a:ext uri="{FF2B5EF4-FFF2-40B4-BE49-F238E27FC236}">
                <a16:creationId xmlns:a16="http://schemas.microsoft.com/office/drawing/2014/main" id="{7EBE2BBF-AC73-4B89-939F-489216638FF6}"/>
              </a:ext>
            </a:extLst>
          </p:cNvPr>
          <p:cNvSpPr/>
          <p:nvPr/>
        </p:nvSpPr>
        <p:spPr bwMode="gray">
          <a:xfrm>
            <a:off x="5871644" y="2929234"/>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In order to view the underlying information, click on the + sign on the system.</a:t>
            </a:r>
          </a:p>
        </p:txBody>
      </p:sp>
    </p:spTree>
    <p:extLst>
      <p:ext uri="{BB962C8B-B14F-4D97-AF65-F5344CB8AC3E}">
        <p14:creationId xmlns:p14="http://schemas.microsoft.com/office/powerpoint/2010/main" val="2135415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9B951F-0D94-4240-B217-2A48E18A837E}"/>
              </a:ext>
            </a:extLst>
          </p:cNvPr>
          <p:cNvPicPr>
            <a:picLocks noChangeAspect="1"/>
          </p:cNvPicPr>
          <p:nvPr/>
        </p:nvPicPr>
        <p:blipFill>
          <a:blip r:embed="rId2"/>
          <a:stretch>
            <a:fillRect/>
          </a:stretch>
        </p:blipFill>
        <p:spPr>
          <a:xfrm>
            <a:off x="141890" y="728664"/>
            <a:ext cx="12000500" cy="5853292"/>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295713" y="-27696"/>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5871644" y="2293154"/>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This will then show all groups available on the system </a:t>
            </a:r>
          </a:p>
        </p:txBody>
      </p:sp>
      <p:grpSp>
        <p:nvGrpSpPr>
          <p:cNvPr id="7" name="Group 6">
            <a:extLst>
              <a:ext uri="{FF2B5EF4-FFF2-40B4-BE49-F238E27FC236}">
                <a16:creationId xmlns:a16="http://schemas.microsoft.com/office/drawing/2014/main" id="{91FEAF5A-D288-4AB9-8677-7D9AEEB14BA7}"/>
              </a:ext>
            </a:extLst>
          </p:cNvPr>
          <p:cNvGrpSpPr/>
          <p:nvPr/>
        </p:nvGrpSpPr>
        <p:grpSpPr>
          <a:xfrm>
            <a:off x="3265305" y="2477048"/>
            <a:ext cx="1889417" cy="767936"/>
            <a:chOff x="9926492" y="3997248"/>
            <a:chExt cx="1889417" cy="767936"/>
          </a:xfrm>
        </p:grpSpPr>
        <p:sp>
          <p:nvSpPr>
            <p:cNvPr id="8" name="Rounded Rectangle 10">
              <a:extLst>
                <a:ext uri="{FF2B5EF4-FFF2-40B4-BE49-F238E27FC236}">
                  <a16:creationId xmlns:a16="http://schemas.microsoft.com/office/drawing/2014/main" id="{1B120A9F-DDD5-4937-9A19-42766AD74CAA}"/>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9" name="Picture 6" descr="Gesture, Finger, Hand, One, Click icon">
              <a:extLst>
                <a:ext uri="{FF2B5EF4-FFF2-40B4-BE49-F238E27FC236}">
                  <a16:creationId xmlns:a16="http://schemas.microsoft.com/office/drawing/2014/main" id="{C10334B4-F970-4502-9929-0BF1D15D7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C7F15A1-5585-4B25-852C-F42BCD9D6B5F}"/>
              </a:ext>
            </a:extLst>
          </p:cNvPr>
          <p:cNvSpPr/>
          <p:nvPr/>
        </p:nvSpPr>
        <p:spPr bwMode="gray">
          <a:xfrm>
            <a:off x="5169380" y="2358843"/>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Rounded Rectangular Callout 74">
            <a:extLst>
              <a:ext uri="{FF2B5EF4-FFF2-40B4-BE49-F238E27FC236}">
                <a16:creationId xmlns:a16="http://schemas.microsoft.com/office/drawing/2014/main" id="{7EBE2BBF-AC73-4B89-939F-489216638FF6}"/>
              </a:ext>
            </a:extLst>
          </p:cNvPr>
          <p:cNvSpPr/>
          <p:nvPr/>
        </p:nvSpPr>
        <p:spPr bwMode="gray">
          <a:xfrm>
            <a:off x="5871644" y="2929234"/>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In order to view the underlying information, click on the + sign on the relevant group.</a:t>
            </a:r>
          </a:p>
        </p:txBody>
      </p:sp>
    </p:spTree>
    <p:extLst>
      <p:ext uri="{BB962C8B-B14F-4D97-AF65-F5344CB8AC3E}">
        <p14:creationId xmlns:p14="http://schemas.microsoft.com/office/powerpoint/2010/main" val="4229611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49FD9-33F1-45AC-BCE1-CF7A27AB85C3}"/>
              </a:ext>
            </a:extLst>
          </p:cNvPr>
          <p:cNvPicPr>
            <a:picLocks noChangeAspect="1"/>
          </p:cNvPicPr>
          <p:nvPr/>
        </p:nvPicPr>
        <p:blipFill>
          <a:blip r:embed="rId2"/>
          <a:stretch>
            <a:fillRect/>
          </a:stretch>
        </p:blipFill>
        <p:spPr>
          <a:xfrm>
            <a:off x="102479" y="796161"/>
            <a:ext cx="11962565" cy="5834789"/>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358775" y="106118"/>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5974123" y="2521756"/>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This will then show all tables available in the group </a:t>
            </a:r>
          </a:p>
        </p:txBody>
      </p:sp>
      <p:grpSp>
        <p:nvGrpSpPr>
          <p:cNvPr id="7" name="Group 6">
            <a:extLst>
              <a:ext uri="{FF2B5EF4-FFF2-40B4-BE49-F238E27FC236}">
                <a16:creationId xmlns:a16="http://schemas.microsoft.com/office/drawing/2014/main" id="{91FEAF5A-D288-4AB9-8677-7D9AEEB14BA7}"/>
              </a:ext>
            </a:extLst>
          </p:cNvPr>
          <p:cNvGrpSpPr/>
          <p:nvPr/>
        </p:nvGrpSpPr>
        <p:grpSpPr>
          <a:xfrm>
            <a:off x="3178598" y="2889666"/>
            <a:ext cx="1889417" cy="767936"/>
            <a:chOff x="9926492" y="3997248"/>
            <a:chExt cx="1889417" cy="767936"/>
          </a:xfrm>
        </p:grpSpPr>
        <p:sp>
          <p:nvSpPr>
            <p:cNvPr id="8" name="Rounded Rectangle 10">
              <a:extLst>
                <a:ext uri="{FF2B5EF4-FFF2-40B4-BE49-F238E27FC236}">
                  <a16:creationId xmlns:a16="http://schemas.microsoft.com/office/drawing/2014/main" id="{1B120A9F-DDD5-4937-9A19-42766AD74CAA}"/>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9" name="Picture 6" descr="Gesture, Finger, Hand, One, Click icon">
              <a:extLst>
                <a:ext uri="{FF2B5EF4-FFF2-40B4-BE49-F238E27FC236}">
                  <a16:creationId xmlns:a16="http://schemas.microsoft.com/office/drawing/2014/main" id="{C10334B4-F970-4502-9929-0BF1D15D7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EC7F15A1-5585-4B25-852C-F42BCD9D6B5F}"/>
              </a:ext>
            </a:extLst>
          </p:cNvPr>
          <p:cNvSpPr/>
          <p:nvPr/>
        </p:nvSpPr>
        <p:spPr bwMode="gray">
          <a:xfrm>
            <a:off x="5177266" y="2587445"/>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1" name="Rounded Rectangular Callout 74">
            <a:extLst>
              <a:ext uri="{FF2B5EF4-FFF2-40B4-BE49-F238E27FC236}">
                <a16:creationId xmlns:a16="http://schemas.microsoft.com/office/drawing/2014/main" id="{7EBE2BBF-AC73-4B89-939F-489216638FF6}"/>
              </a:ext>
            </a:extLst>
          </p:cNvPr>
          <p:cNvSpPr/>
          <p:nvPr/>
        </p:nvSpPr>
        <p:spPr bwMode="gray">
          <a:xfrm>
            <a:off x="5974123" y="3157836"/>
            <a:ext cx="6045773" cy="544639"/>
          </a:xfrm>
          <a:prstGeom prst="wedgeRoundRectCallout">
            <a:avLst>
              <a:gd name="adj1" fmla="val -57502"/>
              <a:gd name="adj2" fmla="val -415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In order to view the underlying information, click on the + sign on the relevant table.</a:t>
            </a:r>
          </a:p>
        </p:txBody>
      </p:sp>
    </p:spTree>
    <p:extLst>
      <p:ext uri="{BB962C8B-B14F-4D97-AF65-F5344CB8AC3E}">
        <p14:creationId xmlns:p14="http://schemas.microsoft.com/office/powerpoint/2010/main" val="854671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0F1970-4608-4B57-BD2F-FC1E9EB93321}"/>
              </a:ext>
            </a:extLst>
          </p:cNvPr>
          <p:cNvPicPr>
            <a:picLocks noChangeAspect="1"/>
          </p:cNvPicPr>
          <p:nvPr/>
        </p:nvPicPr>
        <p:blipFill>
          <a:blip r:embed="rId2"/>
          <a:stretch>
            <a:fillRect/>
          </a:stretch>
        </p:blipFill>
        <p:spPr>
          <a:xfrm>
            <a:off x="23649" y="782882"/>
            <a:ext cx="12192000" cy="5969000"/>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358775" y="106118"/>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5871644" y="2293154"/>
            <a:ext cx="6045773" cy="544639"/>
          </a:xfrm>
          <a:prstGeom prst="wedgeRoundRectCallout">
            <a:avLst>
              <a:gd name="adj1" fmla="val -59718"/>
              <a:gd name="adj2" fmla="val 10033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You can now view all the attributes in the table.</a:t>
            </a:r>
          </a:p>
        </p:txBody>
      </p:sp>
      <p:pic>
        <p:nvPicPr>
          <p:cNvPr id="9" name="Picture 6" descr="Gesture, Finger, Hand, One, Click icon">
            <a:extLst>
              <a:ext uri="{FF2B5EF4-FFF2-40B4-BE49-F238E27FC236}">
                <a16:creationId xmlns:a16="http://schemas.microsoft.com/office/drawing/2014/main" id="{C10334B4-F970-4502-9929-0BF1D15D7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699" y="2750335"/>
            <a:ext cx="568436" cy="54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50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43F4D2-7F68-4205-A098-901BD15C1304}"/>
              </a:ext>
            </a:extLst>
          </p:cNvPr>
          <p:cNvPicPr>
            <a:picLocks noChangeAspect="1"/>
          </p:cNvPicPr>
          <p:nvPr/>
        </p:nvPicPr>
        <p:blipFill>
          <a:blip r:embed="rId2"/>
          <a:stretch>
            <a:fillRect/>
          </a:stretch>
        </p:blipFill>
        <p:spPr>
          <a:xfrm>
            <a:off x="148458" y="712364"/>
            <a:ext cx="11895083" cy="5823634"/>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358775" y="106118"/>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590195" y="3917003"/>
            <a:ext cx="6045773" cy="544639"/>
          </a:xfrm>
          <a:prstGeom prst="wedgeRoundRectCallout">
            <a:avLst>
              <a:gd name="adj1" fmla="val 45111"/>
              <a:gd name="adj2" fmla="val -11532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same applies to the levels under a generic function.</a:t>
            </a:r>
          </a:p>
        </p:txBody>
      </p:sp>
    </p:spTree>
    <p:extLst>
      <p:ext uri="{BB962C8B-B14F-4D97-AF65-F5344CB8AC3E}">
        <p14:creationId xmlns:p14="http://schemas.microsoft.com/office/powerpoint/2010/main" val="3768356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Taxonomy View</a:t>
            </a:r>
          </a:p>
        </p:txBody>
      </p:sp>
      <p:sp>
        <p:nvSpPr>
          <p:cNvPr id="5" name="Subtitle 4"/>
          <p:cNvSpPr>
            <a:spLocks noGrp="1"/>
          </p:cNvSpPr>
          <p:nvPr>
            <p:ph type="subTitle" idx="1"/>
          </p:nvPr>
        </p:nvSpPr>
        <p:spPr/>
        <p:txBody>
          <a:bodyPr/>
          <a:lstStyle/>
          <a:p>
            <a:endParaRPr lang="en-US" dirty="0"/>
          </a:p>
        </p:txBody>
      </p:sp>
      <p:sp>
        <p:nvSpPr>
          <p:cNvPr id="6" name="Text Placeholder 5"/>
          <p:cNvSpPr>
            <a:spLocks noGrp="1"/>
          </p:cNvSpPr>
          <p:nvPr>
            <p:ph type="body" sz="quarter" idx="10"/>
          </p:nvPr>
        </p:nvSpPr>
        <p:spPr/>
        <p:txBody>
          <a:bodyPr/>
          <a:lstStyle/>
          <a:p>
            <a:r>
              <a:rPr lang="en-US" dirty="0"/>
              <a:t>2</a:t>
            </a:r>
          </a:p>
        </p:txBody>
      </p:sp>
    </p:spTree>
    <p:extLst>
      <p:ext uri="{BB962C8B-B14F-4D97-AF65-F5344CB8AC3E}">
        <p14:creationId xmlns:p14="http://schemas.microsoft.com/office/powerpoint/2010/main" val="1158558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43F4D2-7F68-4205-A098-901BD15C1304}"/>
              </a:ext>
            </a:extLst>
          </p:cNvPr>
          <p:cNvPicPr>
            <a:picLocks noChangeAspect="1"/>
          </p:cNvPicPr>
          <p:nvPr/>
        </p:nvPicPr>
        <p:blipFill>
          <a:blip r:embed="rId2"/>
          <a:stretch>
            <a:fillRect/>
          </a:stretch>
        </p:blipFill>
        <p:spPr>
          <a:xfrm>
            <a:off x="148458" y="712364"/>
            <a:ext cx="11895083" cy="5823634"/>
          </a:xfrm>
          <a:prstGeom prst="rect">
            <a:avLst/>
          </a:prstGeom>
        </p:spPr>
      </p:pic>
      <p:sp>
        <p:nvSpPr>
          <p:cNvPr id="2" name="Title 1">
            <a:extLst>
              <a:ext uri="{FF2B5EF4-FFF2-40B4-BE49-F238E27FC236}">
                <a16:creationId xmlns:a16="http://schemas.microsoft.com/office/drawing/2014/main" id="{33B14B4E-5068-4DF2-9243-6BE6E61D6DCE}"/>
              </a:ext>
            </a:extLst>
          </p:cNvPr>
          <p:cNvSpPr>
            <a:spLocks noGrp="1"/>
          </p:cNvSpPr>
          <p:nvPr>
            <p:ph type="title"/>
          </p:nvPr>
        </p:nvSpPr>
        <p:spPr>
          <a:xfrm>
            <a:off x="358775" y="106118"/>
            <a:ext cx="11337925" cy="710639"/>
          </a:xfrm>
        </p:spPr>
        <p:txBody>
          <a:bodyPr/>
          <a:lstStyle/>
          <a:p>
            <a:r>
              <a:rPr lang="en-US" dirty="0"/>
              <a:t>Voltron Lineage View Example</a:t>
            </a:r>
          </a:p>
        </p:txBody>
      </p:sp>
      <p:sp>
        <p:nvSpPr>
          <p:cNvPr id="5" name="Rounded Rectangular Callout 74">
            <a:extLst>
              <a:ext uri="{FF2B5EF4-FFF2-40B4-BE49-F238E27FC236}">
                <a16:creationId xmlns:a16="http://schemas.microsoft.com/office/drawing/2014/main" id="{9151E0E7-F2C6-4EB2-AA7F-88A050AF6DB1}"/>
              </a:ext>
            </a:extLst>
          </p:cNvPr>
          <p:cNvSpPr/>
          <p:nvPr/>
        </p:nvSpPr>
        <p:spPr bwMode="gray">
          <a:xfrm>
            <a:off x="3396457" y="1922665"/>
            <a:ext cx="6045773" cy="442164"/>
          </a:xfrm>
          <a:prstGeom prst="wedgeRoundRectCallout">
            <a:avLst>
              <a:gd name="adj1" fmla="val 45111"/>
              <a:gd name="adj2" fmla="val -11532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Reports are indicated using this shape on the lineage</a:t>
            </a:r>
          </a:p>
        </p:txBody>
      </p:sp>
      <p:sp>
        <p:nvSpPr>
          <p:cNvPr id="7" name="Rounded Rectangular Callout 74">
            <a:extLst>
              <a:ext uri="{FF2B5EF4-FFF2-40B4-BE49-F238E27FC236}">
                <a16:creationId xmlns:a16="http://schemas.microsoft.com/office/drawing/2014/main" id="{3E155235-F68B-4540-B76C-EE07BD32DE5D}"/>
              </a:ext>
            </a:extLst>
          </p:cNvPr>
          <p:cNvSpPr/>
          <p:nvPr/>
        </p:nvSpPr>
        <p:spPr bwMode="gray">
          <a:xfrm>
            <a:off x="4975636" y="4118378"/>
            <a:ext cx="6045773" cy="442165"/>
          </a:xfrm>
          <a:prstGeom prst="wedgeRoundRectCallout">
            <a:avLst>
              <a:gd name="adj1" fmla="val 45111"/>
              <a:gd name="adj2" fmla="val -11532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And committees are represented by this shape.</a:t>
            </a:r>
          </a:p>
        </p:txBody>
      </p:sp>
    </p:spTree>
    <p:extLst>
      <p:ext uri="{BB962C8B-B14F-4D97-AF65-F5344CB8AC3E}">
        <p14:creationId xmlns:p14="http://schemas.microsoft.com/office/powerpoint/2010/main" val="1312049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3.2</a:t>
            </a:r>
          </a:p>
        </p:txBody>
      </p:sp>
      <p:sp>
        <p:nvSpPr>
          <p:cNvPr id="4" name="Title 3"/>
          <p:cNvSpPr>
            <a:spLocks noGrp="1"/>
          </p:cNvSpPr>
          <p:nvPr>
            <p:ph type="ctrTitle"/>
          </p:nvPr>
        </p:nvSpPr>
        <p:spPr/>
        <p:txBody>
          <a:bodyPr/>
          <a:lstStyle/>
          <a:p>
            <a:r>
              <a:rPr lang="en-US" dirty="0"/>
              <a:t>Data Flow</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73012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86" name="Rounded Rectangular Callout 74">
            <a:extLst>
              <a:ext uri="{FF2B5EF4-FFF2-40B4-BE49-F238E27FC236}">
                <a16:creationId xmlns:a16="http://schemas.microsoft.com/office/drawing/2014/main" id="{46AEFD8A-049C-43F9-B667-2EE7D2FAA432}"/>
              </a:ext>
            </a:extLst>
          </p:cNvPr>
          <p:cNvSpPr/>
          <p:nvPr/>
        </p:nvSpPr>
        <p:spPr bwMode="gray">
          <a:xfrm>
            <a:off x="4301770" y="5415185"/>
            <a:ext cx="6045773" cy="442165"/>
          </a:xfrm>
          <a:prstGeom prst="wedgeRoundRectCallout">
            <a:avLst>
              <a:gd name="adj1" fmla="val -63500"/>
              <a:gd name="adj2" fmla="val -21515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1. Between a System and a Generic Function</a:t>
            </a:r>
          </a:p>
        </p:txBody>
      </p:sp>
      <p:sp>
        <p:nvSpPr>
          <p:cNvPr id="87" name="Rounded Rectangle 11">
            <a:extLst>
              <a:ext uri="{FF2B5EF4-FFF2-40B4-BE49-F238E27FC236}">
                <a16:creationId xmlns:a16="http://schemas.microsoft.com/office/drawing/2014/main" id="{A50F273F-0704-478A-AE4C-94D73C3CC2BC}"/>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Tree>
    <p:extLst>
      <p:ext uri="{BB962C8B-B14F-4D97-AF65-F5344CB8AC3E}">
        <p14:creationId xmlns:p14="http://schemas.microsoft.com/office/powerpoint/2010/main" val="3796144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86" name="Rounded Rectangular Callout 74">
            <a:extLst>
              <a:ext uri="{FF2B5EF4-FFF2-40B4-BE49-F238E27FC236}">
                <a16:creationId xmlns:a16="http://schemas.microsoft.com/office/drawing/2014/main" id="{46AEFD8A-049C-43F9-B667-2EE7D2FAA432}"/>
              </a:ext>
            </a:extLst>
          </p:cNvPr>
          <p:cNvSpPr/>
          <p:nvPr/>
        </p:nvSpPr>
        <p:spPr bwMode="gray">
          <a:xfrm>
            <a:off x="5831761" y="3626985"/>
            <a:ext cx="6045773" cy="442165"/>
          </a:xfrm>
          <a:prstGeom prst="wedgeRoundRectCallout">
            <a:avLst>
              <a:gd name="adj1" fmla="val -51895"/>
              <a:gd name="adj2" fmla="val 20557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2. Between a Generic Function and a System</a:t>
            </a:r>
          </a:p>
        </p:txBody>
      </p:sp>
      <p:sp>
        <p:nvSpPr>
          <p:cNvPr id="73" name="Rounded Rectangle 11">
            <a:extLst>
              <a:ext uri="{FF2B5EF4-FFF2-40B4-BE49-F238E27FC236}">
                <a16:creationId xmlns:a16="http://schemas.microsoft.com/office/drawing/2014/main" id="{FB1F86D0-97FD-4117-9208-4B33318EB890}"/>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Tree>
    <p:extLst>
      <p:ext uri="{BB962C8B-B14F-4D97-AF65-F5344CB8AC3E}">
        <p14:creationId xmlns:p14="http://schemas.microsoft.com/office/powerpoint/2010/main" val="3166983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0" name="Rounded Rectangular Callout 74">
            <a:extLst>
              <a:ext uri="{FF2B5EF4-FFF2-40B4-BE49-F238E27FC236}">
                <a16:creationId xmlns:a16="http://schemas.microsoft.com/office/drawing/2014/main" id="{FD0B57C3-A94C-436F-9A7A-5A6C19EA23B6}"/>
              </a:ext>
            </a:extLst>
          </p:cNvPr>
          <p:cNvSpPr/>
          <p:nvPr/>
        </p:nvSpPr>
        <p:spPr bwMode="gray">
          <a:xfrm>
            <a:off x="8259218" y="5332968"/>
            <a:ext cx="3463379" cy="765386"/>
          </a:xfrm>
          <a:prstGeom prst="wedgeRoundRectCallout">
            <a:avLst>
              <a:gd name="adj1" fmla="val -48542"/>
              <a:gd name="adj2" fmla="val -8679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3. Between a System and a Report</a:t>
            </a:r>
          </a:p>
        </p:txBody>
      </p:sp>
      <p:sp>
        <p:nvSpPr>
          <p:cNvPr id="73" name="Rounded Rectangle 11">
            <a:extLst>
              <a:ext uri="{FF2B5EF4-FFF2-40B4-BE49-F238E27FC236}">
                <a16:creationId xmlns:a16="http://schemas.microsoft.com/office/drawing/2014/main" id="{AE353A1F-F322-464C-8C67-36E6F3104D0B}"/>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Tree>
    <p:extLst>
      <p:ext uri="{BB962C8B-B14F-4D97-AF65-F5344CB8AC3E}">
        <p14:creationId xmlns:p14="http://schemas.microsoft.com/office/powerpoint/2010/main" val="1220244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4" name="Rounded Rectangle 11">
            <a:extLst>
              <a:ext uri="{FF2B5EF4-FFF2-40B4-BE49-F238E27FC236}">
                <a16:creationId xmlns:a16="http://schemas.microsoft.com/office/drawing/2014/main" id="{F49B6B13-AED6-4E72-83C3-D0D72BAA8C6F}"/>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
        <p:nvSpPr>
          <p:cNvPr id="73" name="Rounded Rectangular Callout 74">
            <a:extLst>
              <a:ext uri="{FF2B5EF4-FFF2-40B4-BE49-F238E27FC236}">
                <a16:creationId xmlns:a16="http://schemas.microsoft.com/office/drawing/2014/main" id="{B021C409-CDE2-4A24-A7AC-17266997BED0}"/>
              </a:ext>
            </a:extLst>
          </p:cNvPr>
          <p:cNvSpPr/>
          <p:nvPr/>
        </p:nvSpPr>
        <p:spPr bwMode="gray">
          <a:xfrm>
            <a:off x="6906200" y="3369804"/>
            <a:ext cx="3463379" cy="765386"/>
          </a:xfrm>
          <a:prstGeom prst="wedgeRoundRectCallout">
            <a:avLst>
              <a:gd name="adj1" fmla="val -49908"/>
              <a:gd name="adj2" fmla="val 9240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4. Between a Generic Function and a Report</a:t>
            </a:r>
          </a:p>
        </p:txBody>
      </p:sp>
    </p:spTree>
    <p:extLst>
      <p:ext uri="{BB962C8B-B14F-4D97-AF65-F5344CB8AC3E}">
        <p14:creationId xmlns:p14="http://schemas.microsoft.com/office/powerpoint/2010/main" val="1706542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74" name="Rounded Rectangle 11">
            <a:extLst>
              <a:ext uri="{FF2B5EF4-FFF2-40B4-BE49-F238E27FC236}">
                <a16:creationId xmlns:a16="http://schemas.microsoft.com/office/drawing/2014/main" id="{F49B6B13-AED6-4E72-83C3-D0D72BAA8C6F}"/>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
        <p:nvSpPr>
          <p:cNvPr id="73" name="Rounded Rectangular Callout 74">
            <a:extLst>
              <a:ext uri="{FF2B5EF4-FFF2-40B4-BE49-F238E27FC236}">
                <a16:creationId xmlns:a16="http://schemas.microsoft.com/office/drawing/2014/main" id="{CA20C5CE-7FDA-4A31-AAF1-3720FF523029}"/>
              </a:ext>
            </a:extLst>
          </p:cNvPr>
          <p:cNvSpPr/>
          <p:nvPr/>
        </p:nvSpPr>
        <p:spPr bwMode="gray">
          <a:xfrm>
            <a:off x="2582402" y="4750392"/>
            <a:ext cx="3463379" cy="765386"/>
          </a:xfrm>
          <a:prstGeom prst="wedgeRoundRectCallout">
            <a:avLst>
              <a:gd name="adj1" fmla="val -49908"/>
              <a:gd name="adj2" fmla="val 9240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5. Between a Report and a System.</a:t>
            </a:r>
          </a:p>
        </p:txBody>
      </p:sp>
    </p:spTree>
    <p:extLst>
      <p:ext uri="{BB962C8B-B14F-4D97-AF65-F5344CB8AC3E}">
        <p14:creationId xmlns:p14="http://schemas.microsoft.com/office/powerpoint/2010/main" val="3428685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74" name="Rounded Rectangle 11">
            <a:extLst>
              <a:ext uri="{FF2B5EF4-FFF2-40B4-BE49-F238E27FC236}">
                <a16:creationId xmlns:a16="http://schemas.microsoft.com/office/drawing/2014/main" id="{F49B6B13-AED6-4E72-83C3-D0D72BAA8C6F}"/>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
        <p:nvSpPr>
          <p:cNvPr id="77" name="Rounded Rectangular Callout 74">
            <a:extLst>
              <a:ext uri="{FF2B5EF4-FFF2-40B4-BE49-F238E27FC236}">
                <a16:creationId xmlns:a16="http://schemas.microsoft.com/office/drawing/2014/main" id="{BBE54BA9-7375-4D0D-9DCA-C6BC82ACA733}"/>
              </a:ext>
            </a:extLst>
          </p:cNvPr>
          <p:cNvSpPr/>
          <p:nvPr/>
        </p:nvSpPr>
        <p:spPr bwMode="gray">
          <a:xfrm>
            <a:off x="4669878" y="5625647"/>
            <a:ext cx="3463379" cy="765386"/>
          </a:xfrm>
          <a:prstGeom prst="wedgeRoundRectCallout">
            <a:avLst>
              <a:gd name="adj1" fmla="val -77903"/>
              <a:gd name="adj2" fmla="val 1001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6. Between a Report and a Generic Function</a:t>
            </a:r>
          </a:p>
        </p:txBody>
      </p:sp>
    </p:spTree>
    <p:extLst>
      <p:ext uri="{BB962C8B-B14F-4D97-AF65-F5344CB8AC3E}">
        <p14:creationId xmlns:p14="http://schemas.microsoft.com/office/powerpoint/2010/main" val="3116514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74" name="Rounded Rectangle 11">
            <a:extLst>
              <a:ext uri="{FF2B5EF4-FFF2-40B4-BE49-F238E27FC236}">
                <a16:creationId xmlns:a16="http://schemas.microsoft.com/office/drawing/2014/main" id="{F49B6B13-AED6-4E72-83C3-D0D72BAA8C6F}"/>
              </a:ext>
            </a:extLst>
          </p:cNvPr>
          <p:cNvSpPr/>
          <p:nvPr/>
        </p:nvSpPr>
        <p:spPr bwMode="gray">
          <a:xfrm>
            <a:off x="1624093" y="2695578"/>
            <a:ext cx="8257464" cy="452995"/>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In the lineage view data can flow in the following ways:</a:t>
            </a:r>
          </a:p>
        </p:txBody>
      </p:sp>
      <p:sp>
        <p:nvSpPr>
          <p:cNvPr id="77" name="Rounded Rectangular Callout 74">
            <a:extLst>
              <a:ext uri="{FF2B5EF4-FFF2-40B4-BE49-F238E27FC236}">
                <a16:creationId xmlns:a16="http://schemas.microsoft.com/office/drawing/2014/main" id="{BBE54BA9-7375-4D0D-9DCA-C6BC82ACA733}"/>
              </a:ext>
            </a:extLst>
          </p:cNvPr>
          <p:cNvSpPr/>
          <p:nvPr/>
        </p:nvSpPr>
        <p:spPr bwMode="gray">
          <a:xfrm>
            <a:off x="8534068" y="5522842"/>
            <a:ext cx="3463379" cy="765386"/>
          </a:xfrm>
          <a:prstGeom prst="wedgeRoundRectCallout">
            <a:avLst>
              <a:gd name="adj1" fmla="val -6891"/>
              <a:gd name="adj2" fmla="val -16609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6. Between a Report and a Committee </a:t>
            </a:r>
          </a:p>
        </p:txBody>
      </p:sp>
      <p:cxnSp>
        <p:nvCxnSpPr>
          <p:cNvPr id="73" name="Straight Connector 72">
            <a:extLst>
              <a:ext uri="{FF2B5EF4-FFF2-40B4-BE49-F238E27FC236}">
                <a16:creationId xmlns:a16="http://schemas.microsoft.com/office/drawing/2014/main" id="{CE3054B3-52C0-48F2-9082-54CE117A8EAC}"/>
              </a:ext>
            </a:extLst>
          </p:cNvPr>
          <p:cNvCxnSpPr>
            <a:cxnSpLocks/>
            <a:stCxn id="27" idx="3"/>
            <a:endCxn id="28" idx="1"/>
          </p:cNvCxnSpPr>
          <p:nvPr/>
        </p:nvCxnSpPr>
        <p:spPr>
          <a:xfrm>
            <a:off x="9881557" y="4612014"/>
            <a:ext cx="263061" cy="0"/>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290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cxnSp>
        <p:nvCxnSpPr>
          <p:cNvPr id="73" name="Straight Connector 72">
            <a:extLst>
              <a:ext uri="{FF2B5EF4-FFF2-40B4-BE49-F238E27FC236}">
                <a16:creationId xmlns:a16="http://schemas.microsoft.com/office/drawing/2014/main" id="{CE3054B3-52C0-48F2-9082-54CE117A8EAC}"/>
              </a:ext>
            </a:extLst>
          </p:cNvPr>
          <p:cNvCxnSpPr>
            <a:cxnSpLocks/>
            <a:stCxn id="27" idx="3"/>
            <a:endCxn id="28" idx="1"/>
          </p:cNvCxnSpPr>
          <p:nvPr/>
        </p:nvCxnSpPr>
        <p:spPr>
          <a:xfrm>
            <a:off x="9881557" y="4612014"/>
            <a:ext cx="263061" cy="0"/>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78" name="Rounded Rectangular Callout 74">
            <a:extLst>
              <a:ext uri="{FF2B5EF4-FFF2-40B4-BE49-F238E27FC236}">
                <a16:creationId xmlns:a16="http://schemas.microsoft.com/office/drawing/2014/main" id="{78E606EE-D3C4-4A54-AB70-62857F53A372}"/>
              </a:ext>
            </a:extLst>
          </p:cNvPr>
          <p:cNvSpPr/>
          <p:nvPr/>
        </p:nvSpPr>
        <p:spPr bwMode="gray">
          <a:xfrm>
            <a:off x="2180786" y="2756762"/>
            <a:ext cx="9131247" cy="583307"/>
          </a:xfrm>
          <a:prstGeom prst="wedgeRoundRectCallout">
            <a:avLst>
              <a:gd name="adj1" fmla="val 4850"/>
              <a:gd name="adj2" fmla="val 10888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Once all of these links are created it provides a end-to-end view of how data flows</a:t>
            </a:r>
          </a:p>
        </p:txBody>
      </p:sp>
    </p:spTree>
    <p:extLst>
      <p:ext uri="{BB962C8B-B14F-4D97-AF65-F5344CB8AC3E}">
        <p14:creationId xmlns:p14="http://schemas.microsoft.com/office/powerpoint/2010/main" val="922702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2.1</a:t>
            </a:r>
          </a:p>
        </p:txBody>
      </p:sp>
      <p:sp>
        <p:nvSpPr>
          <p:cNvPr id="4" name="Title 3"/>
          <p:cNvSpPr>
            <a:spLocks noGrp="1"/>
          </p:cNvSpPr>
          <p:nvPr>
            <p:ph type="ctrTitle"/>
          </p:nvPr>
        </p:nvSpPr>
        <p:spPr/>
        <p:txBody>
          <a:bodyPr/>
          <a:lstStyle/>
          <a:p>
            <a:r>
              <a:rPr lang="en-US" dirty="0"/>
              <a:t>Taxonomies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17813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3.3</a:t>
            </a:r>
          </a:p>
        </p:txBody>
      </p:sp>
      <p:sp>
        <p:nvSpPr>
          <p:cNvPr id="4" name="Title 3"/>
          <p:cNvSpPr>
            <a:spLocks noGrp="1"/>
          </p:cNvSpPr>
          <p:nvPr>
            <p:ph type="ctrTitle"/>
          </p:nvPr>
        </p:nvSpPr>
        <p:spPr/>
        <p:txBody>
          <a:bodyPr/>
          <a:lstStyle/>
          <a:p>
            <a:r>
              <a:rPr lang="en-US" dirty="0"/>
              <a:t>Linkages between the Taxonomy View and the Lineage View</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52157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cxnSp>
        <p:nvCxnSpPr>
          <p:cNvPr id="73" name="Straight Connector 72">
            <a:extLst>
              <a:ext uri="{FF2B5EF4-FFF2-40B4-BE49-F238E27FC236}">
                <a16:creationId xmlns:a16="http://schemas.microsoft.com/office/drawing/2014/main" id="{CE3054B3-52C0-48F2-9082-54CE117A8EAC}"/>
              </a:ext>
            </a:extLst>
          </p:cNvPr>
          <p:cNvCxnSpPr>
            <a:cxnSpLocks/>
            <a:stCxn id="27" idx="3"/>
            <a:endCxn id="28" idx="1"/>
          </p:cNvCxnSpPr>
          <p:nvPr/>
        </p:nvCxnSpPr>
        <p:spPr>
          <a:xfrm>
            <a:off x="9881557" y="4612014"/>
            <a:ext cx="263061" cy="0"/>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74" name="Rounded Rectangle 56">
            <a:extLst>
              <a:ext uri="{FF2B5EF4-FFF2-40B4-BE49-F238E27FC236}">
                <a16:creationId xmlns:a16="http://schemas.microsoft.com/office/drawing/2014/main" id="{92532110-89EB-4269-825C-092B5C326587}"/>
              </a:ext>
            </a:extLst>
          </p:cNvPr>
          <p:cNvSpPr/>
          <p:nvPr/>
        </p:nvSpPr>
        <p:spPr bwMode="gray">
          <a:xfrm>
            <a:off x="3024019" y="2646389"/>
            <a:ext cx="6004601" cy="698500"/>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mj-lt"/>
                <a:cs typeface="Brave Sans" panose="020B0504020101010102" pitchFamily="34" charset="0"/>
              </a:rPr>
              <a:t>The next few slides will show how the Taxonomy View information links to the lineage view</a:t>
            </a:r>
          </a:p>
        </p:txBody>
      </p:sp>
    </p:spTree>
    <p:extLst>
      <p:ext uri="{BB962C8B-B14F-4D97-AF65-F5344CB8AC3E}">
        <p14:creationId xmlns:p14="http://schemas.microsoft.com/office/powerpoint/2010/main" val="2627215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A60A0FD1-4FCF-4470-8735-D94BA50783BC}"/>
              </a:ext>
            </a:extLst>
          </p:cNvPr>
          <p:cNvSpPr/>
          <p:nvPr/>
        </p:nvSpPr>
        <p:spPr bwMode="gray">
          <a:xfrm>
            <a:off x="4326561" y="2586723"/>
            <a:ext cx="6709273" cy="1420125"/>
          </a:xfrm>
          <a:prstGeom prst="wedgeRoundRectCallout">
            <a:avLst>
              <a:gd name="adj1" fmla="val -59227"/>
              <a:gd name="adj2" fmla="val -3047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Where a term is created or used within a system, a relationship can be created by linking the system to the term. This can be done at an attribute, TableFile, Group or System level. </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It is recommended to create this link at an attribute level as this will increase the accuracy of the lineage information available.</a:t>
            </a:r>
          </a:p>
        </p:txBody>
      </p:sp>
    </p:spTree>
    <p:extLst>
      <p:ext uri="{BB962C8B-B14F-4D97-AF65-F5344CB8AC3E}">
        <p14:creationId xmlns:p14="http://schemas.microsoft.com/office/powerpoint/2010/main" val="1026580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7C3C-526B-47B4-91DF-3C080300F4AE}"/>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6DD3A8C0-F2EE-44C3-8269-247CED92C9C6}"/>
              </a:ext>
            </a:extLst>
          </p:cNvPr>
          <p:cNvPicPr>
            <a:picLocks noChangeAspect="1"/>
          </p:cNvPicPr>
          <p:nvPr/>
        </p:nvPicPr>
        <p:blipFill>
          <a:blip r:embed="rId2"/>
          <a:stretch>
            <a:fillRect/>
          </a:stretch>
        </p:blipFill>
        <p:spPr>
          <a:xfrm>
            <a:off x="625200" y="854452"/>
            <a:ext cx="10563225" cy="4981575"/>
          </a:xfrm>
          <a:prstGeom prst="rect">
            <a:avLst/>
          </a:prstGeom>
        </p:spPr>
      </p:pic>
      <p:sp>
        <p:nvSpPr>
          <p:cNvPr id="8" name="Rounded Rectangular Callout 74">
            <a:extLst>
              <a:ext uri="{FF2B5EF4-FFF2-40B4-BE49-F238E27FC236}">
                <a16:creationId xmlns:a16="http://schemas.microsoft.com/office/drawing/2014/main" id="{B1A26528-AD6B-4791-970B-865C0E597F48}"/>
              </a:ext>
            </a:extLst>
          </p:cNvPr>
          <p:cNvSpPr/>
          <p:nvPr/>
        </p:nvSpPr>
        <p:spPr bwMode="gray">
          <a:xfrm>
            <a:off x="3293920" y="647564"/>
            <a:ext cx="6709273" cy="1420125"/>
          </a:xfrm>
          <a:prstGeom prst="wedgeRoundRectCallout">
            <a:avLst>
              <a:gd name="adj1" fmla="val -75676"/>
              <a:gd name="adj2" fmla="val 74433"/>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a linked terms on the lineage view, hover on the relevant attribute and then the associated terms will be displayed on the properties.</a:t>
            </a:r>
          </a:p>
        </p:txBody>
      </p:sp>
      <p:sp>
        <p:nvSpPr>
          <p:cNvPr id="9" name="Rectangle 8">
            <a:extLst>
              <a:ext uri="{FF2B5EF4-FFF2-40B4-BE49-F238E27FC236}">
                <a16:creationId xmlns:a16="http://schemas.microsoft.com/office/drawing/2014/main" id="{29197D13-F44F-4B41-A358-5FEC7696DB75}"/>
              </a:ext>
            </a:extLst>
          </p:cNvPr>
          <p:cNvSpPr/>
          <p:nvPr/>
        </p:nvSpPr>
        <p:spPr bwMode="gray">
          <a:xfrm>
            <a:off x="6096000" y="2743200"/>
            <a:ext cx="1156138" cy="23347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10" name="Group 9">
            <a:extLst>
              <a:ext uri="{FF2B5EF4-FFF2-40B4-BE49-F238E27FC236}">
                <a16:creationId xmlns:a16="http://schemas.microsoft.com/office/drawing/2014/main" id="{E6C99FA3-2EBE-4FC4-9912-EEA12242D99B}"/>
              </a:ext>
            </a:extLst>
          </p:cNvPr>
          <p:cNvGrpSpPr/>
          <p:nvPr/>
        </p:nvGrpSpPr>
        <p:grpSpPr>
          <a:xfrm>
            <a:off x="6904277" y="2976677"/>
            <a:ext cx="1889417" cy="767936"/>
            <a:chOff x="7547047" y="4316160"/>
            <a:chExt cx="1889417" cy="767936"/>
          </a:xfrm>
        </p:grpSpPr>
        <p:sp>
          <p:nvSpPr>
            <p:cNvPr id="11" name="Rounded Rectangle 18">
              <a:extLst>
                <a:ext uri="{FF2B5EF4-FFF2-40B4-BE49-F238E27FC236}">
                  <a16:creationId xmlns:a16="http://schemas.microsoft.com/office/drawing/2014/main" id="{9366E721-7A7B-4C29-9814-725CB27536AB}"/>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12" name="Picture 2" descr="Hover Icon Png #410903 - Free Icons Library">
              <a:extLst>
                <a:ext uri="{FF2B5EF4-FFF2-40B4-BE49-F238E27FC236}">
                  <a16:creationId xmlns:a16="http://schemas.microsoft.com/office/drawing/2014/main" id="{C21075C7-420F-4C7D-98AB-A7B92BB1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0287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75946225-9B67-452B-A376-21A329FC43DC}"/>
              </a:ext>
            </a:extLst>
          </p:cNvPr>
          <p:cNvSpPr/>
          <p:nvPr/>
        </p:nvSpPr>
        <p:spPr bwMode="gray">
          <a:xfrm>
            <a:off x="5455637" y="2586723"/>
            <a:ext cx="6441291" cy="1572966"/>
          </a:xfrm>
          <a:prstGeom prst="wedgeRoundRectCallout">
            <a:avLst>
              <a:gd name="adj1" fmla="val -59227"/>
              <a:gd name="adj2" fmla="val -3047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Where a term is created or used within a generic function (or manual process), a relationship can be created by linking the Generic Function to the term. This can be done at an attribute, TableFile, Group or Generic Function level. </a:t>
            </a:r>
          </a:p>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It is recommended to create this link at an attribute level as this will increase the accuracy of the lineage information available.</a:t>
            </a:r>
          </a:p>
        </p:txBody>
      </p:sp>
    </p:spTree>
    <p:extLst>
      <p:ext uri="{BB962C8B-B14F-4D97-AF65-F5344CB8AC3E}">
        <p14:creationId xmlns:p14="http://schemas.microsoft.com/office/powerpoint/2010/main" val="435675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17045E-A636-4C79-A3E0-E18A28A17156}"/>
              </a:ext>
            </a:extLst>
          </p:cNvPr>
          <p:cNvPicPr>
            <a:picLocks noChangeAspect="1"/>
          </p:cNvPicPr>
          <p:nvPr/>
        </p:nvPicPr>
        <p:blipFill>
          <a:blip r:embed="rId2"/>
          <a:stretch>
            <a:fillRect/>
          </a:stretch>
        </p:blipFill>
        <p:spPr>
          <a:xfrm>
            <a:off x="165538" y="698975"/>
            <a:ext cx="11452002" cy="5511461"/>
          </a:xfrm>
          <a:prstGeom prst="rect">
            <a:avLst/>
          </a:prstGeom>
        </p:spPr>
      </p:pic>
      <p:sp>
        <p:nvSpPr>
          <p:cNvPr id="6" name="Rectangle 5">
            <a:extLst>
              <a:ext uri="{FF2B5EF4-FFF2-40B4-BE49-F238E27FC236}">
                <a16:creationId xmlns:a16="http://schemas.microsoft.com/office/drawing/2014/main" id="{3024AC33-9547-4CE4-8C19-9FA84ACD4334}"/>
              </a:ext>
            </a:extLst>
          </p:cNvPr>
          <p:cNvSpPr/>
          <p:nvPr/>
        </p:nvSpPr>
        <p:spPr bwMode="gray">
          <a:xfrm>
            <a:off x="4588161" y="2148668"/>
            <a:ext cx="1156138" cy="23347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7" name="Group 6">
            <a:extLst>
              <a:ext uri="{FF2B5EF4-FFF2-40B4-BE49-F238E27FC236}">
                <a16:creationId xmlns:a16="http://schemas.microsoft.com/office/drawing/2014/main" id="{269C1415-DBBD-4D96-A8B0-FEAFFCC8A01F}"/>
              </a:ext>
            </a:extLst>
          </p:cNvPr>
          <p:cNvGrpSpPr/>
          <p:nvPr/>
        </p:nvGrpSpPr>
        <p:grpSpPr>
          <a:xfrm>
            <a:off x="5396438" y="2382145"/>
            <a:ext cx="1889417" cy="767936"/>
            <a:chOff x="7547047" y="4316160"/>
            <a:chExt cx="1889417" cy="767936"/>
          </a:xfrm>
        </p:grpSpPr>
        <p:sp>
          <p:nvSpPr>
            <p:cNvPr id="8" name="Rounded Rectangle 18">
              <a:extLst>
                <a:ext uri="{FF2B5EF4-FFF2-40B4-BE49-F238E27FC236}">
                  <a16:creationId xmlns:a16="http://schemas.microsoft.com/office/drawing/2014/main" id="{0DF71599-A358-4B8B-A590-6BDFEFF49F5D}"/>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9" name="Picture 2" descr="Hover Icon Png #410903 - Free Icons Library">
              <a:extLst>
                <a:ext uri="{FF2B5EF4-FFF2-40B4-BE49-F238E27FC236}">
                  <a16:creationId xmlns:a16="http://schemas.microsoft.com/office/drawing/2014/main" id="{AA7A3BD0-E02F-4EAC-A166-7509BA16C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ounded Rectangular Callout 74">
            <a:extLst>
              <a:ext uri="{FF2B5EF4-FFF2-40B4-BE49-F238E27FC236}">
                <a16:creationId xmlns:a16="http://schemas.microsoft.com/office/drawing/2014/main" id="{691B52EF-18B5-4021-AF0D-1476C0A9660E}"/>
              </a:ext>
            </a:extLst>
          </p:cNvPr>
          <p:cNvSpPr/>
          <p:nvPr/>
        </p:nvSpPr>
        <p:spPr bwMode="gray">
          <a:xfrm>
            <a:off x="2698089" y="3483930"/>
            <a:ext cx="6709273" cy="1420125"/>
          </a:xfrm>
          <a:prstGeom prst="wedgeRoundRectCallout">
            <a:avLst>
              <a:gd name="adj1" fmla="val -81786"/>
              <a:gd name="adj2" fmla="val -11928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linked terms on the lineage view, hover on the relevant attribute under a Generic Function and then the associated terms will be displayed on the properties.</a:t>
            </a:r>
          </a:p>
        </p:txBody>
      </p:sp>
    </p:spTree>
    <p:extLst>
      <p:ext uri="{BB962C8B-B14F-4D97-AF65-F5344CB8AC3E}">
        <p14:creationId xmlns:p14="http://schemas.microsoft.com/office/powerpoint/2010/main" val="1050108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9" name="Picture 188"/>
          <p:cNvPicPr>
            <a:picLocks noChangeAspect="1"/>
          </p:cNvPicPr>
          <p:nvPr/>
        </p:nvPicPr>
        <p:blipFill>
          <a:blip r:embed="rId5"/>
          <a:stretch>
            <a:fillRect/>
          </a:stretch>
        </p:blipFill>
        <p:spPr>
          <a:xfrm>
            <a:off x="3856606" y="3686809"/>
            <a:ext cx="350099" cy="320040"/>
          </a:xfrm>
          <a:prstGeom prst="rect">
            <a:avLst/>
          </a:prstGeom>
        </p:spPr>
      </p:pic>
      <p:pic>
        <p:nvPicPr>
          <p:cNvPr id="190" name="Picture 189"/>
          <p:cNvPicPr>
            <a:picLocks noChangeAspect="1"/>
          </p:cNvPicPr>
          <p:nvPr/>
        </p:nvPicPr>
        <p:blipFill>
          <a:blip r:embed="rId6"/>
          <a:stretch>
            <a:fillRect/>
          </a:stretch>
        </p:blipFill>
        <p:spPr>
          <a:xfrm>
            <a:off x="8662624" y="4452843"/>
            <a:ext cx="242454" cy="320040"/>
          </a:xfrm>
          <a:prstGeom prst="rect">
            <a:avLst/>
          </a:prstGeom>
        </p:spPr>
      </p:pic>
      <p:pic>
        <p:nvPicPr>
          <p:cNvPr id="191" name="Picture 190"/>
          <p:cNvPicPr>
            <a:picLocks noChangeAspect="1"/>
          </p:cNvPicPr>
          <p:nvPr/>
        </p:nvPicPr>
        <p:blipFill>
          <a:blip r:embed="rId7"/>
          <a:stretch>
            <a:fillRect/>
          </a:stretch>
        </p:blipFill>
        <p:spPr>
          <a:xfrm>
            <a:off x="1577994" y="3690267"/>
            <a:ext cx="360045" cy="320040"/>
          </a:xfrm>
          <a:prstGeom prst="rect">
            <a:avLst/>
          </a:prstGeom>
        </p:spPr>
      </p:pic>
      <p:pic>
        <p:nvPicPr>
          <p:cNvPr id="192" name="Picture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9"/>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0"/>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1"/>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2"/>
          <a:stretch>
            <a:fillRect/>
          </a:stretch>
        </p:blipFill>
        <p:spPr>
          <a:xfrm>
            <a:off x="4082490" y="4951820"/>
            <a:ext cx="244071" cy="320040"/>
          </a:xfrm>
          <a:prstGeom prst="rect">
            <a:avLst/>
          </a:prstGeom>
        </p:spPr>
      </p:pic>
      <p:pic>
        <p:nvPicPr>
          <p:cNvPr id="58" name="Picture 57"/>
          <p:cNvPicPr>
            <a:picLocks noChangeAspect="1"/>
          </p:cNvPicPr>
          <p:nvPr/>
        </p:nvPicPr>
        <p:blipFill>
          <a:blip r:embed="rId10"/>
          <a:stretch>
            <a:fillRect/>
          </a:stretch>
        </p:blipFill>
        <p:spPr>
          <a:xfrm>
            <a:off x="3234823" y="626602"/>
            <a:ext cx="398311" cy="317844"/>
          </a:xfrm>
          <a:prstGeom prst="rect">
            <a:avLst/>
          </a:prstGeom>
        </p:spPr>
      </p:pic>
      <p:pic>
        <p:nvPicPr>
          <p:cNvPr id="59" name="Picture 58"/>
          <p:cNvPicPr>
            <a:picLocks noChangeAspect="1"/>
          </p:cNvPicPr>
          <p:nvPr/>
        </p:nvPicPr>
        <p:blipFill>
          <a:blip r:embed="rId10"/>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1"/>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1"/>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1"/>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9"/>
          <a:stretch>
            <a:fillRect/>
          </a:stretch>
        </p:blipFill>
        <p:spPr>
          <a:xfrm>
            <a:off x="1655306" y="4568611"/>
            <a:ext cx="364989" cy="320040"/>
          </a:xfrm>
          <a:prstGeom prst="rect">
            <a:avLst/>
          </a:prstGeom>
        </p:spPr>
      </p:pic>
      <p:pic>
        <p:nvPicPr>
          <p:cNvPr id="81" name="Picture 80"/>
          <p:cNvPicPr>
            <a:picLocks noChangeAspect="1"/>
          </p:cNvPicPr>
          <p:nvPr/>
        </p:nvPicPr>
        <p:blipFill>
          <a:blip r:embed="rId12"/>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7"/>
          <a:stretch>
            <a:fillRect/>
          </a:stretch>
        </p:blipFill>
        <p:spPr>
          <a:xfrm>
            <a:off x="6270132" y="4851317"/>
            <a:ext cx="360045" cy="320040"/>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9"/>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2"/>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6"/>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1CDFAB1D-54F4-4B87-95CC-49B48A4FB7FF}"/>
              </a:ext>
            </a:extLst>
          </p:cNvPr>
          <p:cNvSpPr/>
          <p:nvPr/>
        </p:nvSpPr>
        <p:spPr bwMode="gray">
          <a:xfrm>
            <a:off x="1816386" y="3075227"/>
            <a:ext cx="6441291" cy="1045360"/>
          </a:xfrm>
          <a:prstGeom prst="wedgeRoundRectCallout">
            <a:avLst>
              <a:gd name="adj1" fmla="val 46508"/>
              <a:gd name="adj2" fmla="val -8099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Where a term is used within a report, a relationship can be created by linking the Report to the term.</a:t>
            </a:r>
          </a:p>
        </p:txBody>
      </p:sp>
    </p:spTree>
    <p:extLst>
      <p:ext uri="{BB962C8B-B14F-4D97-AF65-F5344CB8AC3E}">
        <p14:creationId xmlns:p14="http://schemas.microsoft.com/office/powerpoint/2010/main" val="2444956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CD2A78-5C18-44A3-A60A-80A97EDB7EC3}"/>
              </a:ext>
            </a:extLst>
          </p:cNvPr>
          <p:cNvSpPr>
            <a:spLocks noGrp="1"/>
          </p:cNvSpPr>
          <p:nvPr>
            <p:ph sz="quarter" idx="11"/>
          </p:nvPr>
        </p:nvSpPr>
        <p:spPr/>
        <p:txBody>
          <a:bodyPr/>
          <a:lstStyle/>
          <a:p>
            <a:endParaRPr lang="en-US" dirty="0"/>
          </a:p>
        </p:txBody>
      </p:sp>
      <p:pic>
        <p:nvPicPr>
          <p:cNvPr id="5" name="Picture 4">
            <a:extLst>
              <a:ext uri="{FF2B5EF4-FFF2-40B4-BE49-F238E27FC236}">
                <a16:creationId xmlns:a16="http://schemas.microsoft.com/office/drawing/2014/main" id="{71681692-7B50-434A-AEA5-F5958D1BD581}"/>
              </a:ext>
            </a:extLst>
          </p:cNvPr>
          <p:cNvPicPr>
            <a:picLocks noChangeAspect="1"/>
          </p:cNvPicPr>
          <p:nvPr/>
        </p:nvPicPr>
        <p:blipFill>
          <a:blip r:embed="rId3"/>
          <a:stretch>
            <a:fillRect/>
          </a:stretch>
        </p:blipFill>
        <p:spPr>
          <a:xfrm>
            <a:off x="96432" y="593651"/>
            <a:ext cx="12095568" cy="5625846"/>
          </a:xfrm>
          <a:prstGeom prst="rect">
            <a:avLst/>
          </a:prstGeom>
        </p:spPr>
      </p:pic>
      <p:sp>
        <p:nvSpPr>
          <p:cNvPr id="6" name="Rectangle 5">
            <a:extLst>
              <a:ext uri="{FF2B5EF4-FFF2-40B4-BE49-F238E27FC236}">
                <a16:creationId xmlns:a16="http://schemas.microsoft.com/office/drawing/2014/main" id="{F0149F5E-E842-4310-9430-4C71FD7FF454}"/>
              </a:ext>
            </a:extLst>
          </p:cNvPr>
          <p:cNvSpPr/>
          <p:nvPr/>
        </p:nvSpPr>
        <p:spPr bwMode="gray">
          <a:xfrm>
            <a:off x="6440609" y="3102482"/>
            <a:ext cx="1156138" cy="23347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7" name="Group 6">
            <a:extLst>
              <a:ext uri="{FF2B5EF4-FFF2-40B4-BE49-F238E27FC236}">
                <a16:creationId xmlns:a16="http://schemas.microsoft.com/office/drawing/2014/main" id="{4D146191-2BE7-4D40-B3E7-61373F567918}"/>
              </a:ext>
            </a:extLst>
          </p:cNvPr>
          <p:cNvGrpSpPr/>
          <p:nvPr/>
        </p:nvGrpSpPr>
        <p:grpSpPr>
          <a:xfrm>
            <a:off x="7248886" y="3335959"/>
            <a:ext cx="1889417" cy="767936"/>
            <a:chOff x="7547047" y="4316160"/>
            <a:chExt cx="1889417" cy="767936"/>
          </a:xfrm>
        </p:grpSpPr>
        <p:sp>
          <p:nvSpPr>
            <p:cNvPr id="8" name="Rounded Rectangle 18">
              <a:extLst>
                <a:ext uri="{FF2B5EF4-FFF2-40B4-BE49-F238E27FC236}">
                  <a16:creationId xmlns:a16="http://schemas.microsoft.com/office/drawing/2014/main" id="{FEFFE91B-E947-4FAD-8410-409C64A5798A}"/>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9" name="Picture 2" descr="Hover Icon Png #410903 - Free Icons Library">
              <a:extLst>
                <a:ext uri="{FF2B5EF4-FFF2-40B4-BE49-F238E27FC236}">
                  <a16:creationId xmlns:a16="http://schemas.microsoft.com/office/drawing/2014/main" id="{FD65C389-E9D1-480C-9C20-47D29B6FE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ounded Rectangular Callout 74">
            <a:extLst>
              <a:ext uri="{FF2B5EF4-FFF2-40B4-BE49-F238E27FC236}">
                <a16:creationId xmlns:a16="http://schemas.microsoft.com/office/drawing/2014/main" id="{A46C0F69-2DC5-4C22-8DB8-05964F7C760E}"/>
              </a:ext>
            </a:extLst>
          </p:cNvPr>
          <p:cNvSpPr/>
          <p:nvPr/>
        </p:nvSpPr>
        <p:spPr bwMode="gray">
          <a:xfrm>
            <a:off x="2741363" y="5336378"/>
            <a:ext cx="6709273" cy="1420125"/>
          </a:xfrm>
          <a:prstGeom prst="wedgeRoundRectCallout">
            <a:avLst>
              <a:gd name="adj1" fmla="val -77086"/>
              <a:gd name="adj2" fmla="val -15980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linked terms on the lineage view, hover on the relevant Report and then the associated terms will be displayed on the properties.</a:t>
            </a:r>
          </a:p>
        </p:txBody>
      </p:sp>
    </p:spTree>
    <p:extLst>
      <p:ext uri="{BB962C8B-B14F-4D97-AF65-F5344CB8AC3E}">
        <p14:creationId xmlns:p14="http://schemas.microsoft.com/office/powerpoint/2010/main" val="1756402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3.4</a:t>
            </a:r>
          </a:p>
        </p:txBody>
      </p:sp>
      <p:sp>
        <p:nvSpPr>
          <p:cNvPr id="4" name="Title 3"/>
          <p:cNvSpPr>
            <a:spLocks noGrp="1"/>
          </p:cNvSpPr>
          <p:nvPr>
            <p:ph type="ctrTitle"/>
          </p:nvPr>
        </p:nvSpPr>
        <p:spPr/>
        <p:txBody>
          <a:bodyPr/>
          <a:lstStyle/>
          <a:p>
            <a:r>
              <a:rPr lang="en-US" dirty="0"/>
              <a:t>Controls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51877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63142" y="2801202"/>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C1429575-DA77-4497-9E4E-6827C6842F86}"/>
              </a:ext>
            </a:extLst>
          </p:cNvPr>
          <p:cNvSpPr/>
          <p:nvPr/>
        </p:nvSpPr>
        <p:spPr bwMode="gray">
          <a:xfrm>
            <a:off x="6963910" y="2739904"/>
            <a:ext cx="4311156" cy="1074487"/>
          </a:xfrm>
          <a:prstGeom prst="wedgeRoundRectCallout">
            <a:avLst>
              <a:gd name="adj1" fmla="val -60576"/>
              <a:gd name="adj2" fmla="val -2214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Controls on Voltron refers to controls applied to data to ensure integrity and data quality. </a:t>
            </a:r>
          </a:p>
        </p:txBody>
      </p:sp>
    </p:spTree>
    <p:extLst>
      <p:ext uri="{BB962C8B-B14F-4D97-AF65-F5344CB8AC3E}">
        <p14:creationId xmlns:p14="http://schemas.microsoft.com/office/powerpoint/2010/main" val="385931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27631" y="-1089474"/>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pic>
        <p:nvPicPr>
          <p:cNvPr id="194" name="Picture 193"/>
          <p:cNvPicPr>
            <a:picLocks noChangeAspect="1"/>
          </p:cNvPicPr>
          <p:nvPr/>
        </p:nvPicPr>
        <p:blipFill>
          <a:blip r:embed="rId3"/>
          <a:stretch>
            <a:fillRect/>
          </a:stretch>
        </p:blipFill>
        <p:spPr>
          <a:xfrm>
            <a:off x="1012118" y="1252544"/>
            <a:ext cx="398311" cy="317844"/>
          </a:xfrm>
          <a:prstGeom prst="rect">
            <a:avLst/>
          </a:prstGeom>
        </p:spPr>
      </p:pic>
      <p:sp>
        <p:nvSpPr>
          <p:cNvPr id="75" name="Rounded Rectangular Callout 74"/>
          <p:cNvSpPr/>
          <p:nvPr/>
        </p:nvSpPr>
        <p:spPr bwMode="gray">
          <a:xfrm>
            <a:off x="5946743" y="186545"/>
            <a:ext cx="4893854" cy="880114"/>
          </a:xfrm>
          <a:prstGeom prst="wedgeRoundRectCallout">
            <a:avLst>
              <a:gd name="adj1" fmla="val -74423"/>
              <a:gd name="adj2" fmla="val -262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latin typeface="Arial" pitchFamily="34" charset="0"/>
                <a:cs typeface="Arial" pitchFamily="34" charset="0"/>
              </a:rPr>
              <a:t>The taxonomy view contains two types of objects:</a:t>
            </a:r>
          </a:p>
          <a:p>
            <a:pPr marL="342900" indent="-342900" algn="ctr">
              <a:spcBef>
                <a:spcPts val="300"/>
              </a:spcBef>
              <a:buFont typeface="Courier New" pitchFamily="49" charset="0"/>
              <a:buAutoNum type="arabicPeriod"/>
            </a:pPr>
            <a:r>
              <a:rPr lang="en-US" sz="1600" dirty="0">
                <a:solidFill>
                  <a:schemeClr val="bg1"/>
                </a:solidFill>
                <a:latin typeface="Arial" pitchFamily="34" charset="0"/>
                <a:cs typeface="Arial" pitchFamily="34" charset="0"/>
              </a:rPr>
              <a:t>Taxonomies </a:t>
            </a:r>
          </a:p>
          <a:p>
            <a:pPr marL="342900" indent="-342900" algn="ctr">
              <a:spcBef>
                <a:spcPts val="300"/>
              </a:spcBef>
              <a:buFont typeface="Courier New" pitchFamily="49" charset="0"/>
              <a:buAutoNum type="arabicPeriod"/>
            </a:pPr>
            <a:r>
              <a:rPr lang="en-US" sz="1600" dirty="0">
                <a:solidFill>
                  <a:schemeClr val="bg1"/>
                </a:solidFill>
                <a:latin typeface="Arial" pitchFamily="34" charset="0"/>
                <a:cs typeface="Arial" pitchFamily="34" charset="0"/>
              </a:rPr>
              <a:t>Terms</a:t>
            </a:r>
          </a:p>
        </p:txBody>
      </p:sp>
      <p:sp>
        <p:nvSpPr>
          <p:cNvPr id="76" name="Rounded Rectangular Callout 75"/>
          <p:cNvSpPr/>
          <p:nvPr/>
        </p:nvSpPr>
        <p:spPr bwMode="gray">
          <a:xfrm>
            <a:off x="5946742" y="1165710"/>
            <a:ext cx="4893855" cy="1401220"/>
          </a:xfrm>
          <a:prstGeom prst="wedgeRoundRectCallout">
            <a:avLst>
              <a:gd name="adj1" fmla="val -117420"/>
              <a:gd name="adj2" fmla="val -31784"/>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b="1" dirty="0">
                <a:solidFill>
                  <a:schemeClr val="bg1"/>
                </a:solidFill>
                <a:latin typeface="Arial" pitchFamily="34" charset="0"/>
                <a:cs typeface="Arial" pitchFamily="34" charset="0"/>
              </a:rPr>
              <a:t>1. Taxonomies: </a:t>
            </a:r>
            <a:r>
              <a:rPr lang="en-US" sz="1600" dirty="0">
                <a:solidFill>
                  <a:schemeClr val="bg1"/>
                </a:solidFill>
                <a:latin typeface="Arial" pitchFamily="34" charset="0"/>
                <a:cs typeface="Arial" pitchFamily="34" charset="0"/>
              </a:rPr>
              <a:t>A taxonomy is a high-level structure used to group data in ways that enriches or describes the data in the context of how it is used. These items are represented by triangles on the view.</a:t>
            </a:r>
          </a:p>
        </p:txBody>
      </p:sp>
      <p:sp>
        <p:nvSpPr>
          <p:cNvPr id="83" name="Rounded Rectangular Callout 82"/>
          <p:cNvSpPr/>
          <p:nvPr/>
        </p:nvSpPr>
        <p:spPr bwMode="gray">
          <a:xfrm>
            <a:off x="3884138" y="3316564"/>
            <a:ext cx="4893855" cy="2253800"/>
          </a:xfrm>
          <a:prstGeom prst="wedgeRoundRectCallout">
            <a:avLst>
              <a:gd name="adj1" fmla="val -73303"/>
              <a:gd name="adj2" fmla="val -120806"/>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pPr>
            <a:r>
              <a:rPr lang="en-US" sz="1600" b="1" dirty="0">
                <a:solidFill>
                  <a:schemeClr val="bg1"/>
                </a:solidFill>
                <a:latin typeface="Arial" pitchFamily="34" charset="0"/>
                <a:cs typeface="Arial" pitchFamily="34" charset="0"/>
              </a:rPr>
              <a:t>Legend:</a:t>
            </a:r>
          </a:p>
          <a:p>
            <a:pPr>
              <a:spcBef>
                <a:spcPts val="300"/>
              </a:spcBef>
            </a:pPr>
            <a:endParaRPr lang="en-US" sz="1600" b="1" dirty="0">
              <a:solidFill>
                <a:schemeClr val="bg1"/>
              </a:solidFill>
              <a:latin typeface="Arial" pitchFamily="34" charset="0"/>
              <a:cs typeface="Arial" pitchFamily="34" charset="0"/>
            </a:endParaRPr>
          </a:p>
          <a:p>
            <a:pPr>
              <a:spcBef>
                <a:spcPts val="300"/>
              </a:spcBef>
            </a:pPr>
            <a:r>
              <a:rPr lang="en-US" sz="1600" dirty="0">
                <a:solidFill>
                  <a:schemeClr val="bg1"/>
                </a:solidFill>
                <a:latin typeface="Arial" pitchFamily="34" charset="0"/>
                <a:cs typeface="Arial" pitchFamily="34" charset="0"/>
              </a:rPr>
              <a:t>If the taxonomy triangle is filled, it means that there are lower level taxonomies or terms linked. </a:t>
            </a:r>
          </a:p>
          <a:p>
            <a:pPr>
              <a:spcBef>
                <a:spcPts val="300"/>
              </a:spcBef>
            </a:pPr>
            <a:endParaRPr lang="en-US" sz="1600" dirty="0">
              <a:solidFill>
                <a:schemeClr val="bg1"/>
              </a:solidFill>
              <a:latin typeface="Arial" pitchFamily="34" charset="0"/>
              <a:cs typeface="Arial" pitchFamily="34" charset="0"/>
            </a:endParaRPr>
          </a:p>
          <a:p>
            <a:pPr>
              <a:spcBef>
                <a:spcPts val="300"/>
              </a:spcBef>
            </a:pPr>
            <a:r>
              <a:rPr lang="en-US" sz="1600" dirty="0">
                <a:solidFill>
                  <a:schemeClr val="bg1"/>
                </a:solidFill>
                <a:latin typeface="Arial" pitchFamily="34" charset="0"/>
                <a:cs typeface="Arial" pitchFamily="34" charset="0"/>
              </a:rPr>
              <a:t>If it is not filled, it means there are no underlying taxonomies or terms.</a:t>
            </a:r>
          </a:p>
        </p:txBody>
      </p:sp>
      <p:grpSp>
        <p:nvGrpSpPr>
          <p:cNvPr id="14" name="Group 13"/>
          <p:cNvGrpSpPr/>
          <p:nvPr/>
        </p:nvGrpSpPr>
        <p:grpSpPr>
          <a:xfrm>
            <a:off x="9248965" y="3722077"/>
            <a:ext cx="2638235" cy="1446823"/>
            <a:chOff x="9248965" y="3645877"/>
            <a:chExt cx="2638235" cy="1446823"/>
          </a:xfrm>
        </p:grpSpPr>
        <p:sp>
          <p:nvSpPr>
            <p:cNvPr id="6" name="Snip Single Corner Rectangle 5"/>
            <p:cNvSpPr/>
            <p:nvPr/>
          </p:nvSpPr>
          <p:spPr bwMode="gray">
            <a:xfrm>
              <a:off x="9248965" y="3645877"/>
              <a:ext cx="2638235" cy="1446823"/>
            </a:xfrm>
            <a:prstGeom prst="snip1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Arial" pitchFamily="34" charset="0"/>
                  <a:cs typeface="Arial" pitchFamily="34" charset="0"/>
                </a:rPr>
                <a:t>E.g.</a:t>
              </a:r>
            </a:p>
          </p:txBody>
        </p:sp>
        <p:pic>
          <p:nvPicPr>
            <p:cNvPr id="4" name="Picture 3"/>
            <p:cNvPicPr>
              <a:picLocks noChangeAspect="1"/>
            </p:cNvPicPr>
            <p:nvPr/>
          </p:nvPicPr>
          <p:blipFill>
            <a:blip r:embed="rId4"/>
            <a:stretch>
              <a:fillRect/>
            </a:stretch>
          </p:blipFill>
          <p:spPr>
            <a:xfrm>
              <a:off x="10696286" y="3804683"/>
              <a:ext cx="1031729" cy="478483"/>
            </a:xfrm>
            <a:prstGeom prst="rect">
              <a:avLst/>
            </a:prstGeom>
          </p:spPr>
        </p:pic>
        <p:pic>
          <p:nvPicPr>
            <p:cNvPr id="12" name="Picture 11"/>
            <p:cNvPicPr>
              <a:picLocks noChangeAspect="1"/>
            </p:cNvPicPr>
            <p:nvPr/>
          </p:nvPicPr>
          <p:blipFill>
            <a:blip r:embed="rId5"/>
            <a:stretch>
              <a:fillRect/>
            </a:stretch>
          </p:blipFill>
          <p:spPr>
            <a:xfrm>
              <a:off x="10696286" y="4438373"/>
              <a:ext cx="1017344" cy="388197"/>
            </a:xfrm>
            <a:prstGeom prst="rect">
              <a:avLst/>
            </a:prstGeom>
          </p:spPr>
        </p:pic>
        <p:sp>
          <p:nvSpPr>
            <p:cNvPr id="13" name="TextBox 12"/>
            <p:cNvSpPr txBox="1"/>
            <p:nvPr/>
          </p:nvSpPr>
          <p:spPr bwMode="gray">
            <a:xfrm>
              <a:off x="9927400" y="3917254"/>
              <a:ext cx="635000" cy="246221"/>
            </a:xfrm>
            <a:prstGeom prst="rect">
              <a:avLst/>
            </a:prstGeom>
            <a:noFill/>
          </p:spPr>
          <p:txBody>
            <a:bodyPr wrap="square" lIns="0" tIns="0" rIns="0" bIns="0" rtlCol="0">
              <a:spAutoFit/>
            </a:bodyPr>
            <a:lstStyle/>
            <a:p>
              <a:pPr>
                <a:spcBef>
                  <a:spcPts val="300"/>
                </a:spcBef>
              </a:pPr>
              <a:r>
                <a:rPr lang="en-US" sz="1600" dirty="0">
                  <a:solidFill>
                    <a:schemeClr val="bg1"/>
                  </a:solidFill>
                  <a:latin typeface="Arial" pitchFamily="34" charset="0"/>
                  <a:cs typeface="Arial" pitchFamily="34" charset="0"/>
                </a:rPr>
                <a:t>Filled</a:t>
              </a:r>
            </a:p>
          </p:txBody>
        </p:sp>
        <p:sp>
          <p:nvSpPr>
            <p:cNvPr id="86" name="TextBox 85"/>
            <p:cNvSpPr txBox="1"/>
            <p:nvPr/>
          </p:nvSpPr>
          <p:spPr bwMode="gray">
            <a:xfrm>
              <a:off x="9927400" y="4373116"/>
              <a:ext cx="635000" cy="492443"/>
            </a:xfrm>
            <a:prstGeom prst="rect">
              <a:avLst/>
            </a:prstGeom>
            <a:noFill/>
          </p:spPr>
          <p:txBody>
            <a:bodyPr wrap="square" lIns="0" tIns="0" rIns="0" bIns="0" rtlCol="0">
              <a:spAutoFit/>
            </a:bodyPr>
            <a:lstStyle/>
            <a:p>
              <a:pPr>
                <a:spcBef>
                  <a:spcPts val="300"/>
                </a:spcBef>
              </a:pPr>
              <a:r>
                <a:rPr lang="en-US" sz="1600" dirty="0">
                  <a:solidFill>
                    <a:schemeClr val="bg1"/>
                  </a:solidFill>
                  <a:latin typeface="Arial" pitchFamily="34" charset="0"/>
                  <a:cs typeface="Arial" pitchFamily="34" charset="0"/>
                </a:rPr>
                <a:t>Not filled</a:t>
              </a:r>
            </a:p>
          </p:txBody>
        </p:sp>
      </p:grpSp>
      <p:cxnSp>
        <p:nvCxnSpPr>
          <p:cNvPr id="17" name="Straight Arrow Connector 16"/>
          <p:cNvCxnSpPr>
            <a:stCxn id="83" idx="3"/>
            <a:endCxn id="6" idx="2"/>
          </p:cNvCxnSpPr>
          <p:nvPr/>
        </p:nvCxnSpPr>
        <p:spPr>
          <a:xfrm>
            <a:off x="8777993" y="4443464"/>
            <a:ext cx="470972" cy="2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944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63142" y="2801202"/>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2" idx="1"/>
            <a:endCxn id="18" idx="0"/>
          </p:cNvCxnSpPr>
          <p:nvPr/>
        </p:nvCxnSpPr>
        <p:spPr>
          <a:xfrm flipH="1">
            <a:off x="2318451" y="3116224"/>
            <a:ext cx="3044691"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C1429575-DA77-4497-9E4E-6827C6842F86}"/>
              </a:ext>
            </a:extLst>
          </p:cNvPr>
          <p:cNvSpPr/>
          <p:nvPr/>
        </p:nvSpPr>
        <p:spPr bwMode="gray">
          <a:xfrm>
            <a:off x="495461" y="1595925"/>
            <a:ext cx="4319271" cy="1279044"/>
          </a:xfrm>
          <a:prstGeom prst="wedgeRoundRectCallout">
            <a:avLst>
              <a:gd name="adj1" fmla="val 40199"/>
              <a:gd name="adj2" fmla="val 8157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Where a control is executed for/by a system, a control can be linked to the relevant system. Examples of this include Record Counts, Reconciliations and Operational Level Agreements.</a:t>
            </a:r>
          </a:p>
        </p:txBody>
      </p:sp>
    </p:spTree>
    <p:extLst>
      <p:ext uri="{BB962C8B-B14F-4D97-AF65-F5344CB8AC3E}">
        <p14:creationId xmlns:p14="http://schemas.microsoft.com/office/powerpoint/2010/main" val="1723000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185E3A-3662-450E-8737-BE0801F04FE3}"/>
              </a:ext>
            </a:extLst>
          </p:cNvPr>
          <p:cNvSpPr>
            <a:spLocks noGrp="1"/>
          </p:cNvSpPr>
          <p:nvPr>
            <p:ph sz="quarter" idx="11"/>
          </p:nvPr>
        </p:nvSpPr>
        <p:spPr/>
        <p:txBody>
          <a:bodyPr/>
          <a:lstStyle/>
          <a:p>
            <a:endParaRPr lang="en-US" dirty="0"/>
          </a:p>
        </p:txBody>
      </p:sp>
      <p:pic>
        <p:nvPicPr>
          <p:cNvPr id="4" name="Picture 3">
            <a:extLst>
              <a:ext uri="{FF2B5EF4-FFF2-40B4-BE49-F238E27FC236}">
                <a16:creationId xmlns:a16="http://schemas.microsoft.com/office/drawing/2014/main" id="{F9D78921-5822-4F08-81CD-09DD98638FDE}"/>
              </a:ext>
            </a:extLst>
          </p:cNvPr>
          <p:cNvPicPr>
            <a:picLocks noChangeAspect="1"/>
          </p:cNvPicPr>
          <p:nvPr/>
        </p:nvPicPr>
        <p:blipFill>
          <a:blip r:embed="rId2"/>
          <a:stretch>
            <a:fillRect/>
          </a:stretch>
        </p:blipFill>
        <p:spPr>
          <a:xfrm>
            <a:off x="98534" y="498296"/>
            <a:ext cx="11994931" cy="5631041"/>
          </a:xfrm>
          <a:prstGeom prst="rect">
            <a:avLst/>
          </a:prstGeom>
        </p:spPr>
      </p:pic>
      <p:grpSp>
        <p:nvGrpSpPr>
          <p:cNvPr id="9" name="Group 8">
            <a:extLst>
              <a:ext uri="{FF2B5EF4-FFF2-40B4-BE49-F238E27FC236}">
                <a16:creationId xmlns:a16="http://schemas.microsoft.com/office/drawing/2014/main" id="{8B5EABEC-121E-40E2-9D92-19E832460C62}"/>
              </a:ext>
            </a:extLst>
          </p:cNvPr>
          <p:cNvGrpSpPr/>
          <p:nvPr/>
        </p:nvGrpSpPr>
        <p:grpSpPr>
          <a:xfrm>
            <a:off x="5513763" y="2064444"/>
            <a:ext cx="1889417" cy="767936"/>
            <a:chOff x="9926492" y="3997248"/>
            <a:chExt cx="1889417" cy="767936"/>
          </a:xfrm>
        </p:grpSpPr>
        <p:sp>
          <p:nvSpPr>
            <p:cNvPr id="10" name="Rounded Rectangle 10">
              <a:extLst>
                <a:ext uri="{FF2B5EF4-FFF2-40B4-BE49-F238E27FC236}">
                  <a16:creationId xmlns:a16="http://schemas.microsoft.com/office/drawing/2014/main" id="{982BB627-BE71-4089-BB6E-FFDBDB684D99}"/>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11" name="Picture 6" descr="Gesture, Finger, Hand, One, Click icon">
              <a:extLst>
                <a:ext uri="{FF2B5EF4-FFF2-40B4-BE49-F238E27FC236}">
                  <a16:creationId xmlns:a16="http://schemas.microsoft.com/office/drawing/2014/main" id="{C1F53415-EE9C-4E84-9541-06DC85173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A1D3C12-80B0-4DDE-A97C-7A0D305B1A34}"/>
              </a:ext>
            </a:extLst>
          </p:cNvPr>
          <p:cNvSpPr/>
          <p:nvPr/>
        </p:nvSpPr>
        <p:spPr bwMode="gray">
          <a:xfrm>
            <a:off x="5284561" y="1961129"/>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3" name="Rounded Rectangular Callout 74">
            <a:extLst>
              <a:ext uri="{FF2B5EF4-FFF2-40B4-BE49-F238E27FC236}">
                <a16:creationId xmlns:a16="http://schemas.microsoft.com/office/drawing/2014/main" id="{26E11E20-A707-42AF-83F2-EF0D26CF3D86}"/>
              </a:ext>
            </a:extLst>
          </p:cNvPr>
          <p:cNvSpPr/>
          <p:nvPr/>
        </p:nvSpPr>
        <p:spPr bwMode="gray">
          <a:xfrm>
            <a:off x="5825114" y="592661"/>
            <a:ext cx="4311156" cy="1420125"/>
          </a:xfrm>
          <a:prstGeom prst="wedgeRoundRectCallout">
            <a:avLst>
              <a:gd name="adj1" fmla="val -64782"/>
              <a:gd name="adj2" fmla="val 4113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the controls linked to a system, click on the dropdown arrow on the top left of the relevant system</a:t>
            </a:r>
          </a:p>
        </p:txBody>
      </p:sp>
    </p:spTree>
    <p:extLst>
      <p:ext uri="{BB962C8B-B14F-4D97-AF65-F5344CB8AC3E}">
        <p14:creationId xmlns:p14="http://schemas.microsoft.com/office/powerpoint/2010/main" val="6262635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1439FE-8EA8-42D9-96D3-1A79F95B60D4}"/>
              </a:ext>
            </a:extLst>
          </p:cNvPr>
          <p:cNvSpPr>
            <a:spLocks noGrp="1"/>
          </p:cNvSpPr>
          <p:nvPr>
            <p:ph sz="quarter" idx="11"/>
          </p:nvPr>
        </p:nvSpPr>
        <p:spPr/>
        <p:txBody>
          <a:bodyPr/>
          <a:lstStyle/>
          <a:p>
            <a:endParaRPr lang="en-US" dirty="0"/>
          </a:p>
        </p:txBody>
      </p:sp>
      <p:pic>
        <p:nvPicPr>
          <p:cNvPr id="4" name="Picture 3">
            <a:extLst>
              <a:ext uri="{FF2B5EF4-FFF2-40B4-BE49-F238E27FC236}">
                <a16:creationId xmlns:a16="http://schemas.microsoft.com/office/drawing/2014/main" id="{4CFA269C-F47C-4990-8429-398C74742305}"/>
              </a:ext>
            </a:extLst>
          </p:cNvPr>
          <p:cNvPicPr>
            <a:picLocks noChangeAspect="1"/>
          </p:cNvPicPr>
          <p:nvPr/>
        </p:nvPicPr>
        <p:blipFill>
          <a:blip r:embed="rId2"/>
          <a:stretch>
            <a:fillRect/>
          </a:stretch>
        </p:blipFill>
        <p:spPr>
          <a:xfrm>
            <a:off x="0" y="558985"/>
            <a:ext cx="12192000" cy="5740029"/>
          </a:xfrm>
          <a:prstGeom prst="rect">
            <a:avLst/>
          </a:prstGeom>
        </p:spPr>
      </p:pic>
      <p:sp>
        <p:nvSpPr>
          <p:cNvPr id="5" name="Rectangle 4">
            <a:extLst>
              <a:ext uri="{FF2B5EF4-FFF2-40B4-BE49-F238E27FC236}">
                <a16:creationId xmlns:a16="http://schemas.microsoft.com/office/drawing/2014/main" id="{8D4596E1-A780-4749-BE09-0AEA5527422F}"/>
              </a:ext>
            </a:extLst>
          </p:cNvPr>
          <p:cNvSpPr/>
          <p:nvPr/>
        </p:nvSpPr>
        <p:spPr bwMode="gray">
          <a:xfrm>
            <a:off x="4540864" y="2038310"/>
            <a:ext cx="724819" cy="53935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6" name="Group 5">
            <a:extLst>
              <a:ext uri="{FF2B5EF4-FFF2-40B4-BE49-F238E27FC236}">
                <a16:creationId xmlns:a16="http://schemas.microsoft.com/office/drawing/2014/main" id="{6B8C0345-2E01-49BA-88D2-B9A3A9882B79}"/>
              </a:ext>
            </a:extLst>
          </p:cNvPr>
          <p:cNvGrpSpPr/>
          <p:nvPr/>
        </p:nvGrpSpPr>
        <p:grpSpPr>
          <a:xfrm>
            <a:off x="5349141" y="2271787"/>
            <a:ext cx="1889417" cy="767936"/>
            <a:chOff x="7547047" y="4316160"/>
            <a:chExt cx="1889417" cy="767936"/>
          </a:xfrm>
        </p:grpSpPr>
        <p:sp>
          <p:nvSpPr>
            <p:cNvPr id="7" name="Rounded Rectangle 18">
              <a:extLst>
                <a:ext uri="{FF2B5EF4-FFF2-40B4-BE49-F238E27FC236}">
                  <a16:creationId xmlns:a16="http://schemas.microsoft.com/office/drawing/2014/main" id="{AD16CEAB-BEC5-48AA-9A3E-1E5D62AFA05A}"/>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8" name="Picture 2" descr="Hover Icon Png #410903 - Free Icons Library">
              <a:extLst>
                <a:ext uri="{FF2B5EF4-FFF2-40B4-BE49-F238E27FC236}">
                  <a16:creationId xmlns:a16="http://schemas.microsoft.com/office/drawing/2014/main" id="{4D6365E4-7D22-45AE-B4C1-BDB60DAC2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ular Callout 74">
            <a:extLst>
              <a:ext uri="{FF2B5EF4-FFF2-40B4-BE49-F238E27FC236}">
                <a16:creationId xmlns:a16="http://schemas.microsoft.com/office/drawing/2014/main" id="{70C9844E-7A0A-4C80-8E17-95308EF7303E}"/>
              </a:ext>
            </a:extLst>
          </p:cNvPr>
          <p:cNvSpPr/>
          <p:nvPr/>
        </p:nvSpPr>
        <p:spPr bwMode="gray">
          <a:xfrm>
            <a:off x="2451293" y="3643437"/>
            <a:ext cx="4311156" cy="767937"/>
          </a:xfrm>
          <a:prstGeom prst="wedgeRoundRectCallout">
            <a:avLst>
              <a:gd name="adj1" fmla="val -72827"/>
              <a:gd name="adj2" fmla="val -8874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You are then able to hover over the applicable control to view it’s properties.</a:t>
            </a:r>
          </a:p>
        </p:txBody>
      </p:sp>
    </p:spTree>
    <p:extLst>
      <p:ext uri="{BB962C8B-B14F-4D97-AF65-F5344CB8AC3E}">
        <p14:creationId xmlns:p14="http://schemas.microsoft.com/office/powerpoint/2010/main" val="1139787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63142" y="2801202"/>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2" idx="1"/>
            <a:endCxn id="18" idx="0"/>
          </p:cNvCxnSpPr>
          <p:nvPr/>
        </p:nvCxnSpPr>
        <p:spPr>
          <a:xfrm flipH="1">
            <a:off x="2318451" y="3116224"/>
            <a:ext cx="3044691"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2" idx="1"/>
            <a:endCxn id="53" idx="0"/>
          </p:cNvCxnSpPr>
          <p:nvPr/>
        </p:nvCxnSpPr>
        <p:spPr>
          <a:xfrm flipH="1">
            <a:off x="4652934" y="3116224"/>
            <a:ext cx="710208"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
        <p:nvSpPr>
          <p:cNvPr id="86" name="Rounded Rectangular Callout 74">
            <a:extLst>
              <a:ext uri="{FF2B5EF4-FFF2-40B4-BE49-F238E27FC236}">
                <a16:creationId xmlns:a16="http://schemas.microsoft.com/office/drawing/2014/main" id="{8FD3D71C-935A-49B1-BE44-2DD1EFCA0BF1}"/>
              </a:ext>
            </a:extLst>
          </p:cNvPr>
          <p:cNvSpPr/>
          <p:nvPr/>
        </p:nvSpPr>
        <p:spPr bwMode="gray">
          <a:xfrm>
            <a:off x="1154681" y="1705941"/>
            <a:ext cx="4319271" cy="1279044"/>
          </a:xfrm>
          <a:prstGeom prst="wedgeRoundRectCallout">
            <a:avLst>
              <a:gd name="adj1" fmla="val 40199"/>
              <a:gd name="adj2" fmla="val 81570"/>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pPr>
            <a:r>
              <a:rPr lang="en-US" sz="1600" dirty="0">
                <a:solidFill>
                  <a:schemeClr val="bg1"/>
                </a:solidFill>
                <a:latin typeface="Arial" pitchFamily="34" charset="0"/>
                <a:cs typeface="Arial" pitchFamily="34" charset="0"/>
              </a:rPr>
              <a:t>If controls are applied as part of a Generic Function, a control can be linked to the relevant Generic Function. Examples of this include Reconciliations, Attestations and Data Quality checks.</a:t>
            </a:r>
          </a:p>
        </p:txBody>
      </p:sp>
    </p:spTree>
    <p:extLst>
      <p:ext uri="{BB962C8B-B14F-4D97-AF65-F5344CB8AC3E}">
        <p14:creationId xmlns:p14="http://schemas.microsoft.com/office/powerpoint/2010/main" val="2021903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1FDC5-74A3-469D-B6D0-C1AF4FD8A271}"/>
              </a:ext>
            </a:extLst>
          </p:cNvPr>
          <p:cNvPicPr>
            <a:picLocks noChangeAspect="1"/>
          </p:cNvPicPr>
          <p:nvPr/>
        </p:nvPicPr>
        <p:blipFill>
          <a:blip r:embed="rId2"/>
          <a:stretch>
            <a:fillRect/>
          </a:stretch>
        </p:blipFill>
        <p:spPr>
          <a:xfrm>
            <a:off x="0" y="573187"/>
            <a:ext cx="12192000" cy="5711625"/>
          </a:xfrm>
          <a:prstGeom prst="rect">
            <a:avLst/>
          </a:prstGeom>
        </p:spPr>
      </p:pic>
      <p:grpSp>
        <p:nvGrpSpPr>
          <p:cNvPr id="9" name="Group 8">
            <a:extLst>
              <a:ext uri="{FF2B5EF4-FFF2-40B4-BE49-F238E27FC236}">
                <a16:creationId xmlns:a16="http://schemas.microsoft.com/office/drawing/2014/main" id="{8B5EABEC-121E-40E2-9D92-19E832460C62}"/>
              </a:ext>
            </a:extLst>
          </p:cNvPr>
          <p:cNvGrpSpPr/>
          <p:nvPr/>
        </p:nvGrpSpPr>
        <p:grpSpPr>
          <a:xfrm>
            <a:off x="7496258" y="3357216"/>
            <a:ext cx="1889417" cy="767936"/>
            <a:chOff x="9926492" y="3997248"/>
            <a:chExt cx="1889417" cy="767936"/>
          </a:xfrm>
        </p:grpSpPr>
        <p:sp>
          <p:nvSpPr>
            <p:cNvPr id="10" name="Rounded Rectangle 10">
              <a:extLst>
                <a:ext uri="{FF2B5EF4-FFF2-40B4-BE49-F238E27FC236}">
                  <a16:creationId xmlns:a16="http://schemas.microsoft.com/office/drawing/2014/main" id="{982BB627-BE71-4089-BB6E-FFDBDB684D99}"/>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11" name="Picture 6" descr="Gesture, Finger, Hand, One, Click icon">
              <a:extLst>
                <a:ext uri="{FF2B5EF4-FFF2-40B4-BE49-F238E27FC236}">
                  <a16:creationId xmlns:a16="http://schemas.microsoft.com/office/drawing/2014/main" id="{C1F53415-EE9C-4E84-9541-06DC85173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A1D3C12-80B0-4DDE-A97C-7A0D305B1A34}"/>
              </a:ext>
            </a:extLst>
          </p:cNvPr>
          <p:cNvSpPr/>
          <p:nvPr/>
        </p:nvSpPr>
        <p:spPr bwMode="gray">
          <a:xfrm>
            <a:off x="7267056" y="3253901"/>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3" name="Rounded Rectangular Callout 74">
            <a:extLst>
              <a:ext uri="{FF2B5EF4-FFF2-40B4-BE49-F238E27FC236}">
                <a16:creationId xmlns:a16="http://schemas.microsoft.com/office/drawing/2014/main" id="{26E11E20-A707-42AF-83F2-EF0D26CF3D86}"/>
              </a:ext>
            </a:extLst>
          </p:cNvPr>
          <p:cNvSpPr/>
          <p:nvPr/>
        </p:nvSpPr>
        <p:spPr bwMode="gray">
          <a:xfrm>
            <a:off x="1088314" y="2114033"/>
            <a:ext cx="4311156" cy="1420125"/>
          </a:xfrm>
          <a:prstGeom prst="wedgeRoundRectCallout">
            <a:avLst>
              <a:gd name="adj1" fmla="val 97585"/>
              <a:gd name="adj2" fmla="val 34478"/>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the controls linked to a Generic Function, click on the dropdown arrow on the top left of the relevant Generic Function.</a:t>
            </a:r>
          </a:p>
        </p:txBody>
      </p:sp>
    </p:spTree>
    <p:extLst>
      <p:ext uri="{BB962C8B-B14F-4D97-AF65-F5344CB8AC3E}">
        <p14:creationId xmlns:p14="http://schemas.microsoft.com/office/powerpoint/2010/main" val="40082527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698975-B058-4253-9EC5-7FC82D464F7F}"/>
              </a:ext>
            </a:extLst>
          </p:cNvPr>
          <p:cNvPicPr>
            <a:picLocks noChangeAspect="1"/>
          </p:cNvPicPr>
          <p:nvPr/>
        </p:nvPicPr>
        <p:blipFill>
          <a:blip r:embed="rId2"/>
          <a:stretch>
            <a:fillRect/>
          </a:stretch>
        </p:blipFill>
        <p:spPr>
          <a:xfrm>
            <a:off x="0" y="573187"/>
            <a:ext cx="12192000" cy="5711625"/>
          </a:xfrm>
          <a:prstGeom prst="rect">
            <a:avLst/>
          </a:prstGeom>
        </p:spPr>
      </p:pic>
      <p:sp>
        <p:nvSpPr>
          <p:cNvPr id="5" name="Rectangle 4">
            <a:extLst>
              <a:ext uri="{FF2B5EF4-FFF2-40B4-BE49-F238E27FC236}">
                <a16:creationId xmlns:a16="http://schemas.microsoft.com/office/drawing/2014/main" id="{8D4596E1-A780-4749-BE09-0AEA5527422F}"/>
              </a:ext>
            </a:extLst>
          </p:cNvPr>
          <p:cNvSpPr/>
          <p:nvPr/>
        </p:nvSpPr>
        <p:spPr bwMode="gray">
          <a:xfrm>
            <a:off x="6516048" y="3214563"/>
            <a:ext cx="724819" cy="53935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6" name="Group 5">
            <a:extLst>
              <a:ext uri="{FF2B5EF4-FFF2-40B4-BE49-F238E27FC236}">
                <a16:creationId xmlns:a16="http://schemas.microsoft.com/office/drawing/2014/main" id="{6B8C0345-2E01-49BA-88D2-B9A3A9882B79}"/>
              </a:ext>
            </a:extLst>
          </p:cNvPr>
          <p:cNvGrpSpPr/>
          <p:nvPr/>
        </p:nvGrpSpPr>
        <p:grpSpPr>
          <a:xfrm>
            <a:off x="7324325" y="3448040"/>
            <a:ext cx="1889417" cy="767936"/>
            <a:chOff x="7547047" y="4316160"/>
            <a:chExt cx="1889417" cy="767936"/>
          </a:xfrm>
        </p:grpSpPr>
        <p:sp>
          <p:nvSpPr>
            <p:cNvPr id="7" name="Rounded Rectangle 18">
              <a:extLst>
                <a:ext uri="{FF2B5EF4-FFF2-40B4-BE49-F238E27FC236}">
                  <a16:creationId xmlns:a16="http://schemas.microsoft.com/office/drawing/2014/main" id="{AD16CEAB-BEC5-48AA-9A3E-1E5D62AFA05A}"/>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8" name="Picture 2" descr="Hover Icon Png #410903 - Free Icons Library">
              <a:extLst>
                <a:ext uri="{FF2B5EF4-FFF2-40B4-BE49-F238E27FC236}">
                  <a16:creationId xmlns:a16="http://schemas.microsoft.com/office/drawing/2014/main" id="{4D6365E4-7D22-45AE-B4C1-BDB60DAC2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ular Callout 74">
            <a:extLst>
              <a:ext uri="{FF2B5EF4-FFF2-40B4-BE49-F238E27FC236}">
                <a16:creationId xmlns:a16="http://schemas.microsoft.com/office/drawing/2014/main" id="{70C9844E-7A0A-4C80-8E17-95308EF7303E}"/>
              </a:ext>
            </a:extLst>
          </p:cNvPr>
          <p:cNvSpPr/>
          <p:nvPr/>
        </p:nvSpPr>
        <p:spPr bwMode="gray">
          <a:xfrm>
            <a:off x="1784844" y="4305589"/>
            <a:ext cx="4311156" cy="767937"/>
          </a:xfrm>
          <a:prstGeom prst="wedgeRoundRectCallout">
            <a:avLst>
              <a:gd name="adj1" fmla="val -60028"/>
              <a:gd name="adj2" fmla="val -306363"/>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You are then able to hover over the applicable control to view it’s properties.</a:t>
            </a:r>
          </a:p>
        </p:txBody>
      </p:sp>
    </p:spTree>
    <p:extLst>
      <p:ext uri="{BB962C8B-B14F-4D97-AF65-F5344CB8AC3E}">
        <p14:creationId xmlns:p14="http://schemas.microsoft.com/office/powerpoint/2010/main" val="3729620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63142" y="2801202"/>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2" idx="1"/>
            <a:endCxn id="18" idx="0"/>
          </p:cNvCxnSpPr>
          <p:nvPr/>
        </p:nvCxnSpPr>
        <p:spPr>
          <a:xfrm flipH="1">
            <a:off x="2318451" y="3116224"/>
            <a:ext cx="3044691"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2" idx="3"/>
            <a:endCxn id="27" idx="0"/>
          </p:cNvCxnSpPr>
          <p:nvPr/>
        </p:nvCxnSpPr>
        <p:spPr>
          <a:xfrm>
            <a:off x="6600928" y="3116224"/>
            <a:ext cx="2606885" cy="118076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2" idx="1"/>
            <a:endCxn id="53" idx="0"/>
          </p:cNvCxnSpPr>
          <p:nvPr/>
        </p:nvCxnSpPr>
        <p:spPr>
          <a:xfrm flipH="1">
            <a:off x="4652934" y="3116224"/>
            <a:ext cx="710208"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
        <p:nvSpPr>
          <p:cNvPr id="87" name="Rounded Rectangular Callout 74">
            <a:extLst>
              <a:ext uri="{FF2B5EF4-FFF2-40B4-BE49-F238E27FC236}">
                <a16:creationId xmlns:a16="http://schemas.microsoft.com/office/drawing/2014/main" id="{FE46EA98-5D67-4148-B88F-55E5F8B6EAE7}"/>
              </a:ext>
            </a:extLst>
          </p:cNvPr>
          <p:cNvSpPr/>
          <p:nvPr/>
        </p:nvSpPr>
        <p:spPr bwMode="gray">
          <a:xfrm>
            <a:off x="7289957" y="1759113"/>
            <a:ext cx="4319271" cy="1279044"/>
          </a:xfrm>
          <a:prstGeom prst="wedgeRoundRectCallout">
            <a:avLst>
              <a:gd name="adj1" fmla="val -45942"/>
              <a:gd name="adj2" fmla="val 84035"/>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Where a control is executed as part of the process of producing a Report, a control can be linked to the relevant Report. Examples of this include Attestations and Operational Level Agreements.</a:t>
            </a:r>
          </a:p>
        </p:txBody>
      </p:sp>
    </p:spTree>
    <p:extLst>
      <p:ext uri="{BB962C8B-B14F-4D97-AF65-F5344CB8AC3E}">
        <p14:creationId xmlns:p14="http://schemas.microsoft.com/office/powerpoint/2010/main" val="450766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64CDF-9D40-4659-8F5E-D3811FAB3BDD}"/>
              </a:ext>
            </a:extLst>
          </p:cNvPr>
          <p:cNvPicPr>
            <a:picLocks noChangeAspect="1"/>
          </p:cNvPicPr>
          <p:nvPr/>
        </p:nvPicPr>
        <p:blipFill>
          <a:blip r:embed="rId2"/>
          <a:stretch>
            <a:fillRect/>
          </a:stretch>
        </p:blipFill>
        <p:spPr>
          <a:xfrm>
            <a:off x="0" y="587695"/>
            <a:ext cx="12192000" cy="5717584"/>
          </a:xfrm>
          <a:prstGeom prst="rect">
            <a:avLst/>
          </a:prstGeom>
        </p:spPr>
      </p:pic>
      <p:grpSp>
        <p:nvGrpSpPr>
          <p:cNvPr id="9" name="Group 8">
            <a:extLst>
              <a:ext uri="{FF2B5EF4-FFF2-40B4-BE49-F238E27FC236}">
                <a16:creationId xmlns:a16="http://schemas.microsoft.com/office/drawing/2014/main" id="{8B5EABEC-121E-40E2-9D92-19E832460C62}"/>
              </a:ext>
            </a:extLst>
          </p:cNvPr>
          <p:cNvGrpSpPr/>
          <p:nvPr/>
        </p:nvGrpSpPr>
        <p:grpSpPr>
          <a:xfrm>
            <a:off x="7701210" y="4003602"/>
            <a:ext cx="1889417" cy="767936"/>
            <a:chOff x="9926492" y="3997248"/>
            <a:chExt cx="1889417" cy="767936"/>
          </a:xfrm>
        </p:grpSpPr>
        <p:sp>
          <p:nvSpPr>
            <p:cNvPr id="10" name="Rounded Rectangle 10">
              <a:extLst>
                <a:ext uri="{FF2B5EF4-FFF2-40B4-BE49-F238E27FC236}">
                  <a16:creationId xmlns:a16="http://schemas.microsoft.com/office/drawing/2014/main" id="{982BB627-BE71-4089-BB6E-FFDBDB684D99}"/>
                </a:ext>
              </a:extLst>
            </p:cNvPr>
            <p:cNvSpPr/>
            <p:nvPr/>
          </p:nvSpPr>
          <p:spPr bwMode="gray">
            <a:xfrm>
              <a:off x="9926492" y="3997248"/>
              <a:ext cx="1889417" cy="767936"/>
            </a:xfrm>
            <a:prstGeom prst="round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Single Click</a:t>
              </a:r>
            </a:p>
          </p:txBody>
        </p:sp>
        <p:pic>
          <p:nvPicPr>
            <p:cNvPr id="11" name="Picture 6" descr="Gesture, Finger, Hand, One, Click icon">
              <a:extLst>
                <a:ext uri="{FF2B5EF4-FFF2-40B4-BE49-F238E27FC236}">
                  <a16:creationId xmlns:a16="http://schemas.microsoft.com/office/drawing/2014/main" id="{C1F53415-EE9C-4E84-9541-06DC85173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072" y="4086519"/>
              <a:ext cx="568436" cy="54898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A1D3C12-80B0-4DDE-A97C-7A0D305B1A34}"/>
              </a:ext>
            </a:extLst>
          </p:cNvPr>
          <p:cNvSpPr/>
          <p:nvPr/>
        </p:nvSpPr>
        <p:spPr bwMode="gray">
          <a:xfrm>
            <a:off x="7416197" y="3900287"/>
            <a:ext cx="229202" cy="20663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sp>
        <p:nvSpPr>
          <p:cNvPr id="13" name="Rounded Rectangular Callout 74">
            <a:extLst>
              <a:ext uri="{FF2B5EF4-FFF2-40B4-BE49-F238E27FC236}">
                <a16:creationId xmlns:a16="http://schemas.microsoft.com/office/drawing/2014/main" id="{26E11E20-A707-42AF-83F2-EF0D26CF3D86}"/>
              </a:ext>
            </a:extLst>
          </p:cNvPr>
          <p:cNvSpPr/>
          <p:nvPr/>
        </p:nvSpPr>
        <p:spPr bwMode="gray">
          <a:xfrm>
            <a:off x="1088314" y="2114033"/>
            <a:ext cx="4311156" cy="1420125"/>
          </a:xfrm>
          <a:prstGeom prst="wedgeRoundRectCallout">
            <a:avLst>
              <a:gd name="adj1" fmla="val 98316"/>
              <a:gd name="adj2" fmla="val 78329"/>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To view the controls linked to a Report, click on the dropdown arrow on the top left of the relevant Report.</a:t>
            </a:r>
          </a:p>
        </p:txBody>
      </p:sp>
    </p:spTree>
    <p:extLst>
      <p:ext uri="{BB962C8B-B14F-4D97-AF65-F5344CB8AC3E}">
        <p14:creationId xmlns:p14="http://schemas.microsoft.com/office/powerpoint/2010/main" val="1399688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4FBF0-C1A3-4B9E-88A4-3A28835DB827}"/>
              </a:ext>
            </a:extLst>
          </p:cNvPr>
          <p:cNvPicPr>
            <a:picLocks noChangeAspect="1"/>
          </p:cNvPicPr>
          <p:nvPr/>
        </p:nvPicPr>
        <p:blipFill>
          <a:blip r:embed="rId2"/>
          <a:stretch>
            <a:fillRect/>
          </a:stretch>
        </p:blipFill>
        <p:spPr>
          <a:xfrm>
            <a:off x="0" y="570208"/>
            <a:ext cx="12192000" cy="5717584"/>
          </a:xfrm>
          <a:prstGeom prst="rect">
            <a:avLst/>
          </a:prstGeom>
        </p:spPr>
      </p:pic>
      <p:sp>
        <p:nvSpPr>
          <p:cNvPr id="5" name="Rectangle 4">
            <a:extLst>
              <a:ext uri="{FF2B5EF4-FFF2-40B4-BE49-F238E27FC236}">
                <a16:creationId xmlns:a16="http://schemas.microsoft.com/office/drawing/2014/main" id="{8D4596E1-A780-4749-BE09-0AEA5527422F}"/>
              </a:ext>
            </a:extLst>
          </p:cNvPr>
          <p:cNvSpPr/>
          <p:nvPr/>
        </p:nvSpPr>
        <p:spPr bwMode="gray">
          <a:xfrm>
            <a:off x="6642173" y="4035912"/>
            <a:ext cx="808277" cy="89018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bg1"/>
              </a:solidFill>
              <a:latin typeface="+mj-lt"/>
              <a:cs typeface="Brave Sans" panose="020B0504020101010102" pitchFamily="34" charset="0"/>
            </a:endParaRPr>
          </a:p>
        </p:txBody>
      </p:sp>
      <p:grpSp>
        <p:nvGrpSpPr>
          <p:cNvPr id="6" name="Group 5">
            <a:extLst>
              <a:ext uri="{FF2B5EF4-FFF2-40B4-BE49-F238E27FC236}">
                <a16:creationId xmlns:a16="http://schemas.microsoft.com/office/drawing/2014/main" id="{6B8C0345-2E01-49BA-88D2-B9A3A9882B79}"/>
              </a:ext>
            </a:extLst>
          </p:cNvPr>
          <p:cNvGrpSpPr/>
          <p:nvPr/>
        </p:nvGrpSpPr>
        <p:grpSpPr>
          <a:xfrm>
            <a:off x="7450450" y="4269390"/>
            <a:ext cx="1889417" cy="767936"/>
            <a:chOff x="7547047" y="4316160"/>
            <a:chExt cx="1889417" cy="767936"/>
          </a:xfrm>
        </p:grpSpPr>
        <p:sp>
          <p:nvSpPr>
            <p:cNvPr id="7" name="Rounded Rectangle 18">
              <a:extLst>
                <a:ext uri="{FF2B5EF4-FFF2-40B4-BE49-F238E27FC236}">
                  <a16:creationId xmlns:a16="http://schemas.microsoft.com/office/drawing/2014/main" id="{AD16CEAB-BEC5-48AA-9A3E-1E5D62AFA05A}"/>
                </a:ext>
              </a:extLst>
            </p:cNvPr>
            <p:cNvSpPr/>
            <p:nvPr/>
          </p:nvSpPr>
          <p:spPr bwMode="gray">
            <a:xfrm>
              <a:off x="7547047" y="4316160"/>
              <a:ext cx="1889417" cy="767936"/>
            </a:xfrm>
            <a:prstGeom prst="roundRec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tx1">
                      <a:lumMod val="50000"/>
                    </a:schemeClr>
                  </a:solidFill>
                  <a:latin typeface="+mj-lt"/>
                  <a:cs typeface="Brave Sans" panose="020B0504020101010102" pitchFamily="34" charset="0"/>
                </a:rPr>
                <a:t>              Hover</a:t>
              </a:r>
            </a:p>
          </p:txBody>
        </p:sp>
        <p:pic>
          <p:nvPicPr>
            <p:cNvPr id="8" name="Picture 2" descr="Hover Icon Png #410903 - Free Icons Library">
              <a:extLst>
                <a:ext uri="{FF2B5EF4-FFF2-40B4-BE49-F238E27FC236}">
                  <a16:creationId xmlns:a16="http://schemas.microsoft.com/office/drawing/2014/main" id="{4D6365E4-7D22-45AE-B4C1-BDB60DAC2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846" y="4427383"/>
              <a:ext cx="545489" cy="5454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ular Callout 74">
            <a:extLst>
              <a:ext uri="{FF2B5EF4-FFF2-40B4-BE49-F238E27FC236}">
                <a16:creationId xmlns:a16="http://schemas.microsoft.com/office/drawing/2014/main" id="{70C9844E-7A0A-4C80-8E17-95308EF7303E}"/>
              </a:ext>
            </a:extLst>
          </p:cNvPr>
          <p:cNvSpPr/>
          <p:nvPr/>
        </p:nvSpPr>
        <p:spPr bwMode="gray">
          <a:xfrm>
            <a:off x="1784844" y="4305589"/>
            <a:ext cx="4311156" cy="767937"/>
          </a:xfrm>
          <a:prstGeom prst="wedgeRoundRectCallout">
            <a:avLst>
              <a:gd name="adj1" fmla="val -60028"/>
              <a:gd name="adj2" fmla="val -306363"/>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You are then able to hover over the applicable control to view it’s properties.</a:t>
            </a:r>
          </a:p>
        </p:txBody>
      </p:sp>
    </p:spTree>
    <p:extLst>
      <p:ext uri="{BB962C8B-B14F-4D97-AF65-F5344CB8AC3E}">
        <p14:creationId xmlns:p14="http://schemas.microsoft.com/office/powerpoint/2010/main" val="2266994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63142" y="2801202"/>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2" idx="1"/>
            <a:endCxn id="18" idx="0"/>
          </p:cNvCxnSpPr>
          <p:nvPr/>
        </p:nvCxnSpPr>
        <p:spPr>
          <a:xfrm flipH="1">
            <a:off x="2318451" y="3116224"/>
            <a:ext cx="3044691"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2" idx="3"/>
            <a:endCxn id="27" idx="0"/>
          </p:cNvCxnSpPr>
          <p:nvPr/>
        </p:nvCxnSpPr>
        <p:spPr>
          <a:xfrm>
            <a:off x="6600928" y="3116224"/>
            <a:ext cx="2606885" cy="118076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2" idx="1"/>
            <a:endCxn id="53" idx="0"/>
          </p:cNvCxnSpPr>
          <p:nvPr/>
        </p:nvCxnSpPr>
        <p:spPr>
          <a:xfrm flipH="1">
            <a:off x="4652934" y="3116224"/>
            <a:ext cx="710208" cy="47406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
        <p:nvSpPr>
          <p:cNvPr id="3" name="Rectangle: Rounded Corners 2">
            <a:extLst>
              <a:ext uri="{FF2B5EF4-FFF2-40B4-BE49-F238E27FC236}">
                <a16:creationId xmlns:a16="http://schemas.microsoft.com/office/drawing/2014/main" id="{6F8AB5A6-1BF7-422C-A87C-75EF67297D96}"/>
              </a:ext>
            </a:extLst>
          </p:cNvPr>
          <p:cNvSpPr/>
          <p:nvPr/>
        </p:nvSpPr>
        <p:spPr bwMode="gray">
          <a:xfrm>
            <a:off x="0" y="45716"/>
            <a:ext cx="12192000" cy="6789286"/>
          </a:xfrm>
          <a:prstGeom prst="roundRect">
            <a:avLst>
              <a:gd name="adj" fmla="val 3431"/>
            </a:avLst>
          </a:prstGeom>
          <a:solidFill>
            <a:schemeClr val="tx1">
              <a:lumMod val="75000"/>
              <a:alpha val="66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Arial" pitchFamily="34" charset="0"/>
                <a:cs typeface="Arial" pitchFamily="34" charset="0"/>
              </a:rPr>
              <a:t>All object types and relationships have now been covered</a:t>
            </a:r>
          </a:p>
        </p:txBody>
      </p:sp>
    </p:spTree>
    <p:extLst>
      <p:ext uri="{BB962C8B-B14F-4D97-AF65-F5344CB8AC3E}">
        <p14:creationId xmlns:p14="http://schemas.microsoft.com/office/powerpoint/2010/main" val="325803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59078" y="-1059778"/>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pic>
        <p:nvPicPr>
          <p:cNvPr id="194" name="Picture 193"/>
          <p:cNvPicPr>
            <a:picLocks noChangeAspect="1"/>
          </p:cNvPicPr>
          <p:nvPr/>
        </p:nvPicPr>
        <p:blipFill>
          <a:blip r:embed="rId3"/>
          <a:stretch>
            <a:fillRect/>
          </a:stretch>
        </p:blipFill>
        <p:spPr>
          <a:xfrm>
            <a:off x="1012118" y="1252544"/>
            <a:ext cx="398311" cy="317844"/>
          </a:xfrm>
          <a:prstGeom prst="rect">
            <a:avLst/>
          </a:prstGeom>
        </p:spPr>
      </p:pic>
      <p:pic>
        <p:nvPicPr>
          <p:cNvPr id="58" name="Picture 57"/>
          <p:cNvPicPr>
            <a:picLocks noChangeAspect="1"/>
          </p:cNvPicPr>
          <p:nvPr/>
        </p:nvPicPr>
        <p:blipFill>
          <a:blip r:embed="rId3"/>
          <a:stretch>
            <a:fillRect/>
          </a:stretch>
        </p:blipFill>
        <p:spPr>
          <a:xfrm>
            <a:off x="3234823" y="626602"/>
            <a:ext cx="398311" cy="317844"/>
          </a:xfrm>
          <a:prstGeom prst="rect">
            <a:avLst/>
          </a:prstGeom>
        </p:spPr>
      </p:pic>
      <p:pic>
        <p:nvPicPr>
          <p:cNvPr id="59" name="Picture 58"/>
          <p:cNvPicPr>
            <a:picLocks noChangeAspect="1"/>
          </p:cNvPicPr>
          <p:nvPr/>
        </p:nvPicPr>
        <p:blipFill>
          <a:blip r:embed="rId3"/>
          <a:stretch>
            <a:fillRect/>
          </a:stretch>
        </p:blipFill>
        <p:spPr>
          <a:xfrm>
            <a:off x="3234022" y="1647346"/>
            <a:ext cx="398311" cy="317844"/>
          </a:xfrm>
          <a:prstGeom prst="rect">
            <a:avLst/>
          </a:prstGeom>
        </p:spPr>
      </p:pic>
      <p:sp>
        <p:nvSpPr>
          <p:cNvPr id="128" name="Rounded Rectangular Callout 127"/>
          <p:cNvSpPr/>
          <p:nvPr/>
        </p:nvSpPr>
        <p:spPr bwMode="gray">
          <a:xfrm>
            <a:off x="6643972" y="91787"/>
            <a:ext cx="4893855" cy="1246983"/>
          </a:xfrm>
          <a:prstGeom prst="wedgeRoundRectCallout">
            <a:avLst>
              <a:gd name="adj1" fmla="val -84534"/>
              <a:gd name="adj2" fmla="val 2574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Taxonomies can be broken down into other taxonomies to represent hierarchies present within business.</a:t>
            </a:r>
          </a:p>
        </p:txBody>
      </p:sp>
      <p:sp>
        <p:nvSpPr>
          <p:cNvPr id="129" name="Rounded Rectangular Callout 128"/>
          <p:cNvSpPr/>
          <p:nvPr/>
        </p:nvSpPr>
        <p:spPr bwMode="gray">
          <a:xfrm>
            <a:off x="6643972" y="1491600"/>
            <a:ext cx="4893855" cy="1246983"/>
          </a:xfrm>
          <a:prstGeom prst="wedgeRoundRectCallout">
            <a:avLst>
              <a:gd name="adj1" fmla="val -84067"/>
              <a:gd name="adj2" fmla="val -43921"/>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600" dirty="0">
                <a:solidFill>
                  <a:schemeClr val="bg1"/>
                </a:solidFill>
                <a:latin typeface="Arial" pitchFamily="34" charset="0"/>
                <a:cs typeface="Arial" pitchFamily="34" charset="0"/>
              </a:rPr>
              <a:t>For Risk data: The ERMF is used as the main taxonomy and then broken down into the principal risk types and then into the respective structures as defined by the risk type frameworks. </a:t>
            </a:r>
          </a:p>
        </p:txBody>
      </p:sp>
      <p:sp>
        <p:nvSpPr>
          <p:cNvPr id="131" name="Snip Single Corner Rectangle 130"/>
          <p:cNvSpPr/>
          <p:nvPr/>
        </p:nvSpPr>
        <p:spPr bwMode="gray">
          <a:xfrm>
            <a:off x="8299490" y="3452004"/>
            <a:ext cx="1586429" cy="1131426"/>
          </a:xfrm>
          <a:prstGeom prst="snip1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See next slide for current Risk taxonomy</a:t>
            </a:r>
          </a:p>
        </p:txBody>
      </p:sp>
      <p:cxnSp>
        <p:nvCxnSpPr>
          <p:cNvPr id="98" name="Straight Arrow Connector 97"/>
          <p:cNvCxnSpPr>
            <a:stCxn id="129" idx="2"/>
            <a:endCxn id="131" idx="3"/>
          </p:cNvCxnSpPr>
          <p:nvPr/>
        </p:nvCxnSpPr>
        <p:spPr>
          <a:xfrm>
            <a:off x="9090900" y="2738583"/>
            <a:ext cx="1805" cy="7134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914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gray">
          <a:xfrm rot="16200000">
            <a:off x="4161920" y="-1045760"/>
            <a:ext cx="3753131" cy="12008393"/>
          </a:xfrm>
          <a:prstGeom prst="roundRect">
            <a:avLst>
              <a:gd name="adj" fmla="val 8854"/>
            </a:avLst>
          </a:prstGeom>
          <a:solidFill>
            <a:schemeClr val="bg2"/>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Lineage View</a:t>
            </a:r>
          </a:p>
        </p:txBody>
      </p:sp>
      <p:sp>
        <p:nvSpPr>
          <p:cNvPr id="5" name="Rounded Rectangle 4"/>
          <p:cNvSpPr/>
          <p:nvPr/>
        </p:nvSpPr>
        <p:spPr bwMode="gray">
          <a:xfrm rot="16200000">
            <a:off x="4542267" y="-4462260"/>
            <a:ext cx="2992439" cy="12008393"/>
          </a:xfrm>
          <a:prstGeom prst="roundRect">
            <a:avLst>
              <a:gd name="adj" fmla="val 8854"/>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tx1"/>
                </a:solidFill>
                <a:latin typeface="+mj-lt"/>
                <a:cs typeface="Brave Sans" panose="020B0504020101010102" pitchFamily="34" charset="0"/>
              </a:rPr>
              <a:t>Taxonomy View</a:t>
            </a:r>
          </a:p>
        </p:txBody>
      </p:sp>
      <p:sp>
        <p:nvSpPr>
          <p:cNvPr id="18" name="Rounded Rectangle 17"/>
          <p:cNvSpPr/>
          <p:nvPr/>
        </p:nvSpPr>
        <p:spPr bwMode="gray">
          <a:xfrm>
            <a:off x="1389907" y="359028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9" name="Rounded Rectangle 18"/>
          <p:cNvSpPr/>
          <p:nvPr/>
        </p:nvSpPr>
        <p:spPr bwMode="gray">
          <a:xfrm>
            <a:off x="1499028" y="405719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20" name="Rounded Rectangle 19"/>
          <p:cNvSpPr/>
          <p:nvPr/>
        </p:nvSpPr>
        <p:spPr bwMode="gray">
          <a:xfrm>
            <a:off x="1577993" y="450426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21" name="Rounded Rectangle 20"/>
          <p:cNvSpPr/>
          <p:nvPr/>
        </p:nvSpPr>
        <p:spPr bwMode="gray">
          <a:xfrm>
            <a:off x="1669709" y="495112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sp>
        <p:nvSpPr>
          <p:cNvPr id="22" name="Rounded Rectangle 21"/>
          <p:cNvSpPr/>
          <p:nvPr/>
        </p:nvSpPr>
        <p:spPr bwMode="gray">
          <a:xfrm>
            <a:off x="5393159" y="2770248"/>
            <a:ext cx="1237786" cy="630044"/>
          </a:xfrm>
          <a:prstGeom prst="roundRect">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Control</a:t>
            </a:r>
          </a:p>
        </p:txBody>
      </p:sp>
      <p:sp>
        <p:nvSpPr>
          <p:cNvPr id="28" name="Rounded Rectangle 27"/>
          <p:cNvSpPr/>
          <p:nvPr/>
        </p:nvSpPr>
        <p:spPr bwMode="gray">
          <a:xfrm>
            <a:off x="10144618" y="4296992"/>
            <a:ext cx="1752310" cy="630044"/>
          </a:xfrm>
          <a:prstGeom prst="roundRect">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Committee</a:t>
            </a:r>
          </a:p>
        </p:txBody>
      </p:sp>
      <p:cxnSp>
        <p:nvCxnSpPr>
          <p:cNvPr id="30" name="Straight Connector 29"/>
          <p:cNvCxnSpPr>
            <a:stCxn id="8" idx="3"/>
            <a:endCxn id="146" idx="1"/>
          </p:cNvCxnSpPr>
          <p:nvPr/>
        </p:nvCxnSpPr>
        <p:spPr>
          <a:xfrm flipV="1">
            <a:off x="2560321" y="773342"/>
            <a:ext cx="568870" cy="63812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142" idx="1"/>
          </p:cNvCxnSpPr>
          <p:nvPr/>
        </p:nvCxnSpPr>
        <p:spPr>
          <a:xfrm>
            <a:off x="2560321" y="1411466"/>
            <a:ext cx="568869" cy="3886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1"/>
            <a:endCxn id="142" idx="3"/>
          </p:cNvCxnSpPr>
          <p:nvPr/>
        </p:nvCxnSpPr>
        <p:spPr>
          <a:xfrm flipH="1">
            <a:off x="4763681" y="1069681"/>
            <a:ext cx="568871" cy="7303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2" idx="1"/>
            <a:endCxn id="142" idx="3"/>
          </p:cNvCxnSpPr>
          <p:nvPr/>
        </p:nvCxnSpPr>
        <p:spPr>
          <a:xfrm flipH="1" flipV="1">
            <a:off x="4763681" y="1800070"/>
            <a:ext cx="564170" cy="194816"/>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6" idx="1"/>
            <a:endCxn id="62" idx="3"/>
          </p:cNvCxnSpPr>
          <p:nvPr/>
        </p:nvCxnSpPr>
        <p:spPr>
          <a:xfrm flipH="1">
            <a:off x="6565637" y="1060651"/>
            <a:ext cx="573571" cy="93423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1" idx="1"/>
            <a:endCxn id="62" idx="3"/>
          </p:cNvCxnSpPr>
          <p:nvPr/>
        </p:nvCxnSpPr>
        <p:spPr>
          <a:xfrm flipH="1" flipV="1">
            <a:off x="6565637" y="1994886"/>
            <a:ext cx="573571" cy="11186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6" idx="1"/>
            <a:endCxn id="66" idx="3"/>
          </p:cNvCxnSpPr>
          <p:nvPr/>
        </p:nvCxnSpPr>
        <p:spPr>
          <a:xfrm flipH="1">
            <a:off x="8376994" y="1060651"/>
            <a:ext cx="651626" cy="0"/>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2" idx="1"/>
            <a:endCxn id="18" idx="0"/>
          </p:cNvCxnSpPr>
          <p:nvPr/>
        </p:nvCxnSpPr>
        <p:spPr>
          <a:xfrm flipH="1">
            <a:off x="2318451" y="1994886"/>
            <a:ext cx="3009400"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bwMode="gray">
          <a:xfrm>
            <a:off x="3724390" y="3590287"/>
            <a:ext cx="1857088" cy="2046961"/>
          </a:xfrm>
          <a:prstGeom prst="roundRect">
            <a:avLst>
              <a:gd name="adj" fmla="val 8484"/>
            </a:avLst>
          </a:prstGeom>
          <a:solidFill>
            <a:schemeClr val="accent2">
              <a:lumMod val="75000"/>
            </a:schemeClr>
          </a:soli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r">
              <a:spcBef>
                <a:spcPts val="300"/>
              </a:spcBef>
              <a:buFont typeface="Courier New" pitchFamily="49" charset="0"/>
              <a:buNone/>
            </a:pPr>
            <a:endParaRPr lang="en-US" sz="1600" b="1" dirty="0">
              <a:solidFill>
                <a:schemeClr val="bg1"/>
              </a:solidFill>
              <a:latin typeface="+mj-lt"/>
              <a:cs typeface="Brave Sans" panose="020B0504020101010102" pitchFamily="34" charset="0"/>
            </a:endParaRPr>
          </a:p>
        </p:txBody>
      </p:sp>
      <p:sp>
        <p:nvSpPr>
          <p:cNvPr id="54" name="Rounded Rectangle 53"/>
          <p:cNvSpPr/>
          <p:nvPr/>
        </p:nvSpPr>
        <p:spPr bwMode="gray">
          <a:xfrm>
            <a:off x="3833692" y="4057196"/>
            <a:ext cx="1630613" cy="1501995"/>
          </a:xfrm>
          <a:prstGeom prst="roundRect">
            <a:avLst>
              <a:gd name="adj" fmla="val 8484"/>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55" name="Rounded Rectangle 54"/>
          <p:cNvSpPr/>
          <p:nvPr/>
        </p:nvSpPr>
        <p:spPr bwMode="gray">
          <a:xfrm>
            <a:off x="3912476" y="4504269"/>
            <a:ext cx="1493012" cy="917619"/>
          </a:xfrm>
          <a:prstGeom prst="roundRect">
            <a:avLst>
              <a:gd name="adj" fmla="val 8484"/>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56" name="Rounded Rectangle 55"/>
          <p:cNvSpPr/>
          <p:nvPr/>
        </p:nvSpPr>
        <p:spPr bwMode="gray">
          <a:xfrm>
            <a:off x="4004192" y="4951124"/>
            <a:ext cx="1354310" cy="347360"/>
          </a:xfrm>
          <a:prstGeom prst="roundRect">
            <a:avLst>
              <a:gd name="adj" fmla="val 8484"/>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cxnSp>
        <p:nvCxnSpPr>
          <p:cNvPr id="57" name="Straight Connector 56"/>
          <p:cNvCxnSpPr>
            <a:stCxn id="62" idx="1"/>
            <a:endCxn id="53" idx="0"/>
          </p:cNvCxnSpPr>
          <p:nvPr/>
        </p:nvCxnSpPr>
        <p:spPr>
          <a:xfrm flipH="1">
            <a:off x="4652934" y="1994886"/>
            <a:ext cx="674917" cy="159540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7" idx="0"/>
            <a:endCxn id="71" idx="2"/>
          </p:cNvCxnSpPr>
          <p:nvPr/>
        </p:nvCxnSpPr>
        <p:spPr>
          <a:xfrm flipH="1" flipV="1">
            <a:off x="7758101" y="2421772"/>
            <a:ext cx="1449712" cy="187522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22" idx="1"/>
            <a:endCxn id="18" idx="0"/>
          </p:cNvCxnSpPr>
          <p:nvPr/>
        </p:nvCxnSpPr>
        <p:spPr>
          <a:xfrm flipH="1">
            <a:off x="2318451" y="3085270"/>
            <a:ext cx="3074708" cy="50501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2" idx="3"/>
            <a:endCxn id="27" idx="0"/>
          </p:cNvCxnSpPr>
          <p:nvPr/>
        </p:nvCxnSpPr>
        <p:spPr>
          <a:xfrm>
            <a:off x="6630945" y="3085270"/>
            <a:ext cx="2576868" cy="121172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22" idx="1"/>
            <a:endCxn id="53" idx="0"/>
          </p:cNvCxnSpPr>
          <p:nvPr/>
        </p:nvCxnSpPr>
        <p:spPr>
          <a:xfrm flipH="1">
            <a:off x="4652934" y="3085270"/>
            <a:ext cx="740225" cy="50501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7" idx="3"/>
            <a:endCxn id="28" idx="1"/>
          </p:cNvCxnSpPr>
          <p:nvPr/>
        </p:nvCxnSpPr>
        <p:spPr>
          <a:xfrm>
            <a:off x="9881557" y="4612014"/>
            <a:ext cx="26306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3" idx="3"/>
            <a:endCxn id="27" idx="1"/>
          </p:cNvCxnSpPr>
          <p:nvPr/>
        </p:nvCxnSpPr>
        <p:spPr>
          <a:xfrm flipV="1">
            <a:off x="5581478" y="4612014"/>
            <a:ext cx="2952590" cy="1754"/>
          </a:xfrm>
          <a:prstGeom prst="line">
            <a:avLst/>
          </a:prstGeom>
          <a:ln w="1270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27" idx="1"/>
          </p:cNvCxnSpPr>
          <p:nvPr/>
        </p:nvCxnSpPr>
        <p:spPr>
          <a:xfrm flipV="1">
            <a:off x="7939133" y="4612014"/>
            <a:ext cx="594935" cy="1059934"/>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8" idx="3"/>
            <a:endCxn id="53" idx="1"/>
          </p:cNvCxnSpPr>
          <p:nvPr/>
        </p:nvCxnSpPr>
        <p:spPr>
          <a:xfrm>
            <a:off x="3246995" y="4613768"/>
            <a:ext cx="477395"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3" idx="3"/>
            <a:endCxn id="100" idx="1"/>
          </p:cNvCxnSpPr>
          <p:nvPr/>
        </p:nvCxnSpPr>
        <p:spPr>
          <a:xfrm>
            <a:off x="5581478" y="4613768"/>
            <a:ext cx="500567" cy="116105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gray">
          <a:xfrm>
            <a:off x="925830" y="1096444"/>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2" name="Rounded Rectangle 141"/>
          <p:cNvSpPr/>
          <p:nvPr/>
        </p:nvSpPr>
        <p:spPr bwMode="gray">
          <a:xfrm>
            <a:off x="3129190" y="1485048"/>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146" name="Rounded Rectangle 145"/>
          <p:cNvSpPr/>
          <p:nvPr/>
        </p:nvSpPr>
        <p:spPr bwMode="gray">
          <a:xfrm>
            <a:off x="3129191" y="458320"/>
            <a:ext cx="1634491" cy="630044"/>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Taxonomy</a:t>
            </a:r>
          </a:p>
        </p:txBody>
      </p:sp>
      <p:sp>
        <p:nvSpPr>
          <p:cNvPr id="27" name="Rounded Rectangle 26"/>
          <p:cNvSpPr/>
          <p:nvPr/>
        </p:nvSpPr>
        <p:spPr bwMode="gray">
          <a:xfrm>
            <a:off x="8534068" y="4296992"/>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pic>
        <p:nvPicPr>
          <p:cNvPr id="186" name="Picture 185"/>
          <p:cNvPicPr>
            <a:picLocks noChangeAspect="1"/>
          </p:cNvPicPr>
          <p:nvPr/>
        </p:nvPicPr>
        <p:blipFill>
          <a:blip r:embed="rId3"/>
          <a:stretch>
            <a:fillRect/>
          </a:stretch>
        </p:blipFill>
        <p:spPr>
          <a:xfrm>
            <a:off x="10239397" y="4451994"/>
            <a:ext cx="442795" cy="320040"/>
          </a:xfrm>
          <a:prstGeom prst="rect">
            <a:avLst/>
          </a:prstGeom>
        </p:spPr>
      </p:pic>
      <p:grpSp>
        <p:nvGrpSpPr>
          <p:cNvPr id="95" name="Group 94"/>
          <p:cNvGrpSpPr/>
          <p:nvPr/>
        </p:nvGrpSpPr>
        <p:grpSpPr>
          <a:xfrm>
            <a:off x="9028620" y="745629"/>
            <a:ext cx="2283413" cy="630044"/>
            <a:chOff x="9089317" y="1042361"/>
            <a:chExt cx="2283413" cy="630044"/>
          </a:xfrm>
        </p:grpSpPr>
        <p:sp>
          <p:nvSpPr>
            <p:cNvPr id="16" name="Rounded Rectangle 15"/>
            <p:cNvSpPr/>
            <p:nvPr/>
          </p:nvSpPr>
          <p:spPr bwMode="gray">
            <a:xfrm>
              <a:off x="9089317" y="1042361"/>
              <a:ext cx="2283413" cy="630044"/>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r">
                <a:spcBef>
                  <a:spcPts val="300"/>
                </a:spcBef>
                <a:buFont typeface="Courier New" pitchFamily="49" charset="0"/>
                <a:buNone/>
              </a:pPr>
              <a:r>
                <a:rPr lang="en-US" sz="1600" b="1" dirty="0">
                  <a:solidFill>
                    <a:schemeClr val="bg1"/>
                  </a:solidFill>
                  <a:latin typeface="+mj-lt"/>
                  <a:cs typeface="Brave Sans" panose="020B0504020101010102" pitchFamily="34" charset="0"/>
                </a:rPr>
                <a:t>Business Process</a:t>
              </a:r>
            </a:p>
          </p:txBody>
        </p:sp>
        <p:pic>
          <p:nvPicPr>
            <p:cNvPr id="187" name="Picture 186"/>
            <p:cNvPicPr>
              <a:picLocks noChangeAspect="1"/>
            </p:cNvPicPr>
            <p:nvPr/>
          </p:nvPicPr>
          <p:blipFill>
            <a:blip r:embed="rId4"/>
            <a:stretch>
              <a:fillRect/>
            </a:stretch>
          </p:blipFill>
          <p:spPr>
            <a:xfrm>
              <a:off x="9180185" y="1179242"/>
              <a:ext cx="385988" cy="320040"/>
            </a:xfrm>
            <a:prstGeom prst="rect">
              <a:avLst/>
            </a:prstGeom>
          </p:spPr>
        </p:pic>
      </p:grpSp>
      <p:pic>
        <p:nvPicPr>
          <p:cNvPr id="188" name="Picture 187"/>
          <p:cNvPicPr>
            <a:picLocks noChangeAspect="1"/>
          </p:cNvPicPr>
          <p:nvPr/>
        </p:nvPicPr>
        <p:blipFill>
          <a:blip r:embed="rId5"/>
          <a:stretch>
            <a:fillRect/>
          </a:stretch>
        </p:blipFill>
        <p:spPr>
          <a:xfrm>
            <a:off x="5431833" y="2963764"/>
            <a:ext cx="316403" cy="320040"/>
          </a:xfrm>
          <a:prstGeom prst="rect">
            <a:avLst/>
          </a:prstGeom>
        </p:spPr>
      </p:pic>
      <p:pic>
        <p:nvPicPr>
          <p:cNvPr id="189" name="Picture 188"/>
          <p:cNvPicPr>
            <a:picLocks noChangeAspect="1"/>
          </p:cNvPicPr>
          <p:nvPr/>
        </p:nvPicPr>
        <p:blipFill>
          <a:blip r:embed="rId6"/>
          <a:stretch>
            <a:fillRect/>
          </a:stretch>
        </p:blipFill>
        <p:spPr>
          <a:xfrm>
            <a:off x="3856606" y="3686809"/>
            <a:ext cx="350099" cy="320040"/>
          </a:xfrm>
          <a:prstGeom prst="rect">
            <a:avLst/>
          </a:prstGeom>
        </p:spPr>
      </p:pic>
      <p:pic>
        <p:nvPicPr>
          <p:cNvPr id="190" name="Picture 189"/>
          <p:cNvPicPr>
            <a:picLocks noChangeAspect="1"/>
          </p:cNvPicPr>
          <p:nvPr/>
        </p:nvPicPr>
        <p:blipFill>
          <a:blip r:embed="rId7"/>
          <a:stretch>
            <a:fillRect/>
          </a:stretch>
        </p:blipFill>
        <p:spPr>
          <a:xfrm>
            <a:off x="8662624" y="4452843"/>
            <a:ext cx="242454" cy="320040"/>
          </a:xfrm>
          <a:prstGeom prst="rect">
            <a:avLst/>
          </a:prstGeom>
        </p:spPr>
      </p:pic>
      <p:pic>
        <p:nvPicPr>
          <p:cNvPr id="191" name="Picture 190"/>
          <p:cNvPicPr>
            <a:picLocks noChangeAspect="1"/>
          </p:cNvPicPr>
          <p:nvPr/>
        </p:nvPicPr>
        <p:blipFill>
          <a:blip r:embed="rId8"/>
          <a:stretch>
            <a:fillRect/>
          </a:stretch>
        </p:blipFill>
        <p:spPr>
          <a:xfrm>
            <a:off x="1577994" y="3690267"/>
            <a:ext cx="360045" cy="320040"/>
          </a:xfrm>
          <a:prstGeom prst="rect">
            <a:avLst/>
          </a:prstGeom>
        </p:spPr>
      </p:pic>
      <p:pic>
        <p:nvPicPr>
          <p:cNvPr id="192" name="Picture 1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223" y="4125966"/>
            <a:ext cx="271167" cy="320040"/>
          </a:xfrm>
          <a:prstGeom prst="rect">
            <a:avLst/>
          </a:prstGeom>
        </p:spPr>
      </p:pic>
      <p:pic>
        <p:nvPicPr>
          <p:cNvPr id="193" name="Picture 192"/>
          <p:cNvPicPr>
            <a:picLocks noChangeAspect="1"/>
          </p:cNvPicPr>
          <p:nvPr/>
        </p:nvPicPr>
        <p:blipFill>
          <a:blip r:embed="rId10"/>
          <a:stretch>
            <a:fillRect/>
          </a:stretch>
        </p:blipFill>
        <p:spPr>
          <a:xfrm>
            <a:off x="4009854" y="4561930"/>
            <a:ext cx="364989" cy="320040"/>
          </a:xfrm>
          <a:prstGeom prst="rect">
            <a:avLst/>
          </a:prstGeom>
        </p:spPr>
      </p:pic>
      <p:pic>
        <p:nvPicPr>
          <p:cNvPr id="194" name="Picture 193"/>
          <p:cNvPicPr>
            <a:picLocks noChangeAspect="1"/>
          </p:cNvPicPr>
          <p:nvPr/>
        </p:nvPicPr>
        <p:blipFill>
          <a:blip r:embed="rId11"/>
          <a:stretch>
            <a:fillRect/>
          </a:stretch>
        </p:blipFill>
        <p:spPr>
          <a:xfrm>
            <a:off x="1012118" y="1252544"/>
            <a:ext cx="398311" cy="317844"/>
          </a:xfrm>
          <a:prstGeom prst="rect">
            <a:avLst/>
          </a:prstGeom>
        </p:spPr>
      </p:pic>
      <p:grpSp>
        <p:nvGrpSpPr>
          <p:cNvPr id="2" name="Group 1"/>
          <p:cNvGrpSpPr/>
          <p:nvPr/>
        </p:nvGrpSpPr>
        <p:grpSpPr>
          <a:xfrm>
            <a:off x="5332552" y="754659"/>
            <a:ext cx="1237786" cy="630044"/>
            <a:chOff x="4726987" y="251739"/>
            <a:chExt cx="1237786" cy="630044"/>
          </a:xfrm>
        </p:grpSpPr>
        <p:sp>
          <p:nvSpPr>
            <p:cNvPr id="11" name="Rounded Rectangle 1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195" name="Picture 194"/>
            <p:cNvPicPr>
              <a:picLocks noChangeAspect="1"/>
            </p:cNvPicPr>
            <p:nvPr/>
          </p:nvPicPr>
          <p:blipFill>
            <a:blip r:embed="rId12"/>
            <a:stretch>
              <a:fillRect/>
            </a:stretch>
          </p:blipFill>
          <p:spPr>
            <a:xfrm>
              <a:off x="4854773" y="391687"/>
              <a:ext cx="243685" cy="320040"/>
            </a:xfrm>
            <a:prstGeom prst="rect">
              <a:avLst/>
            </a:prstGeom>
          </p:spPr>
        </p:pic>
      </p:grpSp>
      <p:pic>
        <p:nvPicPr>
          <p:cNvPr id="196" name="Picture 195"/>
          <p:cNvPicPr>
            <a:picLocks noChangeAspect="1"/>
          </p:cNvPicPr>
          <p:nvPr/>
        </p:nvPicPr>
        <p:blipFill>
          <a:blip r:embed="rId13"/>
          <a:stretch>
            <a:fillRect/>
          </a:stretch>
        </p:blipFill>
        <p:spPr>
          <a:xfrm>
            <a:off x="4082490" y="4951820"/>
            <a:ext cx="244071" cy="320040"/>
          </a:xfrm>
          <a:prstGeom prst="rect">
            <a:avLst/>
          </a:prstGeom>
        </p:spPr>
      </p:pic>
      <p:pic>
        <p:nvPicPr>
          <p:cNvPr id="58" name="Picture 57"/>
          <p:cNvPicPr>
            <a:picLocks noChangeAspect="1"/>
          </p:cNvPicPr>
          <p:nvPr/>
        </p:nvPicPr>
        <p:blipFill>
          <a:blip r:embed="rId11"/>
          <a:stretch>
            <a:fillRect/>
          </a:stretch>
        </p:blipFill>
        <p:spPr>
          <a:xfrm>
            <a:off x="3234823" y="626602"/>
            <a:ext cx="398311" cy="317844"/>
          </a:xfrm>
          <a:prstGeom prst="rect">
            <a:avLst/>
          </a:prstGeom>
        </p:spPr>
      </p:pic>
      <p:pic>
        <p:nvPicPr>
          <p:cNvPr id="59" name="Picture 58"/>
          <p:cNvPicPr>
            <a:picLocks noChangeAspect="1"/>
          </p:cNvPicPr>
          <p:nvPr/>
        </p:nvPicPr>
        <p:blipFill>
          <a:blip r:embed="rId11"/>
          <a:stretch>
            <a:fillRect/>
          </a:stretch>
        </p:blipFill>
        <p:spPr>
          <a:xfrm>
            <a:off x="3234022" y="1647346"/>
            <a:ext cx="398311" cy="317844"/>
          </a:xfrm>
          <a:prstGeom prst="rect">
            <a:avLst/>
          </a:prstGeom>
        </p:spPr>
      </p:pic>
      <p:grpSp>
        <p:nvGrpSpPr>
          <p:cNvPr id="61" name="Group 60"/>
          <p:cNvGrpSpPr/>
          <p:nvPr/>
        </p:nvGrpSpPr>
        <p:grpSpPr>
          <a:xfrm>
            <a:off x="5327851" y="1679864"/>
            <a:ext cx="1237786" cy="630044"/>
            <a:chOff x="4726987" y="251739"/>
            <a:chExt cx="1237786" cy="630044"/>
          </a:xfrm>
        </p:grpSpPr>
        <p:sp>
          <p:nvSpPr>
            <p:cNvPr id="62" name="Rounded Rectangle 61"/>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3" name="Picture 62"/>
            <p:cNvPicPr>
              <a:picLocks noChangeAspect="1"/>
            </p:cNvPicPr>
            <p:nvPr/>
          </p:nvPicPr>
          <p:blipFill>
            <a:blip r:embed="rId12"/>
            <a:stretch>
              <a:fillRect/>
            </a:stretch>
          </p:blipFill>
          <p:spPr>
            <a:xfrm>
              <a:off x="4854773" y="391687"/>
              <a:ext cx="243685" cy="320040"/>
            </a:xfrm>
            <a:prstGeom prst="rect">
              <a:avLst/>
            </a:prstGeom>
          </p:spPr>
        </p:pic>
      </p:grpSp>
      <p:grpSp>
        <p:nvGrpSpPr>
          <p:cNvPr id="65" name="Group 64"/>
          <p:cNvGrpSpPr/>
          <p:nvPr/>
        </p:nvGrpSpPr>
        <p:grpSpPr>
          <a:xfrm>
            <a:off x="7139208" y="745629"/>
            <a:ext cx="1237786" cy="630044"/>
            <a:chOff x="4726987" y="251739"/>
            <a:chExt cx="1237786" cy="630044"/>
          </a:xfrm>
        </p:grpSpPr>
        <p:sp>
          <p:nvSpPr>
            <p:cNvPr id="66" name="Rounded Rectangle 65"/>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68" name="Picture 67"/>
            <p:cNvPicPr>
              <a:picLocks noChangeAspect="1"/>
            </p:cNvPicPr>
            <p:nvPr/>
          </p:nvPicPr>
          <p:blipFill>
            <a:blip r:embed="rId12"/>
            <a:stretch>
              <a:fillRect/>
            </a:stretch>
          </p:blipFill>
          <p:spPr>
            <a:xfrm>
              <a:off x="4854773" y="391687"/>
              <a:ext cx="243685" cy="320040"/>
            </a:xfrm>
            <a:prstGeom prst="rect">
              <a:avLst/>
            </a:prstGeom>
          </p:spPr>
        </p:pic>
      </p:grpSp>
      <p:grpSp>
        <p:nvGrpSpPr>
          <p:cNvPr id="69" name="Group 68"/>
          <p:cNvGrpSpPr/>
          <p:nvPr/>
        </p:nvGrpSpPr>
        <p:grpSpPr>
          <a:xfrm>
            <a:off x="7139208" y="1791728"/>
            <a:ext cx="1237786" cy="630044"/>
            <a:chOff x="4726987" y="251739"/>
            <a:chExt cx="1237786" cy="630044"/>
          </a:xfrm>
        </p:grpSpPr>
        <p:sp>
          <p:nvSpPr>
            <p:cNvPr id="71" name="Rounded Rectangle 70"/>
            <p:cNvSpPr/>
            <p:nvPr/>
          </p:nvSpPr>
          <p:spPr bwMode="gray">
            <a:xfrm>
              <a:off x="4726987" y="251739"/>
              <a:ext cx="1237786" cy="630044"/>
            </a:xfrm>
            <a:prstGeom prst="roundRect">
              <a:avLst/>
            </a:prstGeom>
            <a:solidFill>
              <a:srgbClr val="008864"/>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buFont typeface="Courier New" pitchFamily="49" charset="0"/>
                <a:buNone/>
              </a:pPr>
              <a:r>
                <a:rPr lang="en-US" sz="1600" b="1" dirty="0">
                  <a:solidFill>
                    <a:schemeClr val="bg1"/>
                  </a:solidFill>
                  <a:latin typeface="+mj-lt"/>
                  <a:cs typeface="Brave Sans" panose="020B0504020101010102" pitchFamily="34" charset="0"/>
                </a:rPr>
                <a:t>       Term</a:t>
              </a:r>
            </a:p>
          </p:txBody>
        </p:sp>
        <p:pic>
          <p:nvPicPr>
            <p:cNvPr id="72" name="Picture 71"/>
            <p:cNvPicPr>
              <a:picLocks noChangeAspect="1"/>
            </p:cNvPicPr>
            <p:nvPr/>
          </p:nvPicPr>
          <p:blipFill>
            <a:blip r:embed="rId12"/>
            <a:stretch>
              <a:fillRect/>
            </a:stretch>
          </p:blipFill>
          <p:spPr>
            <a:xfrm>
              <a:off x="4854773" y="391687"/>
              <a:ext cx="243685" cy="320040"/>
            </a:xfrm>
            <a:prstGeom prst="rect">
              <a:avLst/>
            </a:prstGeom>
          </p:spPr>
        </p:pic>
      </p:gr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3846" y="4117773"/>
            <a:ext cx="271167" cy="320040"/>
          </a:xfrm>
          <a:prstGeom prst="rect">
            <a:avLst/>
          </a:prstGeom>
        </p:spPr>
      </p:pic>
      <p:pic>
        <p:nvPicPr>
          <p:cNvPr id="80" name="Picture 79"/>
          <p:cNvPicPr>
            <a:picLocks noChangeAspect="1"/>
          </p:cNvPicPr>
          <p:nvPr/>
        </p:nvPicPr>
        <p:blipFill>
          <a:blip r:embed="rId10"/>
          <a:stretch>
            <a:fillRect/>
          </a:stretch>
        </p:blipFill>
        <p:spPr>
          <a:xfrm>
            <a:off x="1655306" y="4568611"/>
            <a:ext cx="364989" cy="320040"/>
          </a:xfrm>
          <a:prstGeom prst="rect">
            <a:avLst/>
          </a:prstGeom>
        </p:spPr>
      </p:pic>
      <p:pic>
        <p:nvPicPr>
          <p:cNvPr id="81" name="Picture 80"/>
          <p:cNvPicPr>
            <a:picLocks noChangeAspect="1"/>
          </p:cNvPicPr>
          <p:nvPr/>
        </p:nvPicPr>
        <p:blipFill>
          <a:blip r:embed="rId13"/>
          <a:stretch>
            <a:fillRect/>
          </a:stretch>
        </p:blipFill>
        <p:spPr>
          <a:xfrm>
            <a:off x="1709430" y="4973065"/>
            <a:ext cx="244071" cy="320040"/>
          </a:xfrm>
          <a:prstGeom prst="rect">
            <a:avLst/>
          </a:prstGeom>
        </p:spPr>
      </p:pic>
      <p:sp>
        <p:nvSpPr>
          <p:cNvPr id="49" name="TextBox 48"/>
          <p:cNvSpPr txBox="1"/>
          <p:nvPr/>
        </p:nvSpPr>
        <p:spPr bwMode="gray">
          <a:xfrm>
            <a:off x="4342774" y="3563606"/>
            <a:ext cx="824508" cy="443243"/>
          </a:xfrm>
          <a:prstGeom prst="rect">
            <a:avLst/>
          </a:prstGeom>
          <a:noFill/>
        </p:spPr>
        <p:txBody>
          <a:bodyPr wrap="square" lIns="0" tIns="0" rIns="0" bIns="0" rtlCol="0">
            <a:noAutofit/>
          </a:bodyPr>
          <a:lstStyle/>
          <a:p>
            <a:pPr>
              <a:spcBef>
                <a:spcPts val="300"/>
              </a:spcBef>
            </a:pPr>
            <a:r>
              <a:rPr lang="en-US" sz="1600" b="1" dirty="0">
                <a:solidFill>
                  <a:schemeClr val="bg1"/>
                </a:solidFill>
                <a:cs typeface="Brave Sans" panose="020B0504020101010102" pitchFamily="34" charset="0"/>
              </a:rPr>
              <a:t>Generic Function</a:t>
            </a:r>
          </a:p>
        </p:txBody>
      </p:sp>
      <p:sp>
        <p:nvSpPr>
          <p:cNvPr id="100" name="Rounded Rectangle 99"/>
          <p:cNvSpPr/>
          <p:nvPr/>
        </p:nvSpPr>
        <p:spPr bwMode="gray">
          <a:xfrm>
            <a:off x="6082045" y="4751337"/>
            <a:ext cx="1857088" cy="2046961"/>
          </a:xfrm>
          <a:prstGeom prst="roundRect">
            <a:avLst>
              <a:gd name="adj" fmla="val 8484"/>
            </a:avLst>
          </a:prstGeom>
          <a:solidFill>
            <a:srgbClr val="0062AA"/>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a:spcBef>
                <a:spcPts val="300"/>
              </a:spcBef>
              <a:buFont typeface="Courier New" pitchFamily="49" charset="0"/>
              <a:buNone/>
            </a:pPr>
            <a:r>
              <a:rPr lang="en-US" sz="1600" b="1" dirty="0">
                <a:solidFill>
                  <a:schemeClr val="bg1"/>
                </a:solidFill>
                <a:latin typeface="+mj-lt"/>
                <a:cs typeface="Brave Sans" panose="020B0504020101010102" pitchFamily="34" charset="0"/>
              </a:rPr>
              <a:t>System</a:t>
            </a:r>
          </a:p>
        </p:txBody>
      </p:sp>
      <p:sp>
        <p:nvSpPr>
          <p:cNvPr id="102" name="Rounded Rectangle 101"/>
          <p:cNvSpPr/>
          <p:nvPr/>
        </p:nvSpPr>
        <p:spPr bwMode="gray">
          <a:xfrm>
            <a:off x="6191166" y="5218246"/>
            <a:ext cx="1630613" cy="1501995"/>
          </a:xfrm>
          <a:prstGeom prst="roundRect">
            <a:avLst>
              <a:gd name="adj" fmla="val 8484"/>
            </a:avLst>
          </a:prstGeom>
          <a:solidFill>
            <a:srgbClr val="698BBD"/>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Group</a:t>
            </a:r>
          </a:p>
        </p:txBody>
      </p:sp>
      <p:sp>
        <p:nvSpPr>
          <p:cNvPr id="103" name="Rounded Rectangle 102"/>
          <p:cNvSpPr/>
          <p:nvPr/>
        </p:nvSpPr>
        <p:spPr bwMode="gray">
          <a:xfrm>
            <a:off x="6270131" y="5665319"/>
            <a:ext cx="1493012" cy="917619"/>
          </a:xfrm>
          <a:prstGeom prst="roundRect">
            <a:avLst>
              <a:gd name="adj" fmla="val 8484"/>
            </a:avLst>
          </a:prstGeom>
          <a:solidFill>
            <a:srgbClr val="0E9E9E"/>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TableFile</a:t>
            </a:r>
          </a:p>
        </p:txBody>
      </p:sp>
      <p:sp>
        <p:nvSpPr>
          <p:cNvPr id="105" name="Rounded Rectangle 104"/>
          <p:cNvSpPr/>
          <p:nvPr/>
        </p:nvSpPr>
        <p:spPr bwMode="gray">
          <a:xfrm>
            <a:off x="6361847" y="6112174"/>
            <a:ext cx="1354310" cy="347360"/>
          </a:xfrm>
          <a:prstGeom prst="roundRect">
            <a:avLst>
              <a:gd name="adj" fmla="val 8484"/>
            </a:avLst>
          </a:prstGeom>
          <a:solidFill>
            <a:srgbClr val="015083"/>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Attribute</a:t>
            </a:r>
          </a:p>
        </p:txBody>
      </p:sp>
      <p:pic>
        <p:nvPicPr>
          <p:cNvPr id="106" name="Picture 105"/>
          <p:cNvPicPr>
            <a:picLocks noChangeAspect="1"/>
          </p:cNvPicPr>
          <p:nvPr/>
        </p:nvPicPr>
        <p:blipFill>
          <a:blip r:embed="rId8"/>
          <a:stretch>
            <a:fillRect/>
          </a:stretch>
        </p:blipFill>
        <p:spPr>
          <a:xfrm>
            <a:off x="6270132" y="4851317"/>
            <a:ext cx="360045" cy="320040"/>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984" y="5278823"/>
            <a:ext cx="271167" cy="320040"/>
          </a:xfrm>
          <a:prstGeom prst="rect">
            <a:avLst/>
          </a:prstGeom>
        </p:spPr>
      </p:pic>
      <p:pic>
        <p:nvPicPr>
          <p:cNvPr id="108" name="Picture 107"/>
          <p:cNvPicPr>
            <a:picLocks noChangeAspect="1"/>
          </p:cNvPicPr>
          <p:nvPr/>
        </p:nvPicPr>
        <p:blipFill>
          <a:blip r:embed="rId10"/>
          <a:stretch>
            <a:fillRect/>
          </a:stretch>
        </p:blipFill>
        <p:spPr>
          <a:xfrm>
            <a:off x="6347444" y="5729661"/>
            <a:ext cx="364989" cy="320040"/>
          </a:xfrm>
          <a:prstGeom prst="rect">
            <a:avLst/>
          </a:prstGeom>
        </p:spPr>
      </p:pic>
      <p:pic>
        <p:nvPicPr>
          <p:cNvPr id="109" name="Picture 108"/>
          <p:cNvPicPr>
            <a:picLocks noChangeAspect="1"/>
          </p:cNvPicPr>
          <p:nvPr/>
        </p:nvPicPr>
        <p:blipFill>
          <a:blip r:embed="rId13"/>
          <a:stretch>
            <a:fillRect/>
          </a:stretch>
        </p:blipFill>
        <p:spPr>
          <a:xfrm>
            <a:off x="6401568" y="6134115"/>
            <a:ext cx="244071" cy="320040"/>
          </a:xfrm>
          <a:prstGeom prst="rect">
            <a:avLst/>
          </a:prstGeom>
        </p:spPr>
      </p:pic>
      <p:sp>
        <p:nvSpPr>
          <p:cNvPr id="75" name="Rounded Rectangle 26">
            <a:extLst>
              <a:ext uri="{FF2B5EF4-FFF2-40B4-BE49-F238E27FC236}">
                <a16:creationId xmlns:a16="http://schemas.microsoft.com/office/drawing/2014/main" id="{BAE2CD4D-3288-43EA-A9EF-687B48EEEC4A}"/>
              </a:ext>
            </a:extLst>
          </p:cNvPr>
          <p:cNvSpPr/>
          <p:nvPr/>
        </p:nvSpPr>
        <p:spPr bwMode="gray">
          <a:xfrm>
            <a:off x="1643619" y="6049701"/>
            <a:ext cx="1347489" cy="630044"/>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b="1" dirty="0">
                <a:solidFill>
                  <a:schemeClr val="bg1"/>
                </a:solidFill>
                <a:latin typeface="+mj-lt"/>
                <a:cs typeface="Brave Sans" panose="020B0504020101010102" pitchFamily="34" charset="0"/>
              </a:rPr>
              <a:t>       Report</a:t>
            </a:r>
          </a:p>
        </p:txBody>
      </p:sp>
      <p:cxnSp>
        <p:nvCxnSpPr>
          <p:cNvPr id="76" name="Straight Connector 75">
            <a:extLst>
              <a:ext uri="{FF2B5EF4-FFF2-40B4-BE49-F238E27FC236}">
                <a16:creationId xmlns:a16="http://schemas.microsoft.com/office/drawing/2014/main" id="{2965DE1B-E974-4936-B5BB-1132A379D745}"/>
              </a:ext>
            </a:extLst>
          </p:cNvPr>
          <p:cNvCxnSpPr>
            <a:cxnSpLocks/>
            <a:stCxn id="75" idx="0"/>
            <a:endCxn id="18" idx="2"/>
          </p:cNvCxnSpPr>
          <p:nvPr/>
        </p:nvCxnSpPr>
        <p:spPr>
          <a:xfrm flipV="1">
            <a:off x="2317364" y="5637248"/>
            <a:ext cx="1087" cy="412453"/>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CF60A44-2B83-43E9-AFF6-E6359DF126ED}"/>
              </a:ext>
            </a:extLst>
          </p:cNvPr>
          <p:cNvCxnSpPr>
            <a:cxnSpLocks/>
            <a:stCxn id="75" idx="3"/>
            <a:endCxn id="53" idx="2"/>
          </p:cNvCxnSpPr>
          <p:nvPr/>
        </p:nvCxnSpPr>
        <p:spPr>
          <a:xfrm flipV="1">
            <a:off x="2991108" y="5637248"/>
            <a:ext cx="1661826" cy="7274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00F852CA-0A56-46AC-8B42-09A7183FB63B}"/>
              </a:ext>
            </a:extLst>
          </p:cNvPr>
          <p:cNvPicPr>
            <a:picLocks noChangeAspect="1"/>
          </p:cNvPicPr>
          <p:nvPr/>
        </p:nvPicPr>
        <p:blipFill>
          <a:blip r:embed="rId7"/>
          <a:stretch>
            <a:fillRect/>
          </a:stretch>
        </p:blipFill>
        <p:spPr>
          <a:xfrm>
            <a:off x="1758016" y="6204703"/>
            <a:ext cx="242454" cy="320040"/>
          </a:xfrm>
          <a:prstGeom prst="rect">
            <a:avLst/>
          </a:prstGeom>
        </p:spPr>
      </p:pic>
    </p:spTree>
    <p:extLst>
      <p:ext uri="{BB962C8B-B14F-4D97-AF65-F5344CB8AC3E}">
        <p14:creationId xmlns:p14="http://schemas.microsoft.com/office/powerpoint/2010/main" val="31933206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Template Completion Guide</a:t>
            </a:r>
          </a:p>
        </p:txBody>
      </p:sp>
      <p:sp>
        <p:nvSpPr>
          <p:cNvPr id="5" name="Subtitle 4"/>
          <p:cNvSpPr>
            <a:spLocks noGrp="1"/>
          </p:cNvSpPr>
          <p:nvPr>
            <p:ph type="subTitle" idx="1"/>
          </p:nvPr>
        </p:nvSpPr>
        <p:spPr/>
        <p:txBody>
          <a:bodyPr/>
          <a:lstStyle/>
          <a:p>
            <a:endParaRPr lang="en-US" dirty="0"/>
          </a:p>
        </p:txBody>
      </p:sp>
      <p:sp>
        <p:nvSpPr>
          <p:cNvPr id="6" name="Text Placeholder 5"/>
          <p:cNvSpPr>
            <a:spLocks noGrp="1"/>
          </p:cNvSpPr>
          <p:nvPr>
            <p:ph type="body" sz="quarter" idx="10"/>
          </p:nvPr>
        </p:nvSpPr>
        <p:spPr/>
        <p:txBody>
          <a:bodyPr/>
          <a:lstStyle/>
          <a:p>
            <a:r>
              <a:rPr lang="en-US" dirty="0"/>
              <a:t>4</a:t>
            </a:r>
          </a:p>
        </p:txBody>
      </p:sp>
    </p:spTree>
    <p:extLst>
      <p:ext uri="{BB962C8B-B14F-4D97-AF65-F5344CB8AC3E}">
        <p14:creationId xmlns:p14="http://schemas.microsoft.com/office/powerpoint/2010/main" val="2689916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806E8-B7F1-49B6-A76B-182B2FE38080}"/>
              </a:ext>
            </a:extLst>
          </p:cNvPr>
          <p:cNvSpPr>
            <a:spLocks noGrp="1"/>
          </p:cNvSpPr>
          <p:nvPr>
            <p:ph type="title"/>
          </p:nvPr>
        </p:nvSpPr>
        <p:spPr/>
        <p:txBody>
          <a:bodyPr/>
          <a:lstStyle/>
          <a:p>
            <a:r>
              <a:rPr lang="en-US" dirty="0"/>
              <a:t>Completing the Template </a:t>
            </a:r>
          </a:p>
        </p:txBody>
      </p:sp>
      <p:sp>
        <p:nvSpPr>
          <p:cNvPr id="6" name="Content Placeholder 5">
            <a:extLst>
              <a:ext uri="{FF2B5EF4-FFF2-40B4-BE49-F238E27FC236}">
                <a16:creationId xmlns:a16="http://schemas.microsoft.com/office/drawing/2014/main" id="{1785A166-8044-4E2C-9D58-3FD413AEE5F6}"/>
              </a:ext>
            </a:extLst>
          </p:cNvPr>
          <p:cNvSpPr>
            <a:spLocks noGrp="1"/>
          </p:cNvSpPr>
          <p:nvPr>
            <p:ph sz="quarter" idx="11"/>
          </p:nvPr>
        </p:nvSpPr>
        <p:spPr/>
        <p:txBody>
          <a:bodyPr/>
          <a:lstStyle/>
          <a:p>
            <a:r>
              <a:rPr lang="en-US" dirty="0"/>
              <a:t>When doing bulk uploads onto Voltron, you are able to use an excel template. This can be used to add new information, but not to update existing information.</a:t>
            </a:r>
          </a:p>
          <a:p>
            <a:r>
              <a:rPr lang="en-US" dirty="0"/>
              <a:t>This section of the training will take you through the template tab by tab.</a:t>
            </a:r>
          </a:p>
          <a:p>
            <a:r>
              <a:rPr lang="en-US" dirty="0"/>
              <a:t>There are two types of tabs in the template:</a:t>
            </a:r>
          </a:p>
          <a:p>
            <a:pPr lvl="1"/>
            <a:r>
              <a:rPr lang="en-US" dirty="0"/>
              <a:t>Object tabs: Creates objects as used within Voltron e.g. taxonomies, terms, reports etc.</a:t>
            </a:r>
          </a:p>
          <a:p>
            <a:pPr lvl="1"/>
            <a:r>
              <a:rPr lang="en-US" dirty="0"/>
              <a:t>Relationship tabs: Contains information that is used to build relationships between objects like term to term mappings, and report to term mappings. </a:t>
            </a:r>
          </a:p>
        </p:txBody>
      </p:sp>
    </p:spTree>
    <p:extLst>
      <p:ext uri="{BB962C8B-B14F-4D97-AF65-F5344CB8AC3E}">
        <p14:creationId xmlns:p14="http://schemas.microsoft.com/office/powerpoint/2010/main" val="1168448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7AAE-5F1A-4F8B-8F53-77811A6A5D96}"/>
              </a:ext>
            </a:extLst>
          </p:cNvPr>
          <p:cNvSpPr>
            <a:spLocks noGrp="1"/>
          </p:cNvSpPr>
          <p:nvPr>
            <p:ph type="title"/>
          </p:nvPr>
        </p:nvSpPr>
        <p:spPr/>
        <p:txBody>
          <a:bodyPr/>
          <a:lstStyle/>
          <a:p>
            <a:r>
              <a:rPr lang="en-US" dirty="0"/>
              <a:t>Template Admin</a:t>
            </a:r>
          </a:p>
        </p:txBody>
      </p:sp>
      <p:sp>
        <p:nvSpPr>
          <p:cNvPr id="3" name="Content Placeholder 2">
            <a:extLst>
              <a:ext uri="{FF2B5EF4-FFF2-40B4-BE49-F238E27FC236}">
                <a16:creationId xmlns:a16="http://schemas.microsoft.com/office/drawing/2014/main" id="{1E7B998A-D6BB-44A8-A131-37EE33E8BF61}"/>
              </a:ext>
            </a:extLst>
          </p:cNvPr>
          <p:cNvSpPr>
            <a:spLocks noGrp="1"/>
          </p:cNvSpPr>
          <p:nvPr>
            <p:ph sz="quarter" idx="11"/>
          </p:nvPr>
        </p:nvSpPr>
        <p:spPr/>
        <p:txBody>
          <a:bodyPr/>
          <a:lstStyle/>
          <a:p>
            <a:r>
              <a:rPr lang="en-US" dirty="0"/>
              <a:t>The first three tabs contain admin information about the different tabs:</a:t>
            </a:r>
          </a:p>
          <a:p>
            <a:pPr marL="342900" indent="-342900">
              <a:buAutoNum type="arabicPeriod"/>
            </a:pPr>
            <a:r>
              <a:rPr lang="en-US" dirty="0"/>
              <a:t>HistoryDetails: Contains the version control information for the template.</a:t>
            </a:r>
          </a:p>
          <a:p>
            <a:pPr marL="342900" indent="-342900">
              <a:buAutoNum type="arabicPeriod"/>
            </a:pPr>
            <a:r>
              <a:rPr lang="en-US" dirty="0"/>
              <a:t>Table Lookup: Contains the set dropdown values used throughout the template.</a:t>
            </a:r>
          </a:p>
          <a:p>
            <a:pPr marL="342900" indent="-342900">
              <a:buAutoNum type="arabicPeriod"/>
            </a:pPr>
            <a:r>
              <a:rPr lang="en-US" dirty="0"/>
              <a:t>Template Information: Contains metadata about the template. </a:t>
            </a:r>
          </a:p>
        </p:txBody>
      </p:sp>
    </p:spTree>
    <p:extLst>
      <p:ext uri="{BB962C8B-B14F-4D97-AF65-F5344CB8AC3E}">
        <p14:creationId xmlns:p14="http://schemas.microsoft.com/office/powerpoint/2010/main" val="3298052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78BF-5EA5-489D-9ACE-4D283FA61BC0}"/>
              </a:ext>
            </a:extLst>
          </p:cNvPr>
          <p:cNvSpPr>
            <a:spLocks noGrp="1"/>
          </p:cNvSpPr>
          <p:nvPr>
            <p:ph type="title"/>
          </p:nvPr>
        </p:nvSpPr>
        <p:spPr/>
        <p:txBody>
          <a:bodyPr/>
          <a:lstStyle/>
          <a:p>
            <a:r>
              <a:rPr lang="en-US" dirty="0"/>
              <a:t>Person </a:t>
            </a:r>
          </a:p>
        </p:txBody>
      </p:sp>
      <p:sp>
        <p:nvSpPr>
          <p:cNvPr id="3" name="Content Placeholder 2">
            <a:extLst>
              <a:ext uri="{FF2B5EF4-FFF2-40B4-BE49-F238E27FC236}">
                <a16:creationId xmlns:a16="http://schemas.microsoft.com/office/drawing/2014/main" id="{951686FA-3F8F-45B7-B1BB-73F32D7B0CF3}"/>
              </a:ext>
            </a:extLst>
          </p:cNvPr>
          <p:cNvSpPr>
            <a:spLocks noGrp="1"/>
          </p:cNvSpPr>
          <p:nvPr>
            <p:ph sz="quarter" idx="11"/>
          </p:nvPr>
        </p:nvSpPr>
        <p:spPr/>
        <p:txBody>
          <a:bodyPr/>
          <a:lstStyle/>
          <a:p>
            <a:r>
              <a:rPr lang="en-US" dirty="0"/>
              <a:t>On the Person Tab all owners/stewards that are used throughout the template need to be captured. </a:t>
            </a:r>
          </a:p>
          <a:p>
            <a:r>
              <a:rPr lang="en-US" dirty="0"/>
              <a:t>The most critical fields on the tab is: Name and Surname (which automatically complete the FullName field) and the BRID number.</a:t>
            </a:r>
          </a:p>
        </p:txBody>
      </p:sp>
      <p:pic>
        <p:nvPicPr>
          <p:cNvPr id="4" name="Picture 3">
            <a:extLst>
              <a:ext uri="{FF2B5EF4-FFF2-40B4-BE49-F238E27FC236}">
                <a16:creationId xmlns:a16="http://schemas.microsoft.com/office/drawing/2014/main" id="{0C36CD1D-87B7-4158-AE5D-A34141705A9F}"/>
              </a:ext>
            </a:extLst>
          </p:cNvPr>
          <p:cNvPicPr>
            <a:picLocks noChangeAspect="1"/>
          </p:cNvPicPr>
          <p:nvPr/>
        </p:nvPicPr>
        <p:blipFill>
          <a:blip r:embed="rId2"/>
          <a:stretch>
            <a:fillRect/>
          </a:stretch>
        </p:blipFill>
        <p:spPr>
          <a:xfrm>
            <a:off x="358775" y="2979990"/>
            <a:ext cx="11474450" cy="2101492"/>
          </a:xfrm>
          <a:prstGeom prst="rect">
            <a:avLst/>
          </a:prstGeom>
        </p:spPr>
      </p:pic>
    </p:spTree>
    <p:extLst>
      <p:ext uri="{BB962C8B-B14F-4D97-AF65-F5344CB8AC3E}">
        <p14:creationId xmlns:p14="http://schemas.microsoft.com/office/powerpoint/2010/main" val="1140606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p:txBody>
          <a:bodyPr/>
          <a:lstStyle/>
          <a:p>
            <a:r>
              <a:rPr lang="en-US" dirty="0"/>
              <a:t>The taxonomy tab should contain all data domains that will be used to build up your taxonomy</a:t>
            </a:r>
          </a:p>
        </p:txBody>
      </p:sp>
      <p:pic>
        <p:nvPicPr>
          <p:cNvPr id="4" name="Picture 3">
            <a:extLst>
              <a:ext uri="{FF2B5EF4-FFF2-40B4-BE49-F238E27FC236}">
                <a16:creationId xmlns:a16="http://schemas.microsoft.com/office/drawing/2014/main" id="{2FF23FA8-6499-432C-9B45-5DEF3969A3E8}"/>
              </a:ext>
            </a:extLst>
          </p:cNvPr>
          <p:cNvPicPr>
            <a:picLocks noChangeAspect="1"/>
          </p:cNvPicPr>
          <p:nvPr/>
        </p:nvPicPr>
        <p:blipFill>
          <a:blip r:embed="rId2"/>
          <a:stretch>
            <a:fillRect/>
          </a:stretch>
        </p:blipFill>
        <p:spPr>
          <a:xfrm>
            <a:off x="495300" y="1814105"/>
            <a:ext cx="7947804" cy="4445855"/>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7754324" y="3201408"/>
            <a:ext cx="4311156" cy="767937"/>
          </a:xfrm>
          <a:prstGeom prst="wedgeRoundRectCallout">
            <a:avLst>
              <a:gd name="adj1" fmla="val -153072"/>
              <a:gd name="adj2" fmla="val -89562"/>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red blocks on the diagram that will be used to create your taxonomy structure.</a:t>
            </a:r>
          </a:p>
        </p:txBody>
      </p:sp>
    </p:spTree>
    <p:extLst>
      <p:ext uri="{BB962C8B-B14F-4D97-AF65-F5344CB8AC3E}">
        <p14:creationId xmlns:p14="http://schemas.microsoft.com/office/powerpoint/2010/main" val="25164600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4A7997-D54B-482C-874A-177C7818FEFF}"/>
              </a:ext>
            </a:extLst>
          </p:cNvPr>
          <p:cNvPicPr>
            <a:picLocks noChangeAspect="1"/>
          </p:cNvPicPr>
          <p:nvPr/>
        </p:nvPicPr>
        <p:blipFill>
          <a:blip r:embed="rId2"/>
          <a:stretch>
            <a:fillRect/>
          </a:stretch>
        </p:blipFill>
        <p:spPr>
          <a:xfrm>
            <a:off x="81482" y="1635214"/>
            <a:ext cx="11706130" cy="2016261"/>
          </a:xfrm>
          <a:prstGeom prst="rect">
            <a:avLst/>
          </a:prstGeom>
        </p:spPr>
      </p:pic>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Taxonomy Tab – Fields </a:t>
            </a:r>
          </a:p>
        </p:txBody>
      </p:sp>
      <p:sp>
        <p:nvSpPr>
          <p:cNvPr id="10" name="Speech Bubble: Rectangle 9">
            <a:extLst>
              <a:ext uri="{FF2B5EF4-FFF2-40B4-BE49-F238E27FC236}">
                <a16:creationId xmlns:a16="http://schemas.microsoft.com/office/drawing/2014/main" id="{564FC589-82C4-4FF0-A941-3FF6008EECA6}"/>
              </a:ext>
            </a:extLst>
          </p:cNvPr>
          <p:cNvSpPr/>
          <p:nvPr/>
        </p:nvSpPr>
        <p:spPr bwMode="gray">
          <a:xfrm>
            <a:off x="534155" y="2209045"/>
            <a:ext cx="2037029" cy="1316484"/>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taxonomy. This should be business language.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2678317" y="4004510"/>
            <a:ext cx="2037029" cy="1316484"/>
          </a:xfrm>
          <a:prstGeom prst="wedgeRectCallout">
            <a:avLst>
              <a:gd name="adj1" fmla="val -14611"/>
              <a:gd name="adj2" fmla="val -1700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applicable, capture the acronym for the taxonomy. Note: This is what will be displayed on the taxonomy view on Voltron</a:t>
            </a:r>
          </a:p>
        </p:txBody>
      </p:sp>
      <p:sp>
        <p:nvSpPr>
          <p:cNvPr id="12" name="Speech Bubble: Rectangle 11">
            <a:extLst>
              <a:ext uri="{FF2B5EF4-FFF2-40B4-BE49-F238E27FC236}">
                <a16:creationId xmlns:a16="http://schemas.microsoft.com/office/drawing/2014/main" id="{35BFB7C0-D999-49BF-8265-C644AC52FC5E}"/>
              </a:ext>
            </a:extLst>
          </p:cNvPr>
          <p:cNvSpPr/>
          <p:nvPr/>
        </p:nvSpPr>
        <p:spPr bwMode="gray">
          <a:xfrm>
            <a:off x="4289835" y="2209045"/>
            <a:ext cx="2037029" cy="1316484"/>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Description: The business definition for the taxonomy. </a:t>
            </a: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5519597" y="4004510"/>
            <a:ext cx="2037029" cy="1316484"/>
          </a:xfrm>
          <a:prstGeom prst="wedgeRectCallout">
            <a:avLst>
              <a:gd name="adj1" fmla="val 132945"/>
              <a:gd name="adj2" fmla="val -176205"/>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taxonomy. This will be populated from the records captured on the Person Tab.</a:t>
            </a:r>
          </a:p>
        </p:txBody>
      </p:sp>
      <p:sp>
        <p:nvSpPr>
          <p:cNvPr id="15" name="Speech Bubble: Rectangle 14">
            <a:extLst>
              <a:ext uri="{FF2B5EF4-FFF2-40B4-BE49-F238E27FC236}">
                <a16:creationId xmlns:a16="http://schemas.microsoft.com/office/drawing/2014/main" id="{D4D4ECC9-89ED-4FFB-8C26-DA35FEC4E3C4}"/>
              </a:ext>
            </a:extLst>
          </p:cNvPr>
          <p:cNvSpPr/>
          <p:nvPr/>
        </p:nvSpPr>
        <p:spPr bwMode="gray">
          <a:xfrm>
            <a:off x="7755803" y="4004510"/>
            <a:ext cx="2037029" cy="1316484"/>
          </a:xfrm>
          <a:prstGeom prst="wedgeRectCallout">
            <a:avLst>
              <a:gd name="adj1" fmla="val 92056"/>
              <a:gd name="adj2" fmla="val -17551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taxonomy is in scope for BCBS239 compliance as per the RDARR Policy. If not relevant, leave blank.</a:t>
            </a:r>
          </a:p>
        </p:txBody>
      </p:sp>
      <p:sp>
        <p:nvSpPr>
          <p:cNvPr id="16" name="Speech Bubble: Rectangle 15">
            <a:extLst>
              <a:ext uri="{FF2B5EF4-FFF2-40B4-BE49-F238E27FC236}">
                <a16:creationId xmlns:a16="http://schemas.microsoft.com/office/drawing/2014/main" id="{A5CA3FCF-EBE7-4226-A69D-84D0BFE8D06D}"/>
              </a:ext>
            </a:extLst>
          </p:cNvPr>
          <p:cNvSpPr/>
          <p:nvPr/>
        </p:nvSpPr>
        <p:spPr bwMode="gray">
          <a:xfrm>
            <a:off x="9992009" y="4004510"/>
            <a:ext cx="2037029" cy="1316484"/>
          </a:xfrm>
          <a:prstGeom prst="wedgeRectCallout">
            <a:avLst>
              <a:gd name="adj1" fmla="val 16056"/>
              <a:gd name="adj2" fmla="val -134944"/>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taxonomy contains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Tree>
    <p:extLst>
      <p:ext uri="{BB962C8B-B14F-4D97-AF65-F5344CB8AC3E}">
        <p14:creationId xmlns:p14="http://schemas.microsoft.com/office/powerpoint/2010/main" val="1184907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Tab: About</a:t>
            </a:r>
          </a:p>
        </p:txBody>
      </p:sp>
      <p:sp>
        <p:nvSpPr>
          <p:cNvPr id="3" name="Content Placeholder 2">
            <a:extLst>
              <a:ext uri="{FF2B5EF4-FFF2-40B4-BE49-F238E27FC236}">
                <a16:creationId xmlns:a16="http://schemas.microsoft.com/office/drawing/2014/main" id="{AEC4AE05-3FF5-428F-BC14-7FA81145232B}"/>
              </a:ext>
            </a:extLst>
          </p:cNvPr>
          <p:cNvSpPr>
            <a:spLocks noGrp="1"/>
          </p:cNvSpPr>
          <p:nvPr>
            <p:ph sz="quarter" idx="11"/>
          </p:nvPr>
        </p:nvSpPr>
        <p:spPr>
          <a:xfrm>
            <a:off x="358773" y="1156450"/>
            <a:ext cx="11337925" cy="4679949"/>
          </a:xfrm>
        </p:spPr>
        <p:txBody>
          <a:bodyPr/>
          <a:lstStyle/>
          <a:p>
            <a:r>
              <a:rPr lang="en-US" dirty="0"/>
              <a:t>The term tab should contain all business data elements that will be linked to your taxonomies.</a:t>
            </a:r>
          </a:p>
        </p:txBody>
      </p:sp>
      <p:pic>
        <p:nvPicPr>
          <p:cNvPr id="6" name="Picture 5">
            <a:extLst>
              <a:ext uri="{FF2B5EF4-FFF2-40B4-BE49-F238E27FC236}">
                <a16:creationId xmlns:a16="http://schemas.microsoft.com/office/drawing/2014/main" id="{932AE64B-0B5F-42F9-8BE6-E1E1A7FD6788}"/>
              </a:ext>
            </a:extLst>
          </p:cNvPr>
          <p:cNvPicPr>
            <a:picLocks noChangeAspect="1"/>
          </p:cNvPicPr>
          <p:nvPr/>
        </p:nvPicPr>
        <p:blipFill>
          <a:blip r:embed="rId2"/>
          <a:stretch>
            <a:fillRect/>
          </a:stretch>
        </p:blipFill>
        <p:spPr>
          <a:xfrm>
            <a:off x="358772" y="1562140"/>
            <a:ext cx="8628904" cy="4814410"/>
          </a:xfrm>
          <a:prstGeom prst="rect">
            <a:avLst/>
          </a:prstGeom>
        </p:spPr>
      </p:pic>
      <p:sp>
        <p:nvSpPr>
          <p:cNvPr id="5" name="Rounded Rectangular Callout 74">
            <a:extLst>
              <a:ext uri="{FF2B5EF4-FFF2-40B4-BE49-F238E27FC236}">
                <a16:creationId xmlns:a16="http://schemas.microsoft.com/office/drawing/2014/main" id="{E6752DD0-59FB-4C9A-83C0-579FDA545CD9}"/>
              </a:ext>
            </a:extLst>
          </p:cNvPr>
          <p:cNvSpPr/>
          <p:nvPr/>
        </p:nvSpPr>
        <p:spPr bwMode="gray">
          <a:xfrm>
            <a:off x="7754324" y="3201408"/>
            <a:ext cx="4311156" cy="767937"/>
          </a:xfrm>
          <a:prstGeom prst="wedgeRoundRectCallout">
            <a:avLst>
              <a:gd name="adj1" fmla="val -106662"/>
              <a:gd name="adj2" fmla="val -128467"/>
              <a:gd name="adj3" fmla="val 16667"/>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spcBef>
                <a:spcPts val="300"/>
              </a:spcBef>
              <a:buFont typeface="Courier New" pitchFamily="49" charset="0"/>
              <a:buNone/>
            </a:pPr>
            <a:r>
              <a:rPr lang="en-US" sz="1600" dirty="0">
                <a:solidFill>
                  <a:schemeClr val="bg1"/>
                </a:solidFill>
                <a:latin typeface="Arial" pitchFamily="34" charset="0"/>
                <a:cs typeface="Arial" pitchFamily="34" charset="0"/>
              </a:rPr>
              <a:t>This creates the green blocks on the diagram that will linked into your taxonomies and to other terms.</a:t>
            </a:r>
          </a:p>
        </p:txBody>
      </p:sp>
    </p:spTree>
    <p:extLst>
      <p:ext uri="{BB962C8B-B14F-4D97-AF65-F5344CB8AC3E}">
        <p14:creationId xmlns:p14="http://schemas.microsoft.com/office/powerpoint/2010/main" val="2036530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2C8D-CF05-416C-8047-9173462A0EE7}"/>
              </a:ext>
            </a:extLst>
          </p:cNvPr>
          <p:cNvSpPr>
            <a:spLocks noGrp="1"/>
          </p:cNvSpPr>
          <p:nvPr>
            <p:ph type="title"/>
          </p:nvPr>
        </p:nvSpPr>
        <p:spPr/>
        <p:txBody>
          <a:bodyPr/>
          <a:lstStyle/>
          <a:p>
            <a:r>
              <a:rPr lang="en-US" dirty="0"/>
              <a:t>Term Tab – Fields (1 of 2)</a:t>
            </a:r>
          </a:p>
        </p:txBody>
      </p:sp>
      <p:pic>
        <p:nvPicPr>
          <p:cNvPr id="3" name="Picture 2">
            <a:extLst>
              <a:ext uri="{FF2B5EF4-FFF2-40B4-BE49-F238E27FC236}">
                <a16:creationId xmlns:a16="http://schemas.microsoft.com/office/drawing/2014/main" id="{5A7CBB63-847C-4451-83F3-CB2FADE9D6CB}"/>
              </a:ext>
            </a:extLst>
          </p:cNvPr>
          <p:cNvPicPr>
            <a:picLocks noChangeAspect="1"/>
          </p:cNvPicPr>
          <p:nvPr/>
        </p:nvPicPr>
        <p:blipFill>
          <a:blip r:embed="rId2"/>
          <a:stretch>
            <a:fillRect/>
          </a:stretch>
        </p:blipFill>
        <p:spPr>
          <a:xfrm>
            <a:off x="72427" y="1438065"/>
            <a:ext cx="11956611" cy="1586008"/>
          </a:xfrm>
          <a:prstGeom prst="rect">
            <a:avLst/>
          </a:prstGeom>
        </p:spPr>
      </p:pic>
      <p:sp>
        <p:nvSpPr>
          <p:cNvPr id="10" name="Speech Bubble: Rectangle 9">
            <a:extLst>
              <a:ext uri="{FF2B5EF4-FFF2-40B4-BE49-F238E27FC236}">
                <a16:creationId xmlns:a16="http://schemas.microsoft.com/office/drawing/2014/main" id="{564FC589-82C4-4FF0-A941-3FF6008EECA6}"/>
              </a:ext>
            </a:extLst>
          </p:cNvPr>
          <p:cNvSpPr/>
          <p:nvPr/>
        </p:nvSpPr>
        <p:spPr bwMode="gray">
          <a:xfrm>
            <a:off x="358774" y="2003431"/>
            <a:ext cx="1756373"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Name: the unique name for the term. This should be business language.</a:t>
            </a:r>
          </a:p>
        </p:txBody>
      </p:sp>
      <p:sp>
        <p:nvSpPr>
          <p:cNvPr id="11" name="Speech Bubble: Rectangle 10">
            <a:extLst>
              <a:ext uri="{FF2B5EF4-FFF2-40B4-BE49-F238E27FC236}">
                <a16:creationId xmlns:a16="http://schemas.microsoft.com/office/drawing/2014/main" id="{8D731AE9-4EFC-41BA-9A92-B3FBAF537EDC}"/>
              </a:ext>
            </a:extLst>
          </p:cNvPr>
          <p:cNvSpPr/>
          <p:nvPr/>
        </p:nvSpPr>
        <p:spPr bwMode="gray">
          <a:xfrm>
            <a:off x="1908772" y="3980228"/>
            <a:ext cx="2037029" cy="1316484"/>
          </a:xfrm>
          <a:prstGeom prst="wedgeRectCallout">
            <a:avLst>
              <a:gd name="adj1" fmla="val -14611"/>
              <a:gd name="adj2" fmla="val -170016"/>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Acronym: If applicable, capture the acronym for the term. Note: This is what will be displayed on the taxonomy view on Voltron</a:t>
            </a:r>
          </a:p>
        </p:txBody>
      </p:sp>
      <p:sp>
        <p:nvSpPr>
          <p:cNvPr id="12" name="Speech Bubble: Rectangle 11">
            <a:extLst>
              <a:ext uri="{FF2B5EF4-FFF2-40B4-BE49-F238E27FC236}">
                <a16:creationId xmlns:a16="http://schemas.microsoft.com/office/drawing/2014/main" id="{35BFB7C0-D999-49BF-8265-C644AC52FC5E}"/>
              </a:ext>
            </a:extLst>
          </p:cNvPr>
          <p:cNvSpPr/>
          <p:nvPr/>
        </p:nvSpPr>
        <p:spPr bwMode="gray">
          <a:xfrm>
            <a:off x="3239634" y="2003431"/>
            <a:ext cx="2037029" cy="863856"/>
          </a:xfrm>
          <a:prstGeom prst="wedgeRectCallout">
            <a:avLst>
              <a:gd name="adj1" fmla="val -39944"/>
              <a:gd name="adj2" fmla="val -703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Description: The business definition for the term. </a:t>
            </a:r>
          </a:p>
        </p:txBody>
      </p:sp>
      <p:sp>
        <p:nvSpPr>
          <p:cNvPr id="17" name="Speech Bubble: Rectangle 16">
            <a:extLst>
              <a:ext uri="{FF2B5EF4-FFF2-40B4-BE49-F238E27FC236}">
                <a16:creationId xmlns:a16="http://schemas.microsoft.com/office/drawing/2014/main" id="{2F1704A9-A167-4860-9556-3F6D928DDCAE}"/>
              </a:ext>
            </a:extLst>
          </p:cNvPr>
          <p:cNvSpPr/>
          <p:nvPr/>
        </p:nvSpPr>
        <p:spPr bwMode="gray">
          <a:xfrm>
            <a:off x="3711921" y="2942376"/>
            <a:ext cx="2315815" cy="991702"/>
          </a:xfrm>
          <a:prstGeom prst="wedgeRectCallout">
            <a:avLst>
              <a:gd name="adj1" fmla="val 48500"/>
              <a:gd name="adj2" fmla="val -13003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Calculation: If the term is a calculated value, the calculation or rules for calculation can be captured here.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3" name="Speech Bubble: Rectangle 12">
            <a:extLst>
              <a:ext uri="{FF2B5EF4-FFF2-40B4-BE49-F238E27FC236}">
                <a16:creationId xmlns:a16="http://schemas.microsoft.com/office/drawing/2014/main" id="{5A6C5E67-1415-45F3-BB5D-DFF4E431F22C}"/>
              </a:ext>
            </a:extLst>
          </p:cNvPr>
          <p:cNvSpPr/>
          <p:nvPr/>
        </p:nvSpPr>
        <p:spPr bwMode="gray">
          <a:xfrm>
            <a:off x="5483383" y="3980228"/>
            <a:ext cx="2037029" cy="1316484"/>
          </a:xfrm>
          <a:prstGeom prst="wedgeRectCallout">
            <a:avLst>
              <a:gd name="adj1" fmla="val 79612"/>
              <a:gd name="adj2" fmla="val -183082"/>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Owner + Steward: Indicates the owner and steward for the term. This will be populated from the records captured on the Person Tab.</a:t>
            </a:r>
          </a:p>
        </p:txBody>
      </p:sp>
      <p:sp>
        <p:nvSpPr>
          <p:cNvPr id="18" name="Speech Bubble: Rectangle 17">
            <a:extLst>
              <a:ext uri="{FF2B5EF4-FFF2-40B4-BE49-F238E27FC236}">
                <a16:creationId xmlns:a16="http://schemas.microsoft.com/office/drawing/2014/main" id="{7DF3614C-2125-4490-840B-FA9560EC3FBB}"/>
              </a:ext>
            </a:extLst>
          </p:cNvPr>
          <p:cNvSpPr/>
          <p:nvPr/>
        </p:nvSpPr>
        <p:spPr bwMode="gray">
          <a:xfrm>
            <a:off x="8132253" y="2297381"/>
            <a:ext cx="1606989" cy="1682847"/>
          </a:xfrm>
          <a:prstGeom prst="wedgeRectCallout">
            <a:avLst>
              <a:gd name="adj1" fmla="val 46905"/>
              <a:gd name="adj2" fmla="val -7557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Dimension: If the term is used for reporting, the dimensions used to aggregate/segment the term can be captured here.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19" name="Speech Bubble: Rectangle 18">
            <a:extLst>
              <a:ext uri="{FF2B5EF4-FFF2-40B4-BE49-F238E27FC236}">
                <a16:creationId xmlns:a16="http://schemas.microsoft.com/office/drawing/2014/main" id="{D7FE8B86-4E0D-4816-96FF-4CAC876A89CC}"/>
              </a:ext>
            </a:extLst>
          </p:cNvPr>
          <p:cNvSpPr/>
          <p:nvPr/>
        </p:nvSpPr>
        <p:spPr bwMode="gray">
          <a:xfrm>
            <a:off x="8053056" y="4454305"/>
            <a:ext cx="2430855" cy="965630"/>
          </a:xfrm>
          <a:prstGeom prst="wedgeRectCallout">
            <a:avLst>
              <a:gd name="adj1" fmla="val 62779"/>
              <a:gd name="adj2" fmla="val -27535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Required in stress: If the term is used for reporting in times of stress/crisis, this should be set as true.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20" name="Speech Bubble: Rectangle 19">
            <a:extLst>
              <a:ext uri="{FF2B5EF4-FFF2-40B4-BE49-F238E27FC236}">
                <a16:creationId xmlns:a16="http://schemas.microsoft.com/office/drawing/2014/main" id="{ABB303B5-DACA-493D-8219-DF5CCF93F0C4}"/>
              </a:ext>
            </a:extLst>
          </p:cNvPr>
          <p:cNvSpPr/>
          <p:nvPr/>
        </p:nvSpPr>
        <p:spPr bwMode="gray">
          <a:xfrm>
            <a:off x="10713637" y="3343075"/>
            <a:ext cx="1243705" cy="1008565"/>
          </a:xfrm>
          <a:prstGeom prst="wedgeRectCallout">
            <a:avLst>
              <a:gd name="adj1" fmla="val 6341"/>
              <a:gd name="adj2" fmla="val -163807"/>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CDE: Indicates whether the term is a critical data element or not.</a:t>
            </a:r>
          </a:p>
        </p:txBody>
      </p:sp>
    </p:spTree>
    <p:extLst>
      <p:ext uri="{BB962C8B-B14F-4D97-AF65-F5344CB8AC3E}">
        <p14:creationId xmlns:p14="http://schemas.microsoft.com/office/powerpoint/2010/main" val="16994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6AE7-EC9D-43E6-866F-D86B5CF45EB0}"/>
              </a:ext>
            </a:extLst>
          </p:cNvPr>
          <p:cNvSpPr>
            <a:spLocks noGrp="1"/>
          </p:cNvSpPr>
          <p:nvPr>
            <p:ph type="title"/>
          </p:nvPr>
        </p:nvSpPr>
        <p:spPr/>
        <p:txBody>
          <a:bodyPr/>
          <a:lstStyle/>
          <a:p>
            <a:r>
              <a:rPr lang="en-US" dirty="0"/>
              <a:t>Term Tab – Fields (2 of 2)</a:t>
            </a:r>
          </a:p>
        </p:txBody>
      </p:sp>
      <p:pic>
        <p:nvPicPr>
          <p:cNvPr id="7" name="Picture 6">
            <a:extLst>
              <a:ext uri="{FF2B5EF4-FFF2-40B4-BE49-F238E27FC236}">
                <a16:creationId xmlns:a16="http://schemas.microsoft.com/office/drawing/2014/main" id="{CF66F6E5-F22E-4BAA-8190-88194084376D}"/>
              </a:ext>
            </a:extLst>
          </p:cNvPr>
          <p:cNvPicPr>
            <a:picLocks noChangeAspect="1"/>
          </p:cNvPicPr>
          <p:nvPr/>
        </p:nvPicPr>
        <p:blipFill>
          <a:blip r:embed="rId2"/>
          <a:stretch>
            <a:fillRect/>
          </a:stretch>
        </p:blipFill>
        <p:spPr>
          <a:xfrm>
            <a:off x="1537392" y="1739065"/>
            <a:ext cx="7505700" cy="2228850"/>
          </a:xfrm>
          <a:prstGeom prst="rect">
            <a:avLst/>
          </a:prstGeom>
        </p:spPr>
      </p:pic>
      <p:sp>
        <p:nvSpPr>
          <p:cNvPr id="4" name="Speech Bubble: Rectangle 3">
            <a:extLst>
              <a:ext uri="{FF2B5EF4-FFF2-40B4-BE49-F238E27FC236}">
                <a16:creationId xmlns:a16="http://schemas.microsoft.com/office/drawing/2014/main" id="{1787650A-F5CC-4E38-B8F6-06014D7242BE}"/>
              </a:ext>
            </a:extLst>
          </p:cNvPr>
          <p:cNvSpPr/>
          <p:nvPr/>
        </p:nvSpPr>
        <p:spPr bwMode="gray">
          <a:xfrm>
            <a:off x="518877" y="4390384"/>
            <a:ext cx="2037029" cy="1316484"/>
          </a:xfrm>
          <a:prstGeom prst="wedgeRectCallout">
            <a:avLst>
              <a:gd name="adj1" fmla="val 28945"/>
              <a:gd name="adj2" fmla="val -199588"/>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dirty="0">
                <a:solidFill>
                  <a:schemeClr val="tx1">
                    <a:lumMod val="50000"/>
                  </a:schemeClr>
                </a:solidFill>
                <a:latin typeface="+mj-lt"/>
                <a:cs typeface="Brave Sans" panose="020B0504020101010102" pitchFamily="34" charset="0"/>
              </a:rPr>
              <a:t>BCBS: This is a true/false indicator to indicate whether the term is in scope for BCBS239 compliance as per the RDARR Policy. If not relevant, leave blank.</a:t>
            </a:r>
          </a:p>
        </p:txBody>
      </p:sp>
      <p:sp>
        <p:nvSpPr>
          <p:cNvPr id="5" name="Speech Bubble: Rectangle 4">
            <a:extLst>
              <a:ext uri="{FF2B5EF4-FFF2-40B4-BE49-F238E27FC236}">
                <a16:creationId xmlns:a16="http://schemas.microsoft.com/office/drawing/2014/main" id="{6C9CC9CC-A540-4E37-8C43-8924B475D0F6}"/>
              </a:ext>
            </a:extLst>
          </p:cNvPr>
          <p:cNvSpPr/>
          <p:nvPr/>
        </p:nvSpPr>
        <p:spPr bwMode="gray">
          <a:xfrm>
            <a:off x="2716008" y="4392460"/>
            <a:ext cx="2037029" cy="1316484"/>
          </a:xfrm>
          <a:prstGeom prst="wedgeRectCallout">
            <a:avLst>
              <a:gd name="adj1" fmla="val -22611"/>
              <a:gd name="adj2" fmla="val -192023"/>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PI Indicator: This is a true/false indicator to indicate whether the term is in scope as Personal Information in terms of the Privacy Policy. </a:t>
            </a:r>
            <a:r>
              <a:rPr lang="en-US" sz="1200" dirty="0">
                <a:solidFill>
                  <a:schemeClr val="tx1">
                    <a:lumMod val="50000"/>
                  </a:schemeClr>
                </a:solidFill>
                <a:cs typeface="Brave Sans" panose="020B0504020101010102" pitchFamily="34" charset="0"/>
              </a:rPr>
              <a:t>If not relevant, leave blank.</a:t>
            </a:r>
            <a:endParaRPr lang="en-US" sz="1200" dirty="0">
              <a:solidFill>
                <a:schemeClr val="tx1">
                  <a:lumMod val="50000"/>
                </a:schemeClr>
              </a:solidFill>
              <a:latin typeface="+mj-lt"/>
              <a:cs typeface="Brave Sans" panose="020B0504020101010102" pitchFamily="34" charset="0"/>
            </a:endParaRPr>
          </a:p>
        </p:txBody>
      </p:sp>
      <p:sp>
        <p:nvSpPr>
          <p:cNvPr id="8" name="Speech Bubble: Rectangle 7">
            <a:extLst>
              <a:ext uri="{FF2B5EF4-FFF2-40B4-BE49-F238E27FC236}">
                <a16:creationId xmlns:a16="http://schemas.microsoft.com/office/drawing/2014/main" id="{F7CCD89A-D1A4-42C9-B4F6-4936BD8D17D6}"/>
              </a:ext>
            </a:extLst>
          </p:cNvPr>
          <p:cNvSpPr/>
          <p:nvPr/>
        </p:nvSpPr>
        <p:spPr bwMode="gray">
          <a:xfrm>
            <a:off x="4901193" y="4390384"/>
            <a:ext cx="2037029" cy="1316484"/>
          </a:xfrm>
          <a:prstGeom prst="wedgeRectCallout">
            <a:avLst>
              <a:gd name="adj1" fmla="val -58611"/>
              <a:gd name="adj2" fmla="val -1989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Purpose for PI: Indicates for what purpose the term had been obtained for in terms of the Privacy Policy. Based on a set drop-down list. Only relevant for PI.</a:t>
            </a:r>
          </a:p>
        </p:txBody>
      </p:sp>
      <p:sp>
        <p:nvSpPr>
          <p:cNvPr id="9" name="Speech Bubble: Rectangle 8">
            <a:extLst>
              <a:ext uri="{FF2B5EF4-FFF2-40B4-BE49-F238E27FC236}">
                <a16:creationId xmlns:a16="http://schemas.microsoft.com/office/drawing/2014/main" id="{870C2787-833A-4BA8-910D-F710CB94A1B3}"/>
              </a:ext>
            </a:extLst>
          </p:cNvPr>
          <p:cNvSpPr/>
          <p:nvPr/>
        </p:nvSpPr>
        <p:spPr bwMode="gray">
          <a:xfrm>
            <a:off x="7086378" y="4390384"/>
            <a:ext cx="2037029" cy="1316484"/>
          </a:xfrm>
          <a:prstGeom prst="wedgeRectCallout">
            <a:avLst>
              <a:gd name="adj1" fmla="val -58611"/>
              <a:gd name="adj2" fmla="val -198900"/>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Origin of data: Indicates for where the data originated at the point of entering the bank. Mandatory for PI.</a:t>
            </a:r>
          </a:p>
        </p:txBody>
      </p:sp>
      <p:sp>
        <p:nvSpPr>
          <p:cNvPr id="10" name="Speech Bubble: Rectangle 9">
            <a:extLst>
              <a:ext uri="{FF2B5EF4-FFF2-40B4-BE49-F238E27FC236}">
                <a16:creationId xmlns:a16="http://schemas.microsoft.com/office/drawing/2014/main" id="{F3E6E205-3C79-447D-A50E-8FDB0D5970B7}"/>
              </a:ext>
            </a:extLst>
          </p:cNvPr>
          <p:cNvSpPr/>
          <p:nvPr/>
        </p:nvSpPr>
        <p:spPr bwMode="gray">
          <a:xfrm>
            <a:off x="9290484" y="4390384"/>
            <a:ext cx="2037029" cy="1316484"/>
          </a:xfrm>
          <a:prstGeom prst="wedgeRectCallout">
            <a:avLst>
              <a:gd name="adj1" fmla="val -102167"/>
              <a:gd name="adj2" fmla="val -201651"/>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dirty="0">
                <a:solidFill>
                  <a:schemeClr val="tx1">
                    <a:lumMod val="50000"/>
                  </a:schemeClr>
                </a:solidFill>
                <a:latin typeface="+mj-lt"/>
                <a:cs typeface="Brave Sans" panose="020B0504020101010102" pitchFamily="34" charset="0"/>
              </a:rPr>
              <a:t>Origin of data: Indicates the criticality of the field for business.</a:t>
            </a:r>
          </a:p>
        </p:txBody>
      </p:sp>
    </p:spTree>
    <p:extLst>
      <p:ext uri="{BB962C8B-B14F-4D97-AF65-F5344CB8AC3E}">
        <p14:creationId xmlns:p14="http://schemas.microsoft.com/office/powerpoint/2010/main" val="338396484"/>
      </p:ext>
    </p:extLst>
  </p:cSld>
  <p:clrMapOvr>
    <a:masterClrMapping/>
  </p:clrMapOvr>
</p:sld>
</file>

<file path=ppt/theme/theme1.xml><?xml version="1.0" encoding="utf-8"?>
<a:theme xmlns:a="http://schemas.openxmlformats.org/drawingml/2006/main" name="TITLE SLIDES">
  <a:themeElements>
    <a:clrScheme name="absa">
      <a:dk1>
        <a:srgbClr val="4D4D4D"/>
      </a:dk1>
      <a:lt1>
        <a:srgbClr val="FFFFFF"/>
      </a:lt1>
      <a:dk2>
        <a:srgbClr val="4D4D4D"/>
      </a:dk2>
      <a:lt2>
        <a:srgbClr val="FFFFFF"/>
      </a:lt2>
      <a:accent1>
        <a:srgbClr val="DC0032"/>
      </a:accent1>
      <a:accent2>
        <a:srgbClr val="FF780F"/>
      </a:accent2>
      <a:accent3>
        <a:srgbClr val="500A28"/>
      </a:accent3>
      <a:accent4>
        <a:srgbClr val="F05A78"/>
      </a:accent4>
      <a:accent5>
        <a:srgbClr val="870A3C"/>
      </a:accent5>
      <a:accent6>
        <a:srgbClr val="F52D28"/>
      </a:accent6>
      <a:hlink>
        <a:srgbClr val="DC0032"/>
      </a:hlink>
      <a:folHlink>
        <a:srgbClr val="4D4D4D"/>
      </a:folHlink>
    </a:clrScheme>
    <a:fontScheme name="Brave Sans">
      <a:majorFont>
        <a:latin typeface="Brave Sans"/>
        <a:ea typeface=""/>
        <a:cs typeface=""/>
      </a:majorFont>
      <a:minorFont>
        <a:latin typeface="Brav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spcBef>
            <a:spcPts val="300"/>
          </a:spcBef>
          <a:defRPr sz="1600" dirty="0" err="1" smtClean="0">
            <a:latin typeface="Arial" pitchFamily="34" charset="0"/>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2.xml><?xml version="1.0" encoding="utf-8"?>
<a:theme xmlns:a="http://schemas.openxmlformats.org/drawingml/2006/main" name="CONTENT SLIDES">
  <a:themeElements>
    <a:clrScheme name="absa">
      <a:dk1>
        <a:srgbClr val="4D4D4D"/>
      </a:dk1>
      <a:lt1>
        <a:srgbClr val="FFFFFF"/>
      </a:lt1>
      <a:dk2>
        <a:srgbClr val="4D4D4D"/>
      </a:dk2>
      <a:lt2>
        <a:srgbClr val="FFFFFF"/>
      </a:lt2>
      <a:accent1>
        <a:srgbClr val="DC0032"/>
      </a:accent1>
      <a:accent2>
        <a:srgbClr val="FF780F"/>
      </a:accent2>
      <a:accent3>
        <a:srgbClr val="500A28"/>
      </a:accent3>
      <a:accent4>
        <a:srgbClr val="F05A78"/>
      </a:accent4>
      <a:accent5>
        <a:srgbClr val="870A3C"/>
      </a:accent5>
      <a:accent6>
        <a:srgbClr val="F52D28"/>
      </a:accent6>
      <a:hlink>
        <a:srgbClr val="DC0032"/>
      </a:hlink>
      <a:folHlink>
        <a:srgbClr val="4D4D4D"/>
      </a:folHlink>
    </a:clrScheme>
    <a:fontScheme name="Brave Sans">
      <a:majorFont>
        <a:latin typeface="Brave Sans"/>
        <a:ea typeface=""/>
        <a:cs typeface=""/>
      </a:majorFont>
      <a:minorFont>
        <a:latin typeface="Brav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smtClean="0">
            <a:latin typeface="+mn-lt"/>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E5C51500D4F42B770A9AA030F7377" ma:contentTypeVersion="12" ma:contentTypeDescription="Create a new document." ma:contentTypeScope="" ma:versionID="7e7f5d47b0f7164b7ed29940f3841334">
  <xsd:schema xmlns:xsd="http://www.w3.org/2001/XMLSchema" xmlns:xs="http://www.w3.org/2001/XMLSchema" xmlns:p="http://schemas.microsoft.com/office/2006/metadata/properties" xmlns:ns3="f6019e5b-9333-40cd-9387-723798d4f00f" xmlns:ns4="e3b5731c-9d1d-43c4-869f-e957439157a7" targetNamespace="http://schemas.microsoft.com/office/2006/metadata/properties" ma:root="true" ma:fieldsID="1bdd1eccec1ab05f53be787566cfb5f1" ns3:_="" ns4:_="">
    <xsd:import namespace="f6019e5b-9333-40cd-9387-723798d4f00f"/>
    <xsd:import namespace="e3b5731c-9d1d-43c4-869f-e957439157a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19e5b-9333-40cd-9387-723798d4f0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b5731c-9d1d-43c4-869f-e957439157a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ADFBE-C082-41E3-AB82-B6FB42890189}">
  <ds:schemaRefs>
    <ds:schemaRef ds:uri="http://schemas.microsoft.com/sharepoint/v3/contenttype/forms"/>
  </ds:schemaRefs>
</ds:datastoreItem>
</file>

<file path=customXml/itemProps2.xml><?xml version="1.0" encoding="utf-8"?>
<ds:datastoreItem xmlns:ds="http://schemas.openxmlformats.org/officeDocument/2006/customXml" ds:itemID="{7C9BFE43-D814-479E-8460-CDF6D3572BE6}">
  <ds:schemaRefs>
    <ds:schemaRef ds:uri="e3b5731c-9d1d-43c4-869f-e957439157a7"/>
    <ds:schemaRef ds:uri="http://www.w3.org/XML/1998/namespace"/>
    <ds:schemaRef ds:uri="http://purl.org/dc/dcmitype/"/>
    <ds:schemaRef ds:uri="http://purl.org/dc/elements/1.1/"/>
    <ds:schemaRef ds:uri="http://schemas.microsoft.com/office/2006/metadata/properties"/>
    <ds:schemaRef ds:uri="f6019e5b-9333-40cd-9387-723798d4f00f"/>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0106CC6-FEBF-4E56-9B00-4953BB13A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19e5b-9333-40cd-9387-723798d4f00f"/>
    <ds:schemaRef ds:uri="e3b5731c-9d1d-43c4-869f-e957439157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16207</TotalTime>
  <Words>11588</Words>
  <Application>Microsoft Office PowerPoint</Application>
  <PresentationFormat>Widescreen</PresentationFormat>
  <Paragraphs>1372</Paragraphs>
  <Slides>168</Slides>
  <Notes>42</Notes>
  <HiddenSlides>0</HiddenSlides>
  <MMClips>0</MMClips>
  <ScaleCrop>false</ScaleCrop>
  <HeadingPairs>
    <vt:vector size="4" baseType="variant">
      <vt:variant>
        <vt:lpstr>Theme</vt:lpstr>
      </vt:variant>
      <vt:variant>
        <vt:i4>2</vt:i4>
      </vt:variant>
      <vt:variant>
        <vt:lpstr>Slide Titles</vt:lpstr>
      </vt:variant>
      <vt:variant>
        <vt:i4>168</vt:i4>
      </vt:variant>
    </vt:vector>
  </HeadingPairs>
  <TitlesOfParts>
    <vt:vector size="170" baseType="lpstr">
      <vt:lpstr>TITLE SLIDES</vt:lpstr>
      <vt:lpstr>CONTENT SLIDES</vt:lpstr>
      <vt:lpstr>Voltron – Training</vt:lpstr>
      <vt:lpstr>Index</vt:lpstr>
      <vt:lpstr>Introduction</vt:lpstr>
      <vt:lpstr>PowerPoint Presentation</vt:lpstr>
      <vt:lpstr>PowerPoint Presentation</vt:lpstr>
      <vt:lpstr>Taxonomy View</vt:lpstr>
      <vt:lpstr>Taxonomies</vt:lpstr>
      <vt:lpstr>PowerPoint Presentation</vt:lpstr>
      <vt:lpstr>PowerPoint Presentation</vt:lpstr>
      <vt:lpstr>PowerPoint Presentation</vt:lpstr>
      <vt:lpstr>PowerPoint Presentation</vt:lpstr>
      <vt:lpstr>PowerPoint Presentation</vt:lpstr>
      <vt:lpstr>PowerPoint Presentation</vt:lpstr>
      <vt:lpstr>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Processes</vt:lpstr>
      <vt:lpstr>PowerPoint Presentation</vt:lpstr>
      <vt:lpstr>PowerPoint Presentation</vt:lpstr>
      <vt:lpstr>View Details</vt:lpstr>
      <vt:lpstr>PowerPoint Presentation</vt:lpstr>
      <vt:lpstr>PowerPoint Presentation</vt:lpstr>
      <vt:lpstr>Navigation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Lineage View</vt:lpstr>
      <vt:lpstr>Object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Voltron Lineage View Example</vt:lpstr>
      <vt:lpstr>Voltron Lineage View Example</vt:lpstr>
      <vt:lpstr>Voltron Lineage View Example</vt:lpstr>
      <vt:lpstr>Voltron Lineage View Example</vt:lpstr>
      <vt:lpstr>Voltron Lineage View Example</vt:lpstr>
      <vt:lpstr>Voltron Lineage View Example</vt:lpstr>
      <vt:lpstr>Data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Linkages between the Taxonomy View and the Lineage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 Completion Guide</vt:lpstr>
      <vt:lpstr>Completing the Template </vt:lpstr>
      <vt:lpstr>Template Admin</vt:lpstr>
      <vt:lpstr>Person </vt:lpstr>
      <vt:lpstr>Taxonomy Tab: About</vt:lpstr>
      <vt:lpstr>Taxonomy Tab – Fields </vt:lpstr>
      <vt:lpstr>Term Tab: About</vt:lpstr>
      <vt:lpstr>Term Tab – Fields (1 of 2)</vt:lpstr>
      <vt:lpstr>Term Tab – Fields (2 of 2)</vt:lpstr>
      <vt:lpstr>Data Quality Rules Tab: About and Fields</vt:lpstr>
      <vt:lpstr>Report Tab: About</vt:lpstr>
      <vt:lpstr>Report Tab – Fields</vt:lpstr>
      <vt:lpstr>Committee Tab: About</vt:lpstr>
      <vt:lpstr>Committee Tab – Fields</vt:lpstr>
      <vt:lpstr>Controls Tab: About</vt:lpstr>
      <vt:lpstr>Controls Tab – Fields</vt:lpstr>
      <vt:lpstr>Document Tab: About</vt:lpstr>
      <vt:lpstr>Document Tab – Fields</vt:lpstr>
      <vt:lpstr>Generic Function Tab: About</vt:lpstr>
      <vt:lpstr>Generic Function Tab – Fields</vt:lpstr>
      <vt:lpstr>GenFunc.Group Tab: About</vt:lpstr>
      <vt:lpstr>GenFunc.Group Tab – Fields</vt:lpstr>
      <vt:lpstr>GenFunc.Table Tab: About</vt:lpstr>
      <vt:lpstr>GenFunc.Table Tab – Fields</vt:lpstr>
      <vt:lpstr>GenFunc.Attribute Tab: About</vt:lpstr>
      <vt:lpstr>GenFunc.Attribute – Fields</vt:lpstr>
      <vt:lpstr>System Tab: About</vt:lpstr>
      <vt:lpstr>System Tab – Fields (1 of 2)</vt:lpstr>
      <vt:lpstr>System Tab – Fields (2 of 2)</vt:lpstr>
      <vt:lpstr>Group Tab: About</vt:lpstr>
      <vt:lpstr>Group Tab – Fields</vt:lpstr>
      <vt:lpstr>TableFile Tab: About</vt:lpstr>
      <vt:lpstr>TableFile Tab – Fields</vt:lpstr>
      <vt:lpstr>Attribute Tab: About</vt:lpstr>
      <vt:lpstr>Attribute – Fields</vt:lpstr>
      <vt:lpstr>Business Process Tab: About</vt:lpstr>
      <vt:lpstr>Business Process Tab – Fields</vt:lpstr>
      <vt:lpstr>Taxonomy Mapping Tab: About</vt:lpstr>
      <vt:lpstr>Taxonomy Mapping Tab – Fields</vt:lpstr>
      <vt:lpstr>Taxonomy To Term Mapping Tab: About</vt:lpstr>
      <vt:lpstr>Taxonomy To Term Mapping Tab – Fields</vt:lpstr>
      <vt:lpstr>Term To Term Mapping Tab: About</vt:lpstr>
      <vt:lpstr>Term To Term Mapping Tab – Fields</vt:lpstr>
      <vt:lpstr>Term To Document Mapping Tab: About</vt:lpstr>
      <vt:lpstr>Term To Document Mapping Tab – Fields</vt:lpstr>
      <vt:lpstr>Term To Attribute Mapping Tab: About</vt:lpstr>
      <vt:lpstr>Term To Attribute Mapping Tab – Fields</vt:lpstr>
      <vt:lpstr>Term To GenFunc Mapping Tab: About</vt:lpstr>
      <vt:lpstr>Term To GenFunc Mapping Tab – Fields</vt:lpstr>
      <vt:lpstr>Report To Term Mapping Tab: About</vt:lpstr>
      <vt:lpstr>Report To Term Mapping Tab – Fields</vt:lpstr>
      <vt:lpstr>System To Control Mapping Tab: About</vt:lpstr>
      <vt:lpstr>System To Control Mapping Tab – Fields</vt:lpstr>
      <vt:lpstr>Control To GenFunc Mapping Tab: About</vt:lpstr>
      <vt:lpstr>Control To GenFunc Mapping Tab – Fields</vt:lpstr>
      <vt:lpstr>Control To Report Mapping Tab: About</vt:lpstr>
      <vt:lpstr>Control To Report Mapping Tab – Fields</vt:lpstr>
      <vt:lpstr>Control To Term Mapping Tab: About</vt:lpstr>
      <vt:lpstr>Report To Committee Mapping Tab: About</vt:lpstr>
      <vt:lpstr>Report To Committee Mapping Tab – Fields</vt:lpstr>
      <vt:lpstr>BusinessProcess To Term Mapping Tab: About</vt:lpstr>
      <vt:lpstr>BusinessProcess to Term Mapping – Fields</vt:lpstr>
      <vt:lpstr>Source To Target Mapping Tab: About</vt:lpstr>
      <vt:lpstr>Source To Target Mapping – Fields (1 of 3)</vt:lpstr>
      <vt:lpstr>Source To Target Mapping – Fields (2 of 3)</vt:lpstr>
      <vt:lpstr>Source To Target Mapping – Fields (3 of 3)</vt:lpstr>
      <vt:lpstr>Certification for Owners and Stewards</vt:lpstr>
      <vt:lpstr>Accessing and Logging Into Voltron</vt:lpstr>
      <vt:lpstr>Understanding the Certification Screen</vt:lpstr>
      <vt:lpstr>Understanding the Certification Screen (1)</vt:lpstr>
      <vt:lpstr>Understanding the Certification Screen (2)</vt:lpstr>
      <vt:lpstr>Types of items that can be allocated to an owner/steward</vt:lpstr>
      <vt:lpstr>Completing the Certification Step 1: Select Responses: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Wheelwright</dc:creator>
  <cp:lastModifiedBy>Leandie Roos (ZA)</cp:lastModifiedBy>
  <cp:revision>1871</cp:revision>
  <cp:lastPrinted>2018-08-21T06:52:01Z</cp:lastPrinted>
  <dcterms:created xsi:type="dcterms:W3CDTF">2018-03-04T22:15:48Z</dcterms:created>
  <dcterms:modified xsi:type="dcterms:W3CDTF">2023-05-05T12:07:51Z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0x01010023EE5C51500D4F42B770A9AA030F7377</vt:lpwstr>
  </property>
  <property fmtid="{D5CDD505-2E9C-101B-9397-08002B2CF9AE}" pid="3" name="TitusGUID">
    <vt:lpwstr>509184e1-49df-4369-b6a1-529a1fa258fb</vt:lpwstr>
  </property>
  <property fmtid="{D5CDD505-2E9C-101B-9397-08002B2CF9AE}" pid="4" name="TitusGDPR">
    <vt:lpwstr>TitusGDPRNo</vt:lpwstr>
  </property>
  <property fmtid="{D5CDD505-2E9C-101B-9397-08002B2CF9AE}" pid="5" name="TitusPCI">
    <vt:lpwstr>TitusPCINo</vt:lpwstr>
  </property>
  <property fmtid="{D5CDD505-2E9C-101B-9397-08002B2CF9AE}" pid="6" name="TitusPOPI">
    <vt:lpwstr>TitusPOPINo</vt:lpwstr>
  </property>
  <property fmtid="{D5CDD505-2E9C-101B-9397-08002B2CF9AE}" pid="7" name="TitusPOPISpecial">
    <vt:lpwstr>TitusPOPISpecialNo</vt:lpwstr>
  </property>
  <property fmtid="{D5CDD505-2E9C-101B-9397-08002B2CF9AE}" pid="8" name="TitusClassification">
    <vt:lpwstr>TitusRestricted</vt:lpwstr>
  </property>
  <property fmtid="{D5CDD505-2E9C-101B-9397-08002B2CF9AE}" pid="9" name="TitusContentScanMode">
    <vt:lpwstr>TitusContentScanModeAutomatic</vt:lpwstr>
  </property>
</Properties>
</file>